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4E_723AC4EF.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7E_B7A6E637.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179_8AE7CF7C.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68"/>
  </p:notesMasterIdLst>
  <p:sldIdLst>
    <p:sldId id="360" r:id="rId5"/>
    <p:sldId id="301" r:id="rId6"/>
    <p:sldId id="300" r:id="rId7"/>
    <p:sldId id="297" r:id="rId8"/>
    <p:sldId id="302" r:id="rId9"/>
    <p:sldId id="308" r:id="rId10"/>
    <p:sldId id="309" r:id="rId11"/>
    <p:sldId id="266" r:id="rId12"/>
    <p:sldId id="275" r:id="rId13"/>
    <p:sldId id="290" r:id="rId14"/>
    <p:sldId id="276" r:id="rId15"/>
    <p:sldId id="278" r:id="rId16"/>
    <p:sldId id="310" r:id="rId17"/>
    <p:sldId id="328" r:id="rId18"/>
    <p:sldId id="334" r:id="rId19"/>
    <p:sldId id="323" r:id="rId20"/>
    <p:sldId id="329" r:id="rId21"/>
    <p:sldId id="331" r:id="rId22"/>
    <p:sldId id="332" r:id="rId23"/>
    <p:sldId id="263" r:id="rId24"/>
    <p:sldId id="338" r:id="rId25"/>
    <p:sldId id="339" r:id="rId26"/>
    <p:sldId id="341" r:id="rId27"/>
    <p:sldId id="342" r:id="rId28"/>
    <p:sldId id="343" r:id="rId29"/>
    <p:sldId id="345" r:id="rId30"/>
    <p:sldId id="400" r:id="rId31"/>
    <p:sldId id="346" r:id="rId32"/>
    <p:sldId id="347" r:id="rId33"/>
    <p:sldId id="406" r:id="rId34"/>
    <p:sldId id="348" r:id="rId35"/>
    <p:sldId id="351" r:id="rId36"/>
    <p:sldId id="382" r:id="rId37"/>
    <p:sldId id="363" r:id="rId38"/>
    <p:sldId id="361" r:id="rId39"/>
    <p:sldId id="365" r:id="rId40"/>
    <p:sldId id="377" r:id="rId41"/>
    <p:sldId id="378" r:id="rId42"/>
    <p:sldId id="381" r:id="rId43"/>
    <p:sldId id="394" r:id="rId44"/>
    <p:sldId id="379" r:id="rId45"/>
    <p:sldId id="392" r:id="rId46"/>
    <p:sldId id="391" r:id="rId47"/>
    <p:sldId id="393" r:id="rId48"/>
    <p:sldId id="362" r:id="rId49"/>
    <p:sldId id="383" r:id="rId50"/>
    <p:sldId id="364" r:id="rId51"/>
    <p:sldId id="399" r:id="rId52"/>
    <p:sldId id="386" r:id="rId53"/>
    <p:sldId id="398" r:id="rId54"/>
    <p:sldId id="397" r:id="rId55"/>
    <p:sldId id="396" r:id="rId56"/>
    <p:sldId id="366" r:id="rId57"/>
    <p:sldId id="367" r:id="rId58"/>
    <p:sldId id="369" r:id="rId59"/>
    <p:sldId id="372" r:id="rId60"/>
    <p:sldId id="370" r:id="rId61"/>
    <p:sldId id="373" r:id="rId62"/>
    <p:sldId id="375" r:id="rId63"/>
    <p:sldId id="376" r:id="rId64"/>
    <p:sldId id="407" r:id="rId65"/>
    <p:sldId id="408" r:id="rId66"/>
    <p:sldId id="409"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tistics" id="{82E39F55-F08F-4F95-A375-5291CF67401C}">
          <p14:sldIdLst>
            <p14:sldId id="360"/>
            <p14:sldId id="301"/>
            <p14:sldId id="300"/>
            <p14:sldId id="297"/>
            <p14:sldId id="302"/>
            <p14:sldId id="308"/>
            <p14:sldId id="309"/>
          </p14:sldIdLst>
        </p14:section>
        <p14:section name="CNA" id="{D1A98167-017E-4F7A-8B8E-D6BEA2EFFEBB}">
          <p14:sldIdLst>
            <p14:sldId id="266"/>
            <p14:sldId id="275"/>
          </p14:sldIdLst>
        </p14:section>
        <p14:section name="BBC" id="{3D2F0A16-0A0A-4C90-AC44-FFF5E2E1EE41}">
          <p14:sldIdLst>
            <p14:sldId id="290"/>
            <p14:sldId id="276"/>
            <p14:sldId id="278"/>
            <p14:sldId id="310"/>
          </p14:sldIdLst>
        </p14:section>
        <p14:section name="Key Problems" id="{30D6A140-4CFF-4785-B756-394E94E94515}">
          <p14:sldIdLst>
            <p14:sldId id="328"/>
            <p14:sldId id="334"/>
            <p14:sldId id="323"/>
            <p14:sldId id="329"/>
            <p14:sldId id="331"/>
            <p14:sldId id="332"/>
          </p14:sldIdLst>
        </p14:section>
        <p14:section name="Our Solution" id="{AFEDC5CA-279B-42C5-9D72-F2F24705C5A0}">
          <p14:sldIdLst>
            <p14:sldId id="263"/>
            <p14:sldId id="338"/>
            <p14:sldId id="339"/>
            <p14:sldId id="341"/>
            <p14:sldId id="342"/>
            <p14:sldId id="343"/>
            <p14:sldId id="345"/>
            <p14:sldId id="400"/>
            <p14:sldId id="346"/>
            <p14:sldId id="347"/>
            <p14:sldId id="406"/>
            <p14:sldId id="348"/>
            <p14:sldId id="351"/>
            <p14:sldId id="382"/>
          </p14:sldIdLst>
        </p14:section>
        <p14:section name="Feasability" id="{A16526C7-1296-4CE9-9224-B550029A0381}">
          <p14:sldIdLst>
            <p14:sldId id="363"/>
            <p14:sldId id="361"/>
            <p14:sldId id="365"/>
          </p14:sldIdLst>
        </p14:section>
        <p14:section name="Mood Inference" id="{21E1CDA6-1B89-4432-BB35-1A24F1BE2EE5}">
          <p14:sldIdLst>
            <p14:sldId id="377"/>
            <p14:sldId id="378"/>
            <p14:sldId id="381"/>
            <p14:sldId id="394"/>
            <p14:sldId id="379"/>
            <p14:sldId id="392"/>
            <p14:sldId id="391"/>
            <p14:sldId id="393"/>
          </p14:sldIdLst>
        </p14:section>
        <p14:section name="VentCanvas" id="{4FD2C9B7-D52F-4A2B-848E-E195E8A5220A}">
          <p14:sldIdLst>
            <p14:sldId id="362"/>
            <p14:sldId id="383"/>
            <p14:sldId id="364"/>
          </p14:sldIdLst>
        </p14:section>
        <p14:section name="Privacy Framework" id="{67C84C6E-1C70-4DAA-B4A8-CFACBA4DCD63}">
          <p14:sldIdLst>
            <p14:sldId id="399"/>
            <p14:sldId id="386"/>
            <p14:sldId id="398"/>
            <p14:sldId id="397"/>
            <p14:sldId id="396"/>
          </p14:sldIdLst>
        </p14:section>
        <p14:section name="Financial Feasibility" id="{EC974964-E77F-4A65-98D5-2ABD8CC899CB}">
          <p14:sldIdLst>
            <p14:sldId id="366"/>
            <p14:sldId id="367"/>
            <p14:sldId id="369"/>
          </p14:sldIdLst>
        </p14:section>
        <p14:section name="Evaluation" id="{88A8DD5D-066E-4A88-BD17-DF38CADC221E}">
          <p14:sldIdLst>
            <p14:sldId id="372"/>
            <p14:sldId id="370"/>
            <p14:sldId id="373"/>
            <p14:sldId id="375"/>
            <p14:sldId id="376"/>
            <p14:sldId id="407"/>
            <p14:sldId id="408"/>
            <p14:sldId id="409"/>
          </p14:sldIdLst>
        </p14:section>
      </p14:sectionLst>
    </p:ext>
    <p:ext uri="{EFAFB233-063F-42B5-8137-9DF3F51BA10A}">
      <p15:sldGuideLst xmlns:p15="http://schemas.microsoft.com/office/powerpoint/2012/main">
        <p15:guide id="1" pos="3840" userDrawn="1">
          <p15:clr>
            <a:srgbClr val="A4A3A4"/>
          </p15:clr>
        </p15:guide>
        <p15:guide id="2" pos="5745" userDrawn="1">
          <p15:clr>
            <a:srgbClr val="A4A3A4"/>
          </p15:clr>
        </p15:guide>
        <p15:guide id="3" pos="1935" userDrawn="1">
          <p15:clr>
            <a:srgbClr val="A4A3A4"/>
          </p15:clr>
        </p15:guide>
        <p15:guide id="4" orient="horz" pos="218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6C4F0B-5D99-DBF8-CCCA-5E552AB30EE2}" name="HA KIEU TRANG" initials="HT" userId="S::ha_kieu_trang@students.edu.sg::18973808-8377-4f40-85c0-a37c10c69f15" providerId="AD"/>
  <p188:author id="{5BB3575F-588B-3C35-C0D7-3828CAE46282}" name="QIN YUE HAO" initials="" userId="S::QIN_YUE_HAO@students.edu.sg::4f1cbbca-247b-4bcb-83e3-d4694b242152" providerId="AD"/>
  <p188:author id="{C503CEE0-E2A2-5DF8-E687-1BDB85E4A06F}" name="PHAN PHUONG ANH" initials="PA" userId="S::phan_phuong_anh@students.edu.sg::7714c468-770f-49e0-9e4a-05b73deb73a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D196"/>
    <a:srgbClr val="FFFFFF"/>
    <a:srgbClr val="000000"/>
    <a:srgbClr val="048EDA"/>
    <a:srgbClr val="FFE700"/>
    <a:srgbClr val="74EE15"/>
    <a:srgbClr val="4DEEEA"/>
    <a:srgbClr val="F000FF"/>
    <a:srgbClr val="8BE4E1"/>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33" d="100"/>
          <a:sy n="33" d="100"/>
        </p:scale>
        <p:origin x="2784" y="1567"/>
      </p:cViewPr>
      <p:guideLst>
        <p:guide pos="3840"/>
        <p:guide pos="5745"/>
        <p:guide pos="1935"/>
        <p:guide orient="horz" pos="21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973381497575281E-2"/>
          <c:y val="2.088764107470362E-2"/>
          <c:w val="0.91365852341191101"/>
          <c:h val="0.89711262865278252"/>
        </c:manualLayout>
      </c:layout>
      <c:scatterChart>
        <c:scatterStyle val="lineMarker"/>
        <c:varyColors val="0"/>
        <c:ser>
          <c:idx val="0"/>
          <c:order val="0"/>
          <c:tx>
            <c:strRef>
              <c:f>Sheet1!$B$1</c:f>
              <c:strCache>
                <c:ptCount val="1"/>
                <c:pt idx="0">
                  <c:v>Y-Values</c:v>
                </c:pt>
              </c:strCache>
            </c:strRef>
          </c:tx>
          <c:spPr>
            <a:ln w="38100" cap="rnd">
              <a:noFill/>
              <a:round/>
            </a:ln>
            <a:effectLst/>
          </c:spPr>
          <c:marker>
            <c:symbol val="circle"/>
            <c:size val="5"/>
            <c:spPr>
              <a:solidFill>
                <a:schemeClr val="accent1"/>
              </a:solidFill>
              <a:ln w="127000">
                <a:solidFill>
                  <a:schemeClr val="tx1"/>
                </a:solidFill>
              </a:ln>
              <a:effectLst/>
            </c:spPr>
          </c:marker>
          <c:xVal>
            <c:numRef>
              <c:f>Sheet1!$A$2:$A$30</c:f>
              <c:numCache>
                <c:formatCode>General</c:formatCode>
                <c:ptCount val="29"/>
                <c:pt idx="0">
                  <c:v>0.24282097347621145</c:v>
                </c:pt>
                <c:pt idx="1">
                  <c:v>5.1463293981788283E-2</c:v>
                </c:pt>
                <c:pt idx="2">
                  <c:v>0.21448165499654481</c:v>
                </c:pt>
                <c:pt idx="3">
                  <c:v>0.3732957605152516</c:v>
                </c:pt>
                <c:pt idx="4">
                  <c:v>0.67865360478544656</c:v>
                </c:pt>
                <c:pt idx="5">
                  <c:v>0.73779505501646014</c:v>
                </c:pt>
                <c:pt idx="6">
                  <c:v>0.95952526123917004</c:v>
                </c:pt>
                <c:pt idx="7">
                  <c:v>0.73080492405729536</c:v>
                </c:pt>
                <c:pt idx="8">
                  <c:v>0.44410592662885207</c:v>
                </c:pt>
                <c:pt idx="9">
                  <c:v>0.86232386616679801</c:v>
                </c:pt>
                <c:pt idx="10">
                  <c:v>0.12233592333728927</c:v>
                </c:pt>
                <c:pt idx="11">
                  <c:v>0.2721251585583232</c:v>
                </c:pt>
                <c:pt idx="12">
                  <c:v>0.34016715337836445</c:v>
                </c:pt>
                <c:pt idx="13">
                  <c:v>7.1464538229347174E-2</c:v>
                </c:pt>
                <c:pt idx="14">
                  <c:v>6.3045775530975012E-2</c:v>
                </c:pt>
                <c:pt idx="15">
                  <c:v>0.32103903331990535</c:v>
                </c:pt>
                <c:pt idx="16">
                  <c:v>0.41801626746761755</c:v>
                </c:pt>
                <c:pt idx="17">
                  <c:v>0.88535332896923802</c:v>
                </c:pt>
                <c:pt idx="18">
                  <c:v>5.7672161604263028E-3</c:v>
                </c:pt>
                <c:pt idx="19">
                  <c:v>0.26951610762573219</c:v>
                </c:pt>
                <c:pt idx="20">
                  <c:v>0.58285499130967933</c:v>
                </c:pt>
                <c:pt idx="21">
                  <c:v>0.3621793978104545</c:v>
                </c:pt>
                <c:pt idx="22">
                  <c:v>6.7158030144057412E-2</c:v>
                </c:pt>
                <c:pt idx="23">
                  <c:v>0.5674591722739466</c:v>
                </c:pt>
                <c:pt idx="24">
                  <c:v>0.4605746519797207</c:v>
                </c:pt>
                <c:pt idx="25">
                  <c:v>0.7525048865003382</c:v>
                </c:pt>
                <c:pt idx="26">
                  <c:v>0.64004801880360784</c:v>
                </c:pt>
                <c:pt idx="27">
                  <c:v>0.12620567221021695</c:v>
                </c:pt>
                <c:pt idx="28">
                  <c:v>0.48879320936684156</c:v>
                </c:pt>
              </c:numCache>
            </c:numRef>
          </c:xVal>
          <c:yVal>
            <c:numRef>
              <c:f>Sheet1!$B$2:$B$30</c:f>
              <c:numCache>
                <c:formatCode>General</c:formatCode>
                <c:ptCount val="29"/>
                <c:pt idx="0">
                  <c:v>0.52036168093964119</c:v>
                </c:pt>
                <c:pt idx="1">
                  <c:v>0.71964691598105912</c:v>
                </c:pt>
                <c:pt idx="2">
                  <c:v>0.17857428200203196</c:v>
                </c:pt>
                <c:pt idx="3">
                  <c:v>0.24249663173526104</c:v>
                </c:pt>
                <c:pt idx="4">
                  <c:v>0.36469991886877962</c:v>
                </c:pt>
                <c:pt idx="5">
                  <c:v>0.47726393938288847</c:v>
                </c:pt>
                <c:pt idx="6">
                  <c:v>0.4014014211646254</c:v>
                </c:pt>
                <c:pt idx="7">
                  <c:v>0.25394479099842249</c:v>
                </c:pt>
                <c:pt idx="8">
                  <c:v>0.9304569211812157</c:v>
                </c:pt>
                <c:pt idx="9">
                  <c:v>0.28784839689777975</c:v>
                </c:pt>
                <c:pt idx="10">
                  <c:v>0.32848101781754191</c:v>
                </c:pt>
                <c:pt idx="11">
                  <c:v>0.39542257882280096</c:v>
                </c:pt>
                <c:pt idx="12">
                  <c:v>0.86840701316421431</c:v>
                </c:pt>
                <c:pt idx="13">
                  <c:v>0.14929509432627963</c:v>
                </c:pt>
                <c:pt idx="14">
                  <c:v>0.80503062607691467</c:v>
                </c:pt>
                <c:pt idx="15">
                  <c:v>7.7682915820382892E-2</c:v>
                </c:pt>
                <c:pt idx="16">
                  <c:v>0.16288401011838682</c:v>
                </c:pt>
                <c:pt idx="17">
                  <c:v>0.89813435951538612</c:v>
                </c:pt>
                <c:pt idx="18">
                  <c:v>0.270391725386808</c:v>
                </c:pt>
                <c:pt idx="19">
                  <c:v>0.58889616671581257</c:v>
                </c:pt>
                <c:pt idx="20">
                  <c:v>0.63671286546616768</c:v>
                </c:pt>
                <c:pt idx="21">
                  <c:v>5.2440697676556458E-2</c:v>
                </c:pt>
                <c:pt idx="22">
                  <c:v>0.48421608790669057</c:v>
                </c:pt>
                <c:pt idx="23">
                  <c:v>0.56988024227516387</c:v>
                </c:pt>
                <c:pt idx="24">
                  <c:v>0.396734804076182</c:v>
                </c:pt>
                <c:pt idx="25">
                  <c:v>0.25062632748477354</c:v>
                </c:pt>
                <c:pt idx="26">
                  <c:v>0.74194288934705899</c:v>
                </c:pt>
                <c:pt idx="27">
                  <c:v>0.54247001057210509</c:v>
                </c:pt>
                <c:pt idx="28">
                  <c:v>0.16205906738621967</c:v>
                </c:pt>
              </c:numCache>
            </c:numRef>
          </c:yVal>
          <c:smooth val="0"/>
          <c:extLst>
            <c:ext xmlns:c16="http://schemas.microsoft.com/office/drawing/2014/chart" uri="{C3380CC4-5D6E-409C-BE32-E72D297353CC}">
              <c16:uniqueId val="{00000000-94A8-4209-AC69-768963C6B14D}"/>
            </c:ext>
          </c:extLst>
        </c:ser>
        <c:dLbls>
          <c:showLegendKey val="0"/>
          <c:showVal val="0"/>
          <c:showCatName val="0"/>
          <c:showSerName val="0"/>
          <c:showPercent val="0"/>
          <c:showBubbleSize val="0"/>
        </c:dLbls>
        <c:axId val="468971103"/>
        <c:axId val="468968223"/>
      </c:scatterChart>
      <c:valAx>
        <c:axId val="468971103"/>
        <c:scaling>
          <c:orientation val="minMax"/>
        </c:scaling>
        <c:delete val="0"/>
        <c:axPos val="b"/>
        <c:numFmt formatCode="General" sourceLinked="1"/>
        <c:majorTickMark val="out"/>
        <c:minorTickMark val="none"/>
        <c:tickLblPos val="nextTo"/>
        <c:spPr>
          <a:noFill/>
          <a:ln w="1270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468968223"/>
        <c:crosses val="autoZero"/>
        <c:crossBetween val="midCat"/>
      </c:valAx>
      <c:valAx>
        <c:axId val="468968223"/>
        <c:scaling>
          <c:orientation val="minMax"/>
        </c:scaling>
        <c:delete val="0"/>
        <c:axPos val="l"/>
        <c:numFmt formatCode="General" sourceLinked="1"/>
        <c:majorTickMark val="out"/>
        <c:minorTickMark val="none"/>
        <c:tickLblPos val="nextTo"/>
        <c:spPr>
          <a:noFill/>
          <a:ln w="1270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tx1">
                    <a:lumMod val="65000"/>
                    <a:lumOff val="35000"/>
                    <a:alpha val="0"/>
                  </a:schemeClr>
                </a:solidFill>
                <a:latin typeface="+mn-lt"/>
                <a:ea typeface="+mn-ea"/>
                <a:cs typeface="+mn-cs"/>
              </a:defRPr>
            </a:pPr>
            <a:endParaRPr lang="en-US"/>
          </a:p>
        </c:txPr>
        <c:crossAx val="4689711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973381497575281E-2"/>
          <c:y val="2.088764107470362E-2"/>
          <c:w val="0.91365852341191101"/>
          <c:h val="0.89711262865278252"/>
        </c:manualLayout>
      </c:layout>
      <c:scatterChart>
        <c:scatterStyle val="lineMarker"/>
        <c:varyColors val="0"/>
        <c:ser>
          <c:idx val="0"/>
          <c:order val="0"/>
          <c:tx>
            <c:strRef>
              <c:f>Sheet1!$B$1</c:f>
              <c:strCache>
                <c:ptCount val="1"/>
                <c:pt idx="0">
                  <c:v>Y-Values</c:v>
                </c:pt>
              </c:strCache>
            </c:strRef>
          </c:tx>
          <c:spPr>
            <a:ln w="38100" cap="rnd">
              <a:noFill/>
              <a:round/>
            </a:ln>
            <a:effectLst/>
          </c:spPr>
          <c:marker>
            <c:symbol val="circle"/>
            <c:size val="5"/>
            <c:spPr>
              <a:solidFill>
                <a:schemeClr val="accent1"/>
              </a:solidFill>
              <a:ln w="127000">
                <a:solidFill>
                  <a:schemeClr val="tx1">
                    <a:lumMod val="50000"/>
                  </a:schemeClr>
                </a:solidFill>
              </a:ln>
              <a:effectLst/>
            </c:spPr>
          </c:marker>
          <c:xVal>
            <c:numRef>
              <c:f>Sheet1!$A$2:$A$30</c:f>
              <c:numCache>
                <c:formatCode>General</c:formatCode>
                <c:ptCount val="29"/>
                <c:pt idx="0">
                  <c:v>0.24282097347621145</c:v>
                </c:pt>
                <c:pt idx="1">
                  <c:v>5.1463293981788283E-2</c:v>
                </c:pt>
                <c:pt idx="2">
                  <c:v>0.21448165499654481</c:v>
                </c:pt>
                <c:pt idx="3">
                  <c:v>0.3732957605152516</c:v>
                </c:pt>
                <c:pt idx="4">
                  <c:v>0.67865360478544656</c:v>
                </c:pt>
                <c:pt idx="5">
                  <c:v>0.73779505501646014</c:v>
                </c:pt>
                <c:pt idx="6">
                  <c:v>0.95952526123917004</c:v>
                </c:pt>
                <c:pt idx="7">
                  <c:v>0.73080492405729536</c:v>
                </c:pt>
                <c:pt idx="8">
                  <c:v>0.44410592662885207</c:v>
                </c:pt>
                <c:pt idx="9">
                  <c:v>0.86232386616679801</c:v>
                </c:pt>
                <c:pt idx="10">
                  <c:v>0.12233592333728927</c:v>
                </c:pt>
                <c:pt idx="11">
                  <c:v>0.2721251585583232</c:v>
                </c:pt>
                <c:pt idx="12">
                  <c:v>0.34016715337836445</c:v>
                </c:pt>
                <c:pt idx="13">
                  <c:v>7.1464538229347174E-2</c:v>
                </c:pt>
                <c:pt idx="14">
                  <c:v>6.3045775530975012E-2</c:v>
                </c:pt>
                <c:pt idx="15">
                  <c:v>0.32103903331990535</c:v>
                </c:pt>
                <c:pt idx="16">
                  <c:v>0.41801626746761755</c:v>
                </c:pt>
                <c:pt idx="17">
                  <c:v>0.88535332896923802</c:v>
                </c:pt>
                <c:pt idx="18">
                  <c:v>5.7672161604263028E-3</c:v>
                </c:pt>
                <c:pt idx="19">
                  <c:v>0.26951610762573219</c:v>
                </c:pt>
                <c:pt idx="20">
                  <c:v>0.58285499130967933</c:v>
                </c:pt>
                <c:pt idx="21">
                  <c:v>0.3621793978104545</c:v>
                </c:pt>
                <c:pt idx="22">
                  <c:v>6.7158030144057412E-2</c:v>
                </c:pt>
                <c:pt idx="23">
                  <c:v>0.5674591722739466</c:v>
                </c:pt>
                <c:pt idx="24">
                  <c:v>0.4605746519797207</c:v>
                </c:pt>
                <c:pt idx="25">
                  <c:v>0.7525048865003382</c:v>
                </c:pt>
                <c:pt idx="26">
                  <c:v>0.64004801880360784</c:v>
                </c:pt>
                <c:pt idx="27">
                  <c:v>0.12620567221021695</c:v>
                </c:pt>
                <c:pt idx="28">
                  <c:v>0.48879320936684156</c:v>
                </c:pt>
              </c:numCache>
            </c:numRef>
          </c:xVal>
          <c:yVal>
            <c:numRef>
              <c:f>Sheet1!$B$2:$B$30</c:f>
              <c:numCache>
                <c:formatCode>General</c:formatCode>
                <c:ptCount val="29"/>
                <c:pt idx="0">
                  <c:v>0.52036168093964119</c:v>
                </c:pt>
                <c:pt idx="1">
                  <c:v>0.71964691598105912</c:v>
                </c:pt>
                <c:pt idx="2">
                  <c:v>0.17857428200203196</c:v>
                </c:pt>
                <c:pt idx="3">
                  <c:v>0.24249663173526104</c:v>
                </c:pt>
                <c:pt idx="4">
                  <c:v>0.36469991886877962</c:v>
                </c:pt>
                <c:pt idx="5">
                  <c:v>0.47726393938288847</c:v>
                </c:pt>
                <c:pt idx="6">
                  <c:v>0.4014014211646254</c:v>
                </c:pt>
                <c:pt idx="7">
                  <c:v>0.25394479099842249</c:v>
                </c:pt>
                <c:pt idx="8">
                  <c:v>0.9304569211812157</c:v>
                </c:pt>
                <c:pt idx="9">
                  <c:v>0.28784839689777975</c:v>
                </c:pt>
                <c:pt idx="10">
                  <c:v>0.32848101781754191</c:v>
                </c:pt>
                <c:pt idx="11">
                  <c:v>0.39542257882280096</c:v>
                </c:pt>
                <c:pt idx="12">
                  <c:v>0.86840701316421431</c:v>
                </c:pt>
                <c:pt idx="13">
                  <c:v>0.14929509432627963</c:v>
                </c:pt>
                <c:pt idx="14">
                  <c:v>0.80503062607691467</c:v>
                </c:pt>
                <c:pt idx="15">
                  <c:v>7.7682915820382892E-2</c:v>
                </c:pt>
                <c:pt idx="16">
                  <c:v>0.16288401011838682</c:v>
                </c:pt>
                <c:pt idx="17">
                  <c:v>0.89813435951538612</c:v>
                </c:pt>
                <c:pt idx="18">
                  <c:v>0.270391725386808</c:v>
                </c:pt>
                <c:pt idx="19">
                  <c:v>0.58889616671581257</c:v>
                </c:pt>
                <c:pt idx="20">
                  <c:v>0.63671286546616768</c:v>
                </c:pt>
                <c:pt idx="21">
                  <c:v>5.2440697676556458E-2</c:v>
                </c:pt>
                <c:pt idx="22">
                  <c:v>0.48421608790669057</c:v>
                </c:pt>
                <c:pt idx="23">
                  <c:v>0.56988024227516387</c:v>
                </c:pt>
                <c:pt idx="24">
                  <c:v>0.396734804076182</c:v>
                </c:pt>
                <c:pt idx="25">
                  <c:v>0.25062632748477354</c:v>
                </c:pt>
                <c:pt idx="26">
                  <c:v>0.74194288934705899</c:v>
                </c:pt>
                <c:pt idx="27">
                  <c:v>0.54247001057210509</c:v>
                </c:pt>
                <c:pt idx="28">
                  <c:v>0.16205906738621967</c:v>
                </c:pt>
              </c:numCache>
            </c:numRef>
          </c:yVal>
          <c:smooth val="0"/>
          <c:extLst>
            <c:ext xmlns:c16="http://schemas.microsoft.com/office/drawing/2014/chart" uri="{C3380CC4-5D6E-409C-BE32-E72D297353CC}">
              <c16:uniqueId val="{00000000-417E-4CC9-977E-F54CD2EDEB9D}"/>
            </c:ext>
          </c:extLst>
        </c:ser>
        <c:dLbls>
          <c:showLegendKey val="0"/>
          <c:showVal val="0"/>
          <c:showCatName val="0"/>
          <c:showSerName val="0"/>
          <c:showPercent val="0"/>
          <c:showBubbleSize val="0"/>
        </c:dLbls>
        <c:axId val="468971103"/>
        <c:axId val="468968223"/>
      </c:scatterChart>
      <c:valAx>
        <c:axId val="468971103"/>
        <c:scaling>
          <c:orientation val="minMax"/>
        </c:scaling>
        <c:delete val="0"/>
        <c:axPos val="b"/>
        <c:numFmt formatCode="General" sourceLinked="1"/>
        <c:majorTickMark val="out"/>
        <c:minorTickMark val="none"/>
        <c:tickLblPos val="nextTo"/>
        <c:spPr>
          <a:noFill/>
          <a:ln w="1270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468968223"/>
        <c:crosses val="autoZero"/>
        <c:crossBetween val="midCat"/>
      </c:valAx>
      <c:valAx>
        <c:axId val="468968223"/>
        <c:scaling>
          <c:orientation val="minMax"/>
        </c:scaling>
        <c:delete val="0"/>
        <c:axPos val="l"/>
        <c:numFmt formatCode="General" sourceLinked="1"/>
        <c:majorTickMark val="out"/>
        <c:minorTickMark val="none"/>
        <c:tickLblPos val="nextTo"/>
        <c:spPr>
          <a:noFill/>
          <a:ln w="1270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tx1">
                    <a:lumMod val="65000"/>
                    <a:lumOff val="35000"/>
                    <a:alpha val="0"/>
                  </a:schemeClr>
                </a:solidFill>
                <a:latin typeface="+mn-lt"/>
                <a:ea typeface="+mn-ea"/>
                <a:cs typeface="+mn-cs"/>
              </a:defRPr>
            </a:pPr>
            <a:endParaRPr lang="en-US"/>
          </a:p>
        </c:txPr>
        <c:crossAx val="4689711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973381497575281E-2"/>
          <c:y val="2.088764107470362E-2"/>
          <c:w val="0.91365852341191101"/>
          <c:h val="0.89711262865278252"/>
        </c:manualLayout>
      </c:layout>
      <c:scatterChart>
        <c:scatterStyle val="lineMarker"/>
        <c:varyColors val="0"/>
        <c:ser>
          <c:idx val="0"/>
          <c:order val="0"/>
          <c:tx>
            <c:strRef>
              <c:f>Sheet1!$B$1</c:f>
              <c:strCache>
                <c:ptCount val="1"/>
                <c:pt idx="0">
                  <c:v>Y-Values</c:v>
                </c:pt>
              </c:strCache>
            </c:strRef>
          </c:tx>
          <c:spPr>
            <a:ln w="38100" cap="rnd">
              <a:noFill/>
              <a:round/>
            </a:ln>
            <a:effectLst/>
          </c:spPr>
          <c:marker>
            <c:symbol val="circle"/>
            <c:size val="5"/>
            <c:spPr>
              <a:solidFill>
                <a:schemeClr val="accent1"/>
              </a:solidFill>
              <a:ln w="127000">
                <a:solidFill>
                  <a:schemeClr val="tx1">
                    <a:lumMod val="50000"/>
                  </a:schemeClr>
                </a:solidFill>
              </a:ln>
              <a:effectLst/>
            </c:spPr>
          </c:marker>
          <c:xVal>
            <c:numRef>
              <c:f>Sheet1!$A$2:$A$30</c:f>
              <c:numCache>
                <c:formatCode>General</c:formatCode>
                <c:ptCount val="29"/>
                <c:pt idx="0">
                  <c:v>0.24282097347621145</c:v>
                </c:pt>
                <c:pt idx="1">
                  <c:v>5.1463293981788283E-2</c:v>
                </c:pt>
                <c:pt idx="2">
                  <c:v>0.21448165499654481</c:v>
                </c:pt>
                <c:pt idx="3">
                  <c:v>0.3732957605152516</c:v>
                </c:pt>
                <c:pt idx="4">
                  <c:v>0.67865360478544656</c:v>
                </c:pt>
                <c:pt idx="5">
                  <c:v>0.73779505501646014</c:v>
                </c:pt>
                <c:pt idx="6">
                  <c:v>0.95952526123917004</c:v>
                </c:pt>
                <c:pt idx="7">
                  <c:v>0.73080492405729536</c:v>
                </c:pt>
                <c:pt idx="8">
                  <c:v>0.44410592662885207</c:v>
                </c:pt>
                <c:pt idx="9">
                  <c:v>0.86232386616679801</c:v>
                </c:pt>
                <c:pt idx="10">
                  <c:v>0.12233592333728927</c:v>
                </c:pt>
                <c:pt idx="11">
                  <c:v>0.2721251585583232</c:v>
                </c:pt>
                <c:pt idx="12">
                  <c:v>0.34016715337836445</c:v>
                </c:pt>
                <c:pt idx="13">
                  <c:v>7.1464538229347174E-2</c:v>
                </c:pt>
                <c:pt idx="14">
                  <c:v>6.3045775530975012E-2</c:v>
                </c:pt>
                <c:pt idx="15">
                  <c:v>0.32103903331990535</c:v>
                </c:pt>
                <c:pt idx="16">
                  <c:v>0.41801626746761755</c:v>
                </c:pt>
                <c:pt idx="17">
                  <c:v>0.88535332896923802</c:v>
                </c:pt>
                <c:pt idx="18">
                  <c:v>5.7672161604263028E-3</c:v>
                </c:pt>
                <c:pt idx="19">
                  <c:v>0.26951610762573219</c:v>
                </c:pt>
                <c:pt idx="20">
                  <c:v>0.58285499130967933</c:v>
                </c:pt>
                <c:pt idx="21">
                  <c:v>0.3621793978104545</c:v>
                </c:pt>
                <c:pt idx="22">
                  <c:v>6.7158030144057412E-2</c:v>
                </c:pt>
                <c:pt idx="23">
                  <c:v>0.5674591722739466</c:v>
                </c:pt>
                <c:pt idx="24">
                  <c:v>0.4605746519797207</c:v>
                </c:pt>
                <c:pt idx="25">
                  <c:v>0.7525048865003382</c:v>
                </c:pt>
                <c:pt idx="26">
                  <c:v>0.64004801880360784</c:v>
                </c:pt>
                <c:pt idx="27">
                  <c:v>0.12620567221021695</c:v>
                </c:pt>
                <c:pt idx="28">
                  <c:v>0.48879320936684156</c:v>
                </c:pt>
              </c:numCache>
            </c:numRef>
          </c:xVal>
          <c:yVal>
            <c:numRef>
              <c:f>Sheet1!$B$2:$B$30</c:f>
              <c:numCache>
                <c:formatCode>General</c:formatCode>
                <c:ptCount val="29"/>
                <c:pt idx="0">
                  <c:v>0.52036168093964119</c:v>
                </c:pt>
                <c:pt idx="1">
                  <c:v>0.71964691598105912</c:v>
                </c:pt>
                <c:pt idx="2">
                  <c:v>0.17857428200203196</c:v>
                </c:pt>
                <c:pt idx="3">
                  <c:v>0.24249663173526104</c:v>
                </c:pt>
                <c:pt idx="4">
                  <c:v>0.36469991886877962</c:v>
                </c:pt>
                <c:pt idx="5">
                  <c:v>0.47726393938288847</c:v>
                </c:pt>
                <c:pt idx="6">
                  <c:v>0.4014014211646254</c:v>
                </c:pt>
                <c:pt idx="7">
                  <c:v>0.25394479099842249</c:v>
                </c:pt>
                <c:pt idx="8">
                  <c:v>0.9304569211812157</c:v>
                </c:pt>
                <c:pt idx="9">
                  <c:v>0.28784839689777975</c:v>
                </c:pt>
                <c:pt idx="10">
                  <c:v>0.32848101781754191</c:v>
                </c:pt>
                <c:pt idx="11">
                  <c:v>0.39542257882280096</c:v>
                </c:pt>
                <c:pt idx="12">
                  <c:v>0.86840701316421431</c:v>
                </c:pt>
                <c:pt idx="13">
                  <c:v>0.14929509432627963</c:v>
                </c:pt>
                <c:pt idx="14">
                  <c:v>0.80503062607691467</c:v>
                </c:pt>
                <c:pt idx="15">
                  <c:v>7.7682915820382892E-2</c:v>
                </c:pt>
                <c:pt idx="16">
                  <c:v>0.16288401011838682</c:v>
                </c:pt>
                <c:pt idx="17">
                  <c:v>0.89813435951538612</c:v>
                </c:pt>
                <c:pt idx="18">
                  <c:v>0.270391725386808</c:v>
                </c:pt>
                <c:pt idx="19">
                  <c:v>0.58889616671581257</c:v>
                </c:pt>
                <c:pt idx="20">
                  <c:v>0.63671286546616768</c:v>
                </c:pt>
                <c:pt idx="21">
                  <c:v>5.2440697676556458E-2</c:v>
                </c:pt>
                <c:pt idx="22">
                  <c:v>0.48421608790669057</c:v>
                </c:pt>
                <c:pt idx="23">
                  <c:v>0.56988024227516387</c:v>
                </c:pt>
                <c:pt idx="24">
                  <c:v>0.396734804076182</c:v>
                </c:pt>
                <c:pt idx="25">
                  <c:v>0.25062632748477354</c:v>
                </c:pt>
                <c:pt idx="26">
                  <c:v>0.74194288934705899</c:v>
                </c:pt>
                <c:pt idx="27">
                  <c:v>0.54247001057210509</c:v>
                </c:pt>
                <c:pt idx="28">
                  <c:v>0.16205906738621967</c:v>
                </c:pt>
              </c:numCache>
            </c:numRef>
          </c:yVal>
          <c:smooth val="0"/>
          <c:extLst>
            <c:ext xmlns:c16="http://schemas.microsoft.com/office/drawing/2014/chart" uri="{C3380CC4-5D6E-409C-BE32-E72D297353CC}">
              <c16:uniqueId val="{00000000-417E-4CC9-977E-F54CD2EDEB9D}"/>
            </c:ext>
          </c:extLst>
        </c:ser>
        <c:dLbls>
          <c:showLegendKey val="0"/>
          <c:showVal val="0"/>
          <c:showCatName val="0"/>
          <c:showSerName val="0"/>
          <c:showPercent val="0"/>
          <c:showBubbleSize val="0"/>
        </c:dLbls>
        <c:axId val="468971103"/>
        <c:axId val="468968223"/>
      </c:scatterChart>
      <c:valAx>
        <c:axId val="468971103"/>
        <c:scaling>
          <c:orientation val="minMax"/>
        </c:scaling>
        <c:delete val="0"/>
        <c:axPos val="b"/>
        <c:numFmt formatCode="General" sourceLinked="1"/>
        <c:majorTickMark val="out"/>
        <c:minorTickMark val="none"/>
        <c:tickLblPos val="nextTo"/>
        <c:spPr>
          <a:noFill/>
          <a:ln w="1270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alpha val="0"/>
                  </a:schemeClr>
                </a:solidFill>
                <a:latin typeface="+mn-lt"/>
                <a:ea typeface="+mn-ea"/>
                <a:cs typeface="+mn-cs"/>
              </a:defRPr>
            </a:pPr>
            <a:endParaRPr lang="en-US"/>
          </a:p>
        </c:txPr>
        <c:crossAx val="468968223"/>
        <c:crosses val="autoZero"/>
        <c:crossBetween val="midCat"/>
      </c:valAx>
      <c:valAx>
        <c:axId val="468968223"/>
        <c:scaling>
          <c:orientation val="minMax"/>
        </c:scaling>
        <c:delete val="0"/>
        <c:axPos val="l"/>
        <c:numFmt formatCode="General" sourceLinked="1"/>
        <c:majorTickMark val="out"/>
        <c:minorTickMark val="none"/>
        <c:tickLblPos val="nextTo"/>
        <c:spPr>
          <a:noFill/>
          <a:ln w="1270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ln>
                  <a:noFill/>
                </a:ln>
                <a:solidFill>
                  <a:schemeClr val="tx1">
                    <a:lumMod val="65000"/>
                    <a:lumOff val="35000"/>
                    <a:alpha val="0"/>
                  </a:schemeClr>
                </a:solidFill>
                <a:latin typeface="+mn-lt"/>
                <a:ea typeface="+mn-ea"/>
                <a:cs typeface="+mn-cs"/>
              </a:defRPr>
            </a:pPr>
            <a:endParaRPr lang="en-US"/>
          </a:p>
        </c:txPr>
        <c:crossAx val="46897110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4E_723AC4EF.xml><?xml version="1.0" encoding="utf-8"?>
<p188:cmLst xmlns:a="http://schemas.openxmlformats.org/drawingml/2006/main" xmlns:r="http://schemas.openxmlformats.org/officeDocument/2006/relationships" xmlns:p188="http://schemas.microsoft.com/office/powerpoint/2018/8/main">
  <p188:cm id="{2E59A884-4649-4D13-8FBD-44F41439BDAC}" authorId="{C503CEE0-E2A2-5DF8-E687-1BDB85E4A06F}" created="2025-05-08T13:14:25.476">
    <ac:deMkLst xmlns:ac="http://schemas.microsoft.com/office/drawing/2013/main/command">
      <pc:docMk xmlns:pc="http://schemas.microsoft.com/office/powerpoint/2013/main/command"/>
      <pc:sldMk xmlns:pc="http://schemas.microsoft.com/office/powerpoint/2013/main/command" cId="1916454127" sldId="334"/>
      <ac:picMk id="37" creationId="{3EB4C0B0-8FF8-7202-35FA-B8881121CE4D}"/>
    </ac:deMkLst>
    <p188:txBody>
      <a:bodyPr/>
      <a:lstStyle/>
      <a:p>
        <a:r>
          <a:rPr lang="en-US"/>
          <a:t>teacher's suggestion is to change:
1. unique struggle --&gt; silent burden
lack understanding --&gt; lack community
so that the SmartGrouping feature will directly address this problem
2. silence --&gt; feeling of solitude
SmartGrouping and VentCanvas can address this</a:t>
        </a:r>
      </a:p>
    </p188:txBody>
  </p188:cm>
</p188:cmLst>
</file>

<file path=ppt/comments/modernComment_179_8AE7CF7C.xml><?xml version="1.0" encoding="utf-8"?>
<p188:cmLst xmlns:a="http://schemas.openxmlformats.org/drawingml/2006/main" xmlns:r="http://schemas.openxmlformats.org/officeDocument/2006/relationships" xmlns:p188="http://schemas.microsoft.com/office/powerpoint/2018/8/main">
  <p188:cm id="{3F59CAC2-AC64-4F58-ADA5-DD250D1233EB}" authorId="{C503CEE0-E2A2-5DF8-E687-1BDB85E4A06F}" status="resolved" created="2025-05-08T13:32:02.839" complete="100000">
    <ac:deMkLst xmlns:ac="http://schemas.microsoft.com/office/drawing/2013/main/command">
      <pc:docMk xmlns:pc="http://schemas.microsoft.com/office/powerpoint/2013/main/command"/>
      <pc:sldMk xmlns:pc="http://schemas.microsoft.com/office/powerpoint/2013/main/command" cId="2330447740" sldId="377"/>
      <ac:spMk id="95" creationId="{076F33D0-04E3-366F-53E0-FC4E03770B3A}"/>
    </ac:deMkLst>
    <p188:txBody>
      <a:bodyPr/>
      <a:lstStyle/>
      <a:p>
        <a:r>
          <a:rPr lang="en-US"/>
          <a:t>can we put in the part for Reinforcement Learning? I have written in the gg docs under 'questions' alrd</a:t>
        </a:r>
      </a:p>
    </p188:txBody>
  </p188:cm>
</p188:cmLst>
</file>

<file path=ppt/comments/modernComment_17E_B7A6E637.xml><?xml version="1.0" encoding="utf-8"?>
<p188:cmLst xmlns:a="http://schemas.openxmlformats.org/drawingml/2006/main" xmlns:r="http://schemas.openxmlformats.org/officeDocument/2006/relationships" xmlns:p188="http://schemas.microsoft.com/office/powerpoint/2018/8/main">
  <p188:cm id="{2410DBF4-2D87-4A2C-8D74-92FCAD9394E3}" authorId="{C503CEE0-E2A2-5DF8-E687-1BDB85E4A06F}" created="2025-05-08T13:37:42.814">
    <ac:deMkLst xmlns:ac="http://schemas.microsoft.com/office/drawing/2013/main/command">
      <pc:docMk xmlns:pc="http://schemas.microsoft.com/office/powerpoint/2013/main/command"/>
      <pc:sldMk xmlns:pc="http://schemas.microsoft.com/office/powerpoint/2013/main/command" cId="3081168439" sldId="382"/>
      <ac:spMk id="116" creationId="{7A3FA542-7488-CB86-3C3E-AAA084FB508F}"/>
    </ac:deMkLst>
    <p188:replyLst>
      <p188:reply id="{CD336FD3-83EC-446C-996A-C80C450763DD}" authorId="{C503CEE0-E2A2-5DF8-E687-1BDB85E4A06F}" created="2025-05-08T13:43:34.898">
        <p188:txBody>
          <a:bodyPr/>
          <a:lstStyle/>
          <a:p>
            <a:r>
              <a:rPr lang="en-US"/>
              <a:t>then we shld have slides about CLP to keep up with fake news</a:t>
            </a:r>
          </a:p>
        </p188:txBody>
      </p188:reply>
    </p188:replyLst>
    <p188:txBody>
      <a:bodyPr/>
      <a:lstStyle/>
      <a:p>
        <a:r>
          <a:rPr lang="en-US"/>
          <a:t>it also filters the fake scams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F463B-BBB3-4A11-A46D-3958027B1C42}" type="datetimeFigureOut">
              <a:rPr lang="en-SG" smtClean="0"/>
              <a:t>8/5/2025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73656E-E802-4FC3-8751-DE4F9DABF7B6}" type="slidenum">
              <a:rPr lang="en-SG" smtClean="0"/>
              <a:t>‹#›</a:t>
            </a:fld>
            <a:endParaRPr lang="en-SG"/>
          </a:p>
        </p:txBody>
      </p:sp>
    </p:spTree>
    <p:extLst>
      <p:ext uri="{BB962C8B-B14F-4D97-AF65-F5344CB8AC3E}">
        <p14:creationId xmlns:p14="http://schemas.microsoft.com/office/powerpoint/2010/main" val="1809364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lzint.org/u/global-estimates-of-informal-care.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lzint.org/u/global-estimates-of-informal-care.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lzint.org/u/global-estimates-of-informal-care.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lzint.org/u/global-estimates-of-informal-care.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DBAB9-A014-6EFB-0963-BA93640D7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88FFA9-4197-89F6-D816-0B6FAF27F2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24C78-79ED-BD5D-44C1-C352AC8EEB18}"/>
              </a:ext>
            </a:extLst>
          </p:cNvPr>
          <p:cNvSpPr>
            <a:spLocks noGrp="1"/>
          </p:cNvSpPr>
          <p:nvPr>
            <p:ph type="body" idx="1"/>
          </p:nvPr>
        </p:nvSpPr>
        <p:spPr/>
        <p:txBody>
          <a:bodyPr/>
          <a:lstStyle/>
          <a:p>
            <a:r>
              <a:rPr lang="en-SG"/>
              <a:t>That is longer than the total existence of human history</a:t>
            </a:r>
          </a:p>
          <a:p>
            <a:r>
              <a:rPr lang="en-SG" sz="1800" b="0" i="0" u="sng" strike="noStrike">
                <a:solidFill>
                  <a:srgbClr val="1155CC"/>
                </a:solidFill>
                <a:effectLst/>
                <a:latin typeface="Arial" panose="020B0604020202020204" pitchFamily="34" charset="0"/>
                <a:hlinkClick r:id="rId3"/>
              </a:rPr>
              <a:t>global-estimates-of-informal-care.pdf</a:t>
            </a:r>
            <a:endParaRPr lang="en-SG"/>
          </a:p>
        </p:txBody>
      </p:sp>
      <p:sp>
        <p:nvSpPr>
          <p:cNvPr id="4" name="Slide Number Placeholder 3">
            <a:extLst>
              <a:ext uri="{FF2B5EF4-FFF2-40B4-BE49-F238E27FC236}">
                <a16:creationId xmlns:a16="http://schemas.microsoft.com/office/drawing/2014/main" id="{79451F52-0DEB-1776-179A-1FE6D95F229F}"/>
              </a:ext>
            </a:extLst>
          </p:cNvPr>
          <p:cNvSpPr>
            <a:spLocks noGrp="1"/>
          </p:cNvSpPr>
          <p:nvPr>
            <p:ph type="sldNum" sz="quarter" idx="5"/>
          </p:nvPr>
        </p:nvSpPr>
        <p:spPr/>
        <p:txBody>
          <a:bodyPr/>
          <a:lstStyle/>
          <a:p>
            <a:fld id="{4C73656E-E802-4FC3-8751-DE4F9DABF7B6}" type="slidenum">
              <a:rPr lang="en-SG" smtClean="0"/>
              <a:t>2</a:t>
            </a:fld>
            <a:endParaRPr lang="en-SG"/>
          </a:p>
        </p:txBody>
      </p:sp>
    </p:spTree>
    <p:extLst>
      <p:ext uri="{BB962C8B-B14F-4D97-AF65-F5344CB8AC3E}">
        <p14:creationId xmlns:p14="http://schemas.microsoft.com/office/powerpoint/2010/main" val="3763809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BEFC8-485C-EB4D-1D5F-FA57E47FC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91BBB-33A4-AC9F-F3F7-97E9849D8A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CB3A1C-E826-78BF-1862-1F29655BFEDF}"/>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325B2399-6C01-3D59-AC02-3307E276F5F4}"/>
              </a:ext>
            </a:extLst>
          </p:cNvPr>
          <p:cNvSpPr>
            <a:spLocks noGrp="1"/>
          </p:cNvSpPr>
          <p:nvPr>
            <p:ph type="sldNum" sz="quarter" idx="5"/>
          </p:nvPr>
        </p:nvSpPr>
        <p:spPr/>
        <p:txBody>
          <a:bodyPr/>
          <a:lstStyle/>
          <a:p>
            <a:fld id="{4C73656E-E802-4FC3-8751-DE4F9DABF7B6}" type="slidenum">
              <a:rPr lang="en-SG" smtClean="0"/>
              <a:t>21</a:t>
            </a:fld>
            <a:endParaRPr lang="en-SG"/>
          </a:p>
        </p:txBody>
      </p:sp>
    </p:spTree>
    <p:extLst>
      <p:ext uri="{BB962C8B-B14F-4D97-AF65-F5344CB8AC3E}">
        <p14:creationId xmlns:p14="http://schemas.microsoft.com/office/powerpoint/2010/main" val="3975880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439CB-A3D5-1925-2E03-A363D5D12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475518-2D54-EC55-EBD5-CEBE22F38D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69BC6-1F27-F8B5-4A04-253923E4B9B2}"/>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A2BF9B0D-BF9F-86BF-477B-A39E7EB8F7C0}"/>
              </a:ext>
            </a:extLst>
          </p:cNvPr>
          <p:cNvSpPr>
            <a:spLocks noGrp="1"/>
          </p:cNvSpPr>
          <p:nvPr>
            <p:ph type="sldNum" sz="quarter" idx="5"/>
          </p:nvPr>
        </p:nvSpPr>
        <p:spPr/>
        <p:txBody>
          <a:bodyPr/>
          <a:lstStyle/>
          <a:p>
            <a:fld id="{4C73656E-E802-4FC3-8751-DE4F9DABF7B6}" type="slidenum">
              <a:rPr lang="en-SG" smtClean="0"/>
              <a:t>22</a:t>
            </a:fld>
            <a:endParaRPr lang="en-SG"/>
          </a:p>
        </p:txBody>
      </p:sp>
    </p:spTree>
    <p:extLst>
      <p:ext uri="{BB962C8B-B14F-4D97-AF65-F5344CB8AC3E}">
        <p14:creationId xmlns:p14="http://schemas.microsoft.com/office/powerpoint/2010/main" val="1108689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654C6-E569-E943-8261-09B0DB40C5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A7BE8-4099-BB49-602B-A215B898F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902EC4-3BA7-0DC3-0508-4F7210720FE5}"/>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C2E4F434-50A7-0B92-C978-6E4DCBBD629F}"/>
              </a:ext>
            </a:extLst>
          </p:cNvPr>
          <p:cNvSpPr>
            <a:spLocks noGrp="1"/>
          </p:cNvSpPr>
          <p:nvPr>
            <p:ph type="sldNum" sz="quarter" idx="5"/>
          </p:nvPr>
        </p:nvSpPr>
        <p:spPr/>
        <p:txBody>
          <a:bodyPr/>
          <a:lstStyle/>
          <a:p>
            <a:fld id="{4C73656E-E802-4FC3-8751-DE4F9DABF7B6}" type="slidenum">
              <a:rPr lang="en-SG" smtClean="0"/>
              <a:t>23</a:t>
            </a:fld>
            <a:endParaRPr lang="en-SG"/>
          </a:p>
        </p:txBody>
      </p:sp>
    </p:spTree>
    <p:extLst>
      <p:ext uri="{BB962C8B-B14F-4D97-AF65-F5344CB8AC3E}">
        <p14:creationId xmlns:p14="http://schemas.microsoft.com/office/powerpoint/2010/main" val="1952613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9DC6A-D4B1-3095-6DE6-33C05D14D0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FC3372-E42C-A524-A558-B9129BB1F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C95F82-EEDC-518B-CA3A-821F512018FE}"/>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52AD288D-4656-4889-C4A5-A68B1561B107}"/>
              </a:ext>
            </a:extLst>
          </p:cNvPr>
          <p:cNvSpPr>
            <a:spLocks noGrp="1"/>
          </p:cNvSpPr>
          <p:nvPr>
            <p:ph type="sldNum" sz="quarter" idx="5"/>
          </p:nvPr>
        </p:nvSpPr>
        <p:spPr/>
        <p:txBody>
          <a:bodyPr/>
          <a:lstStyle/>
          <a:p>
            <a:fld id="{4C73656E-E802-4FC3-8751-DE4F9DABF7B6}" type="slidenum">
              <a:rPr lang="en-SG" smtClean="0"/>
              <a:t>24</a:t>
            </a:fld>
            <a:endParaRPr lang="en-SG"/>
          </a:p>
        </p:txBody>
      </p:sp>
    </p:spTree>
    <p:extLst>
      <p:ext uri="{BB962C8B-B14F-4D97-AF65-F5344CB8AC3E}">
        <p14:creationId xmlns:p14="http://schemas.microsoft.com/office/powerpoint/2010/main" val="2455928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46B1D-617A-98CB-AD0D-98038022C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0D9A3-3F99-5B9F-64DD-5B1C4C12C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773DA-1B38-1E25-616A-1A8BAD6CDCE6}"/>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358BDA70-18FB-96C2-F7AD-281091D9DDD9}"/>
              </a:ext>
            </a:extLst>
          </p:cNvPr>
          <p:cNvSpPr>
            <a:spLocks noGrp="1"/>
          </p:cNvSpPr>
          <p:nvPr>
            <p:ph type="sldNum" sz="quarter" idx="5"/>
          </p:nvPr>
        </p:nvSpPr>
        <p:spPr/>
        <p:txBody>
          <a:bodyPr/>
          <a:lstStyle/>
          <a:p>
            <a:fld id="{4C73656E-E802-4FC3-8751-DE4F9DABF7B6}" type="slidenum">
              <a:rPr lang="en-SG" smtClean="0"/>
              <a:t>25</a:t>
            </a:fld>
            <a:endParaRPr lang="en-SG"/>
          </a:p>
        </p:txBody>
      </p:sp>
    </p:spTree>
    <p:extLst>
      <p:ext uri="{BB962C8B-B14F-4D97-AF65-F5344CB8AC3E}">
        <p14:creationId xmlns:p14="http://schemas.microsoft.com/office/powerpoint/2010/main" val="3982496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7C4F4-2FD0-3C58-FFBB-6FE75B7F0F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E806C4-067B-B9A3-F816-1B56F8C98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86654-F14B-CE62-F6E8-64AF31289A87}"/>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FACC35DE-312C-0A7B-B252-6EC5C92F06A3}"/>
              </a:ext>
            </a:extLst>
          </p:cNvPr>
          <p:cNvSpPr>
            <a:spLocks noGrp="1"/>
          </p:cNvSpPr>
          <p:nvPr>
            <p:ph type="sldNum" sz="quarter" idx="5"/>
          </p:nvPr>
        </p:nvSpPr>
        <p:spPr/>
        <p:txBody>
          <a:bodyPr/>
          <a:lstStyle/>
          <a:p>
            <a:fld id="{4C73656E-E802-4FC3-8751-DE4F9DABF7B6}" type="slidenum">
              <a:rPr lang="en-SG" smtClean="0"/>
              <a:t>26</a:t>
            </a:fld>
            <a:endParaRPr lang="en-SG"/>
          </a:p>
        </p:txBody>
      </p:sp>
    </p:spTree>
    <p:extLst>
      <p:ext uri="{BB962C8B-B14F-4D97-AF65-F5344CB8AC3E}">
        <p14:creationId xmlns:p14="http://schemas.microsoft.com/office/powerpoint/2010/main" val="1203427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B5836-6C2D-AC52-3B71-4C8B4D34E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3FEF57-F067-0CE9-22BE-BA414A87B4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4232AB-657D-36F9-5A5C-BB2F340F9F14}"/>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D315A0CD-E8BC-FC84-1166-1902D1D90CE6}"/>
              </a:ext>
            </a:extLst>
          </p:cNvPr>
          <p:cNvSpPr>
            <a:spLocks noGrp="1"/>
          </p:cNvSpPr>
          <p:nvPr>
            <p:ph type="sldNum" sz="quarter" idx="5"/>
          </p:nvPr>
        </p:nvSpPr>
        <p:spPr/>
        <p:txBody>
          <a:bodyPr/>
          <a:lstStyle/>
          <a:p>
            <a:fld id="{4C73656E-E802-4FC3-8751-DE4F9DABF7B6}" type="slidenum">
              <a:rPr lang="en-SG" smtClean="0"/>
              <a:t>28</a:t>
            </a:fld>
            <a:endParaRPr lang="en-SG"/>
          </a:p>
        </p:txBody>
      </p:sp>
    </p:spTree>
    <p:extLst>
      <p:ext uri="{BB962C8B-B14F-4D97-AF65-F5344CB8AC3E}">
        <p14:creationId xmlns:p14="http://schemas.microsoft.com/office/powerpoint/2010/main" val="2351845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5A106-BBC5-DFDE-47D9-8C077B8A8A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9226D-3CBC-FD09-5076-000F0C1EE5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307EA-3D4F-0923-9873-40B68DBA1099}"/>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E738DD88-2BAD-99AA-C6EE-D0A26EFFF34E}"/>
              </a:ext>
            </a:extLst>
          </p:cNvPr>
          <p:cNvSpPr>
            <a:spLocks noGrp="1"/>
          </p:cNvSpPr>
          <p:nvPr>
            <p:ph type="sldNum" sz="quarter" idx="5"/>
          </p:nvPr>
        </p:nvSpPr>
        <p:spPr/>
        <p:txBody>
          <a:bodyPr/>
          <a:lstStyle/>
          <a:p>
            <a:fld id="{4C73656E-E802-4FC3-8751-DE4F9DABF7B6}" type="slidenum">
              <a:rPr lang="en-SG" smtClean="0"/>
              <a:t>29</a:t>
            </a:fld>
            <a:endParaRPr lang="en-SG"/>
          </a:p>
        </p:txBody>
      </p:sp>
    </p:spTree>
    <p:extLst>
      <p:ext uri="{BB962C8B-B14F-4D97-AF65-F5344CB8AC3E}">
        <p14:creationId xmlns:p14="http://schemas.microsoft.com/office/powerpoint/2010/main" val="1381452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6E112-2AA0-B090-BE0B-FF325D6D1F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B9FD7-F24E-7917-E508-58A9470AA3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D162A-8F11-38FA-2605-91AE96EEB92D}"/>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C8C67A9D-F701-ECFD-7FB9-CCD28CEB8894}"/>
              </a:ext>
            </a:extLst>
          </p:cNvPr>
          <p:cNvSpPr>
            <a:spLocks noGrp="1"/>
          </p:cNvSpPr>
          <p:nvPr>
            <p:ph type="sldNum" sz="quarter" idx="5"/>
          </p:nvPr>
        </p:nvSpPr>
        <p:spPr/>
        <p:txBody>
          <a:bodyPr/>
          <a:lstStyle/>
          <a:p>
            <a:fld id="{4C73656E-E802-4FC3-8751-DE4F9DABF7B6}" type="slidenum">
              <a:rPr lang="en-SG" smtClean="0"/>
              <a:t>31</a:t>
            </a:fld>
            <a:endParaRPr lang="en-SG"/>
          </a:p>
        </p:txBody>
      </p:sp>
    </p:spTree>
    <p:extLst>
      <p:ext uri="{BB962C8B-B14F-4D97-AF65-F5344CB8AC3E}">
        <p14:creationId xmlns:p14="http://schemas.microsoft.com/office/powerpoint/2010/main" val="100215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1BDE7-1A4F-02D9-6E2E-D194CEA92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828BF3-F3F7-BA81-9F8B-8FEEF83B6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66D0F-CCB4-674C-D750-0F80E5FA81FD}"/>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D263C687-9F07-3EBB-18AD-2FDAA1514923}"/>
              </a:ext>
            </a:extLst>
          </p:cNvPr>
          <p:cNvSpPr>
            <a:spLocks noGrp="1"/>
          </p:cNvSpPr>
          <p:nvPr>
            <p:ph type="sldNum" sz="quarter" idx="5"/>
          </p:nvPr>
        </p:nvSpPr>
        <p:spPr/>
        <p:txBody>
          <a:bodyPr/>
          <a:lstStyle/>
          <a:p>
            <a:fld id="{4C73656E-E802-4FC3-8751-DE4F9DABF7B6}" type="slidenum">
              <a:rPr lang="en-SG" smtClean="0"/>
              <a:t>32</a:t>
            </a:fld>
            <a:endParaRPr lang="en-SG"/>
          </a:p>
        </p:txBody>
      </p:sp>
    </p:spTree>
    <p:extLst>
      <p:ext uri="{BB962C8B-B14F-4D97-AF65-F5344CB8AC3E}">
        <p14:creationId xmlns:p14="http://schemas.microsoft.com/office/powerpoint/2010/main" val="46400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DC16-6445-DE86-B254-6834AD5B4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969A91-D902-AD1C-E754-189B6A7820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242705-DFB0-F928-FBE0-C9277DC9335C}"/>
              </a:ext>
            </a:extLst>
          </p:cNvPr>
          <p:cNvSpPr>
            <a:spLocks noGrp="1"/>
          </p:cNvSpPr>
          <p:nvPr>
            <p:ph type="body" idx="1"/>
          </p:nvPr>
        </p:nvSpPr>
        <p:spPr/>
        <p:txBody>
          <a:bodyPr/>
          <a:lstStyle/>
          <a:p>
            <a:r>
              <a:rPr lang="en-SG"/>
              <a:t>That is longer than the total existence of human history</a:t>
            </a:r>
          </a:p>
          <a:p>
            <a:r>
              <a:rPr lang="en-SG" sz="1800" b="0" i="0" u="sng" strike="noStrike">
                <a:solidFill>
                  <a:srgbClr val="1155CC"/>
                </a:solidFill>
                <a:effectLst/>
                <a:latin typeface="Arial" panose="020B0604020202020204" pitchFamily="34" charset="0"/>
                <a:hlinkClick r:id="rId3"/>
              </a:rPr>
              <a:t>global-estimates-of-informal-care.pdf</a:t>
            </a:r>
            <a:endParaRPr lang="en-SG"/>
          </a:p>
        </p:txBody>
      </p:sp>
      <p:sp>
        <p:nvSpPr>
          <p:cNvPr id="4" name="Slide Number Placeholder 3">
            <a:extLst>
              <a:ext uri="{FF2B5EF4-FFF2-40B4-BE49-F238E27FC236}">
                <a16:creationId xmlns:a16="http://schemas.microsoft.com/office/drawing/2014/main" id="{D036FCE3-455F-4E1E-5262-4AE4DCED87D6}"/>
              </a:ext>
            </a:extLst>
          </p:cNvPr>
          <p:cNvSpPr>
            <a:spLocks noGrp="1"/>
          </p:cNvSpPr>
          <p:nvPr>
            <p:ph type="sldNum" sz="quarter" idx="5"/>
          </p:nvPr>
        </p:nvSpPr>
        <p:spPr/>
        <p:txBody>
          <a:bodyPr/>
          <a:lstStyle/>
          <a:p>
            <a:fld id="{4C73656E-E802-4FC3-8751-DE4F9DABF7B6}" type="slidenum">
              <a:rPr lang="en-SG" smtClean="0"/>
              <a:t>3</a:t>
            </a:fld>
            <a:endParaRPr lang="en-SG"/>
          </a:p>
        </p:txBody>
      </p:sp>
    </p:spTree>
    <p:extLst>
      <p:ext uri="{BB962C8B-B14F-4D97-AF65-F5344CB8AC3E}">
        <p14:creationId xmlns:p14="http://schemas.microsoft.com/office/powerpoint/2010/main" val="2456405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28FE2-5AE0-4087-01D3-D6EC2B6309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C4D6C-E5CE-D644-974B-0B0C6FDA1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5A7863-60BC-865E-AA15-9266A9E50700}"/>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1841BB8F-5FBB-E363-B792-018F103ED3F4}"/>
              </a:ext>
            </a:extLst>
          </p:cNvPr>
          <p:cNvSpPr>
            <a:spLocks noGrp="1"/>
          </p:cNvSpPr>
          <p:nvPr>
            <p:ph type="sldNum" sz="quarter" idx="5"/>
          </p:nvPr>
        </p:nvSpPr>
        <p:spPr/>
        <p:txBody>
          <a:bodyPr/>
          <a:lstStyle/>
          <a:p>
            <a:fld id="{4C73656E-E802-4FC3-8751-DE4F9DABF7B6}" type="slidenum">
              <a:rPr lang="en-SG" smtClean="0"/>
              <a:t>33</a:t>
            </a:fld>
            <a:endParaRPr lang="en-SG"/>
          </a:p>
        </p:txBody>
      </p:sp>
    </p:spTree>
    <p:extLst>
      <p:ext uri="{BB962C8B-B14F-4D97-AF65-F5344CB8AC3E}">
        <p14:creationId xmlns:p14="http://schemas.microsoft.com/office/powerpoint/2010/main" val="3970776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Post </a:t>
            </a:r>
            <a:r>
              <a:rPr lang="en-SG" err="1"/>
              <a:t>gres</a:t>
            </a:r>
            <a:r>
              <a:rPr lang="en-SG"/>
              <a:t> SQL</a:t>
            </a:r>
          </a:p>
        </p:txBody>
      </p:sp>
      <p:sp>
        <p:nvSpPr>
          <p:cNvPr id="4" name="Slide Number Placeholder 3"/>
          <p:cNvSpPr>
            <a:spLocks noGrp="1"/>
          </p:cNvSpPr>
          <p:nvPr>
            <p:ph type="sldNum" sz="quarter" idx="5"/>
          </p:nvPr>
        </p:nvSpPr>
        <p:spPr/>
        <p:txBody>
          <a:bodyPr/>
          <a:lstStyle/>
          <a:p>
            <a:fld id="{4C73656E-E802-4FC3-8751-DE4F9DABF7B6}" type="slidenum">
              <a:rPr lang="en-SG" smtClean="0"/>
              <a:t>35</a:t>
            </a:fld>
            <a:endParaRPr lang="en-SG"/>
          </a:p>
        </p:txBody>
      </p:sp>
    </p:spTree>
    <p:extLst>
      <p:ext uri="{BB962C8B-B14F-4D97-AF65-F5344CB8AC3E}">
        <p14:creationId xmlns:p14="http://schemas.microsoft.com/office/powerpoint/2010/main" val="1138607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EBC79-27C6-5FFB-A775-57280EE0A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B07F3-DE5A-FD0D-D6FD-5E9145A6E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F28AA3-9589-32E2-DE37-28815A32B901}"/>
              </a:ext>
            </a:extLst>
          </p:cNvPr>
          <p:cNvSpPr>
            <a:spLocks noGrp="1"/>
          </p:cNvSpPr>
          <p:nvPr>
            <p:ph type="body" idx="1"/>
          </p:nvPr>
        </p:nvSpPr>
        <p:spPr/>
        <p:txBody>
          <a:bodyPr/>
          <a:lstStyle/>
          <a:p>
            <a:r>
              <a:rPr lang="en-SG"/>
              <a:t>Post </a:t>
            </a:r>
            <a:r>
              <a:rPr lang="en-SG" err="1"/>
              <a:t>gres</a:t>
            </a:r>
            <a:r>
              <a:rPr lang="en-SG"/>
              <a:t> SQL</a:t>
            </a:r>
          </a:p>
        </p:txBody>
      </p:sp>
      <p:sp>
        <p:nvSpPr>
          <p:cNvPr id="4" name="Slide Number Placeholder 3">
            <a:extLst>
              <a:ext uri="{FF2B5EF4-FFF2-40B4-BE49-F238E27FC236}">
                <a16:creationId xmlns:a16="http://schemas.microsoft.com/office/drawing/2014/main" id="{B989B9B7-1C0C-C3E1-6685-6BACA5F22C48}"/>
              </a:ext>
            </a:extLst>
          </p:cNvPr>
          <p:cNvSpPr>
            <a:spLocks noGrp="1"/>
          </p:cNvSpPr>
          <p:nvPr>
            <p:ph type="sldNum" sz="quarter" idx="5"/>
          </p:nvPr>
        </p:nvSpPr>
        <p:spPr/>
        <p:txBody>
          <a:bodyPr/>
          <a:lstStyle/>
          <a:p>
            <a:fld id="{4C73656E-E802-4FC3-8751-DE4F9DABF7B6}" type="slidenum">
              <a:rPr lang="en-SG" smtClean="0"/>
              <a:t>36</a:t>
            </a:fld>
            <a:endParaRPr lang="en-SG"/>
          </a:p>
        </p:txBody>
      </p:sp>
    </p:spTree>
    <p:extLst>
      <p:ext uri="{BB962C8B-B14F-4D97-AF65-F5344CB8AC3E}">
        <p14:creationId xmlns:p14="http://schemas.microsoft.com/office/powerpoint/2010/main" val="4164181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C73656E-E802-4FC3-8751-DE4F9DABF7B6}" type="slidenum">
              <a:rPr lang="en-SG" smtClean="0"/>
              <a:t>47</a:t>
            </a:fld>
            <a:endParaRPr lang="en-SG"/>
          </a:p>
        </p:txBody>
      </p:sp>
    </p:spTree>
    <p:extLst>
      <p:ext uri="{BB962C8B-B14F-4D97-AF65-F5344CB8AC3E}">
        <p14:creationId xmlns:p14="http://schemas.microsoft.com/office/powerpoint/2010/main" val="2227939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49258-F863-EF8B-FAA2-5589F93A8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7A446A-FD7D-5644-11A3-04D8FE904D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F3A539-D88A-668F-15CF-975E465A35EE}"/>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94E48BFF-0D3C-7789-0C35-9610C6CC30D7}"/>
              </a:ext>
            </a:extLst>
          </p:cNvPr>
          <p:cNvSpPr>
            <a:spLocks noGrp="1"/>
          </p:cNvSpPr>
          <p:nvPr>
            <p:ph type="sldNum" sz="quarter" idx="5"/>
          </p:nvPr>
        </p:nvSpPr>
        <p:spPr/>
        <p:txBody>
          <a:bodyPr/>
          <a:lstStyle/>
          <a:p>
            <a:fld id="{4C73656E-E802-4FC3-8751-DE4F9DABF7B6}" type="slidenum">
              <a:rPr lang="en-SG" smtClean="0"/>
              <a:t>60</a:t>
            </a:fld>
            <a:endParaRPr lang="en-SG"/>
          </a:p>
        </p:txBody>
      </p:sp>
    </p:spTree>
    <p:extLst>
      <p:ext uri="{BB962C8B-B14F-4D97-AF65-F5344CB8AC3E}">
        <p14:creationId xmlns:p14="http://schemas.microsoft.com/office/powerpoint/2010/main" val="1602143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That is longer than the total existence of human history</a:t>
            </a:r>
          </a:p>
          <a:p>
            <a:r>
              <a:rPr lang="en-SG" sz="1800" b="0" i="0" u="sng" strike="noStrike">
                <a:solidFill>
                  <a:srgbClr val="1155CC"/>
                </a:solidFill>
                <a:effectLst/>
                <a:latin typeface="Arial" panose="020B0604020202020204" pitchFamily="34" charset="0"/>
                <a:hlinkClick r:id="rId3"/>
              </a:rPr>
              <a:t>global-estimates-of-informal-care.pdf</a:t>
            </a:r>
            <a:endParaRPr lang="en-SG"/>
          </a:p>
        </p:txBody>
      </p:sp>
      <p:sp>
        <p:nvSpPr>
          <p:cNvPr id="4" name="Slide Number Placeholder 3"/>
          <p:cNvSpPr>
            <a:spLocks noGrp="1"/>
          </p:cNvSpPr>
          <p:nvPr>
            <p:ph type="sldNum" sz="quarter" idx="5"/>
          </p:nvPr>
        </p:nvSpPr>
        <p:spPr/>
        <p:txBody>
          <a:bodyPr/>
          <a:lstStyle/>
          <a:p>
            <a:fld id="{4C73656E-E802-4FC3-8751-DE4F9DABF7B6}" type="slidenum">
              <a:rPr lang="en-SG" smtClean="0"/>
              <a:t>4</a:t>
            </a:fld>
            <a:endParaRPr lang="en-SG"/>
          </a:p>
        </p:txBody>
      </p:sp>
    </p:spTree>
    <p:extLst>
      <p:ext uri="{BB962C8B-B14F-4D97-AF65-F5344CB8AC3E}">
        <p14:creationId xmlns:p14="http://schemas.microsoft.com/office/powerpoint/2010/main" val="3994194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AF4CB-DA3F-0EA8-2D46-90AB1B678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612E35-0EE5-60CE-B08A-304E2FEC9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0B6C9-13D4-AEE7-FEA5-2AE595819B04}"/>
              </a:ext>
            </a:extLst>
          </p:cNvPr>
          <p:cNvSpPr>
            <a:spLocks noGrp="1"/>
          </p:cNvSpPr>
          <p:nvPr>
            <p:ph type="body" idx="1"/>
          </p:nvPr>
        </p:nvSpPr>
        <p:spPr/>
        <p:txBody>
          <a:bodyPr/>
          <a:lstStyle/>
          <a:p>
            <a:r>
              <a:rPr lang="en-SG"/>
              <a:t>That is longer than the total existence of human history</a:t>
            </a:r>
          </a:p>
          <a:p>
            <a:r>
              <a:rPr lang="en-SG" sz="1800" b="0" i="0" u="sng" strike="noStrike">
                <a:solidFill>
                  <a:srgbClr val="1155CC"/>
                </a:solidFill>
                <a:effectLst/>
                <a:latin typeface="Arial" panose="020B0604020202020204" pitchFamily="34" charset="0"/>
                <a:hlinkClick r:id="rId3"/>
              </a:rPr>
              <a:t>global-estimates-of-informal-care.pdf</a:t>
            </a:r>
            <a:endParaRPr lang="en-SG"/>
          </a:p>
        </p:txBody>
      </p:sp>
      <p:sp>
        <p:nvSpPr>
          <p:cNvPr id="4" name="Slide Number Placeholder 3">
            <a:extLst>
              <a:ext uri="{FF2B5EF4-FFF2-40B4-BE49-F238E27FC236}">
                <a16:creationId xmlns:a16="http://schemas.microsoft.com/office/drawing/2014/main" id="{999E2E01-A317-B493-9777-4414C104DF60}"/>
              </a:ext>
            </a:extLst>
          </p:cNvPr>
          <p:cNvSpPr>
            <a:spLocks noGrp="1"/>
          </p:cNvSpPr>
          <p:nvPr>
            <p:ph type="sldNum" sz="quarter" idx="5"/>
          </p:nvPr>
        </p:nvSpPr>
        <p:spPr/>
        <p:txBody>
          <a:bodyPr/>
          <a:lstStyle/>
          <a:p>
            <a:fld id="{4C73656E-E802-4FC3-8751-DE4F9DABF7B6}" type="slidenum">
              <a:rPr lang="en-SG" smtClean="0"/>
              <a:t>5</a:t>
            </a:fld>
            <a:endParaRPr lang="en-SG"/>
          </a:p>
        </p:txBody>
      </p:sp>
    </p:spTree>
    <p:extLst>
      <p:ext uri="{BB962C8B-B14F-4D97-AF65-F5344CB8AC3E}">
        <p14:creationId xmlns:p14="http://schemas.microsoft.com/office/powerpoint/2010/main" val="183345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4C73656E-E802-4FC3-8751-DE4F9DABF7B6}" type="slidenum">
              <a:rPr lang="en-SG" smtClean="0"/>
              <a:t>15</a:t>
            </a:fld>
            <a:endParaRPr lang="en-SG"/>
          </a:p>
        </p:txBody>
      </p:sp>
    </p:spTree>
    <p:extLst>
      <p:ext uri="{BB962C8B-B14F-4D97-AF65-F5344CB8AC3E}">
        <p14:creationId xmlns:p14="http://schemas.microsoft.com/office/powerpoint/2010/main" val="3694955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4E5CA-61E4-8F4D-0FC1-D966FD68E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655B0-8CEE-3240-E7E7-570FA0F0B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D0398-D790-5631-E121-F2A36FC92C2C}"/>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7DD76DF7-0671-F923-E207-FD4C37306340}"/>
              </a:ext>
            </a:extLst>
          </p:cNvPr>
          <p:cNvSpPr>
            <a:spLocks noGrp="1"/>
          </p:cNvSpPr>
          <p:nvPr>
            <p:ph type="sldNum" sz="quarter" idx="5"/>
          </p:nvPr>
        </p:nvSpPr>
        <p:spPr/>
        <p:txBody>
          <a:bodyPr/>
          <a:lstStyle/>
          <a:p>
            <a:fld id="{4C73656E-E802-4FC3-8751-DE4F9DABF7B6}" type="slidenum">
              <a:rPr lang="en-SG" smtClean="0"/>
              <a:t>17</a:t>
            </a:fld>
            <a:endParaRPr lang="en-SG"/>
          </a:p>
        </p:txBody>
      </p:sp>
    </p:spTree>
    <p:extLst>
      <p:ext uri="{BB962C8B-B14F-4D97-AF65-F5344CB8AC3E}">
        <p14:creationId xmlns:p14="http://schemas.microsoft.com/office/powerpoint/2010/main" val="3424187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B638D-38D1-A530-CD77-A304EB6E3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9860AB-CD62-45A5-6376-81F4DB065D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22B79-9D1B-1EFE-94D2-EA44FDCAE50A}"/>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02B3E566-F395-23CA-4F07-0FE3D2CCC2AC}"/>
              </a:ext>
            </a:extLst>
          </p:cNvPr>
          <p:cNvSpPr>
            <a:spLocks noGrp="1"/>
          </p:cNvSpPr>
          <p:nvPr>
            <p:ph type="sldNum" sz="quarter" idx="5"/>
          </p:nvPr>
        </p:nvSpPr>
        <p:spPr/>
        <p:txBody>
          <a:bodyPr/>
          <a:lstStyle/>
          <a:p>
            <a:fld id="{4C73656E-E802-4FC3-8751-DE4F9DABF7B6}" type="slidenum">
              <a:rPr lang="en-SG" smtClean="0"/>
              <a:t>18</a:t>
            </a:fld>
            <a:endParaRPr lang="en-SG"/>
          </a:p>
        </p:txBody>
      </p:sp>
    </p:spTree>
    <p:extLst>
      <p:ext uri="{BB962C8B-B14F-4D97-AF65-F5344CB8AC3E}">
        <p14:creationId xmlns:p14="http://schemas.microsoft.com/office/powerpoint/2010/main" val="250601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04E1F-C983-8DAB-6ABD-0726E5171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76E5E-D843-0188-F447-DBED3318F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E77BF3-D668-57BC-33D2-823B3D67EC59}"/>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E66F7987-263B-D82C-28A3-C1B9A0CF5079}"/>
              </a:ext>
            </a:extLst>
          </p:cNvPr>
          <p:cNvSpPr>
            <a:spLocks noGrp="1"/>
          </p:cNvSpPr>
          <p:nvPr>
            <p:ph type="sldNum" sz="quarter" idx="5"/>
          </p:nvPr>
        </p:nvSpPr>
        <p:spPr/>
        <p:txBody>
          <a:bodyPr/>
          <a:lstStyle/>
          <a:p>
            <a:fld id="{4C73656E-E802-4FC3-8751-DE4F9DABF7B6}" type="slidenum">
              <a:rPr lang="en-SG" smtClean="0"/>
              <a:t>19</a:t>
            </a:fld>
            <a:endParaRPr lang="en-SG"/>
          </a:p>
        </p:txBody>
      </p:sp>
    </p:spTree>
    <p:extLst>
      <p:ext uri="{BB962C8B-B14F-4D97-AF65-F5344CB8AC3E}">
        <p14:creationId xmlns:p14="http://schemas.microsoft.com/office/powerpoint/2010/main" val="3964084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5EC64-B9C6-D944-1017-5171783D2E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E8DCA3-BB60-F35C-08DC-1C25BC78FE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0A1942-DEA6-8422-A12F-5FC500D7A8FA}"/>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7E303856-4AE6-A13C-E2D2-89B9257F0F1E}"/>
              </a:ext>
            </a:extLst>
          </p:cNvPr>
          <p:cNvSpPr>
            <a:spLocks noGrp="1"/>
          </p:cNvSpPr>
          <p:nvPr>
            <p:ph type="sldNum" sz="quarter" idx="5"/>
          </p:nvPr>
        </p:nvSpPr>
        <p:spPr/>
        <p:txBody>
          <a:bodyPr/>
          <a:lstStyle/>
          <a:p>
            <a:fld id="{4C73656E-E802-4FC3-8751-DE4F9DABF7B6}" type="slidenum">
              <a:rPr lang="en-SG" smtClean="0"/>
              <a:t>20</a:t>
            </a:fld>
            <a:endParaRPr lang="en-SG"/>
          </a:p>
        </p:txBody>
      </p:sp>
    </p:spTree>
    <p:extLst>
      <p:ext uri="{BB962C8B-B14F-4D97-AF65-F5344CB8AC3E}">
        <p14:creationId xmlns:p14="http://schemas.microsoft.com/office/powerpoint/2010/main" val="2571899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B1FDBFF-FCFF-4B95-A05C-6582AD1DCA90}" type="datetimeFigureOut">
              <a:rPr lang="en-SG" smtClean="0"/>
              <a:t>8/5/2025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3638447172"/>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1FDBFF-FCFF-4B95-A05C-6582AD1DCA90}" type="datetimeFigureOut">
              <a:rPr lang="en-SG" smtClean="0"/>
              <a:t>8/5/2025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2899342883"/>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1FDBFF-FCFF-4B95-A05C-6582AD1DCA90}" type="datetimeFigureOut">
              <a:rPr lang="en-SG" smtClean="0"/>
              <a:t>8/5/2025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3346230030"/>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1FDBFF-FCFF-4B95-A05C-6582AD1DCA90}" type="datetimeFigureOut">
              <a:rPr lang="en-SG" smtClean="0"/>
              <a:t>8/5/2025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1825188425"/>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FDBFF-FCFF-4B95-A05C-6582AD1DCA90}" type="datetimeFigureOut">
              <a:rPr lang="en-SG" smtClean="0"/>
              <a:t>8/5/2025</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236571349"/>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1FDBFF-FCFF-4B95-A05C-6582AD1DCA90}" type="datetimeFigureOut">
              <a:rPr lang="en-SG" smtClean="0"/>
              <a:t>8/5/2025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962713404"/>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1FDBFF-FCFF-4B95-A05C-6582AD1DCA90}" type="datetimeFigureOut">
              <a:rPr lang="en-SG" smtClean="0"/>
              <a:t>8/5/2025</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182999490"/>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1FDBFF-FCFF-4B95-A05C-6582AD1DCA90}" type="datetimeFigureOut">
              <a:rPr lang="en-SG" smtClean="0"/>
              <a:t>8/5/2025</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296250730"/>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1FDBFF-FCFF-4B95-A05C-6582AD1DCA90}" type="datetimeFigureOut">
              <a:rPr lang="en-SG" smtClean="0"/>
              <a:t>8/5/2025</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3834417237"/>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1FDBFF-FCFF-4B95-A05C-6582AD1DCA90}" type="datetimeFigureOut">
              <a:rPr lang="en-SG" smtClean="0"/>
              <a:t>8/5/2025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1632744339"/>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B1FDBFF-FCFF-4B95-A05C-6582AD1DCA90}" type="datetimeFigureOut">
              <a:rPr lang="en-SG" smtClean="0"/>
              <a:t>8/5/2025</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823F0372-5672-4CA0-95E9-F88B52431CD8}" type="slidenum">
              <a:rPr lang="en-SG" smtClean="0"/>
              <a:t>‹#›</a:t>
            </a:fld>
            <a:endParaRPr lang="en-SG"/>
          </a:p>
        </p:txBody>
      </p:sp>
    </p:spTree>
    <p:extLst>
      <p:ext uri="{BB962C8B-B14F-4D97-AF65-F5344CB8AC3E}">
        <p14:creationId xmlns:p14="http://schemas.microsoft.com/office/powerpoint/2010/main" val="597573823"/>
      </p:ext>
    </p:extLst>
  </p:cSld>
  <p:clrMapOvr>
    <a:masterClrMapping/>
  </p:clrMapOvr>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FB1FDBFF-FCFF-4B95-A05C-6582AD1DCA90}" type="datetimeFigureOut">
              <a:rPr lang="en-SG" smtClean="0"/>
              <a:t>8/5/2025</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823F0372-5672-4CA0-95E9-F88B52431CD8}" type="slidenum">
              <a:rPr lang="en-SG" smtClean="0"/>
              <a:t>‹#›</a:t>
            </a:fld>
            <a:endParaRPr lang="en-SG"/>
          </a:p>
        </p:txBody>
      </p:sp>
    </p:spTree>
    <p:extLst>
      <p:ext uri="{BB962C8B-B14F-4D97-AF65-F5344CB8AC3E}">
        <p14:creationId xmlns:p14="http://schemas.microsoft.com/office/powerpoint/2010/main" val="426648847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p159="http://schemas.microsoft.com/office/powerpoint/2015/09/main" Requires="p159">
      <p:transition advClick="0" advTm="0">
        <p159:morph option="byObject"/>
      </p:transition>
    </mc:Choice>
    <mc:Fallback>
      <p:transition advClick="0" advTm="0">
        <p:fade/>
      </p:transition>
    </mc:Fallback>
  </mc:AlternateContent>
  <p:txStyles>
    <p:titleStyle>
      <a:lvl1pPr algn="l" defTabSz="914400" rtl="0" eaLnBrk="1" latinLnBrk="0" hangingPunct="1">
        <a:lnSpc>
          <a:spcPct val="90000"/>
        </a:lnSpc>
        <a:spcBef>
          <a:spcPct val="0"/>
        </a:spcBef>
        <a:buNone/>
        <a:defRPr sz="4800" kern="1200">
          <a:solidFill>
            <a:schemeClr val="tx1"/>
          </a:solidFill>
          <a:latin typeface="Agency FB"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gency FB"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gency FB"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gency FB"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gency FB"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4E_723AC4EF.xml"/><Relationship Id="rId7"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6.wdp"/><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microsoft.com/office/2007/relationships/hdphoto" Target="../media/hdphoto9.wdp"/><Relationship Id="rId3" Type="http://schemas.microsoft.com/office/2007/relationships/hdphoto" Target="../media/hdphoto6.wdp"/><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20.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22.png"/><Relationship Id="rId4" Type="http://schemas.microsoft.com/office/2007/relationships/hdphoto" Target="../media/hdphoto10.wdp"/></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22.png"/><Relationship Id="rId4" Type="http://schemas.microsoft.com/office/2007/relationships/hdphoto" Target="../media/hdphoto10.wdp"/><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9.xml"/><Relationship Id="rId16" Type="http://schemas.openxmlformats.org/officeDocument/2006/relationships/image" Target="../media/image38.sv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microsoft.com/office/2007/relationships/hdphoto" Target="../media/hdphoto12.wdp"/><Relationship Id="rId9" Type="http://schemas.openxmlformats.org/officeDocument/2006/relationships/image" Target="../media/image31.png"/><Relationship Id="rId14" Type="http://schemas.openxmlformats.org/officeDocument/2006/relationships/image" Target="../media/image36.svg"/></Relationships>
</file>

<file path=ppt/slides/_rels/slide2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18" Type="http://schemas.openxmlformats.org/officeDocument/2006/relationships/image" Target="../media/image40.svg"/><Relationship Id="rId3" Type="http://schemas.openxmlformats.org/officeDocument/2006/relationships/image" Target="../media/image41.png"/><Relationship Id="rId7" Type="http://schemas.openxmlformats.org/officeDocument/2006/relationships/image" Target="../media/image29.png"/><Relationship Id="rId12" Type="http://schemas.openxmlformats.org/officeDocument/2006/relationships/image" Target="../media/image44.svg"/><Relationship Id="rId17" Type="http://schemas.openxmlformats.org/officeDocument/2006/relationships/image" Target="../media/image39.png"/><Relationship Id="rId2" Type="http://schemas.openxmlformats.org/officeDocument/2006/relationships/notesSlide" Target="../notesSlides/notesSlide10.xml"/><Relationship Id="rId16" Type="http://schemas.openxmlformats.org/officeDocument/2006/relationships/image" Target="../media/image38.svg"/><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4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4" Type="http://schemas.openxmlformats.org/officeDocument/2006/relationships/image" Target="../media/image42.svg"/><Relationship Id="rId9" Type="http://schemas.openxmlformats.org/officeDocument/2006/relationships/image" Target="../media/image31.png"/><Relationship Id="rId14" Type="http://schemas.openxmlformats.org/officeDocument/2006/relationships/image" Target="../media/image34.svg"/></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46.png"/><Relationship Id="rId4" Type="http://schemas.openxmlformats.org/officeDocument/2006/relationships/image" Target="../media/image28.sv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8.svg"/></Relationships>
</file>

<file path=ppt/slides/_rels/slide2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8.svg"/></Relationships>
</file>

<file path=ppt/slides/_rels/slide2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8.svg"/></Relationships>
</file>

<file path=ppt/slides/_rels/slide2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48.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47.png"/><Relationship Id="rId5" Type="http://schemas.openxmlformats.org/officeDocument/2006/relationships/image" Target="../media/image33.png"/><Relationship Id="rId10" Type="http://schemas.openxmlformats.org/officeDocument/2006/relationships/image" Target="../media/image40.svg"/><Relationship Id="rId4" Type="http://schemas.openxmlformats.org/officeDocument/2006/relationships/image" Target="../media/image28.sv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48.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47.png"/><Relationship Id="rId5" Type="http://schemas.openxmlformats.org/officeDocument/2006/relationships/image" Target="../media/image33.png"/><Relationship Id="rId10" Type="http://schemas.openxmlformats.org/officeDocument/2006/relationships/image" Target="../media/image40.svg"/><Relationship Id="rId4" Type="http://schemas.openxmlformats.org/officeDocument/2006/relationships/image" Target="../media/image28.sv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48.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47.png"/><Relationship Id="rId5" Type="http://schemas.openxmlformats.org/officeDocument/2006/relationships/image" Target="../media/image33.png"/><Relationship Id="rId10" Type="http://schemas.openxmlformats.org/officeDocument/2006/relationships/image" Target="../media/image40.svg"/><Relationship Id="rId4" Type="http://schemas.openxmlformats.org/officeDocument/2006/relationships/image" Target="../media/image28.sv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3.wdp"/><Relationship Id="rId5" Type="http://schemas.openxmlformats.org/officeDocument/2006/relationships/image" Target="../media/image60.png"/><Relationship Id="rId4" Type="http://schemas.openxmlformats.org/officeDocument/2006/relationships/image" Target="../media/image59.svg"/></Relationships>
</file>

<file path=ppt/slides/_rels/slide33.xml.rels><?xml version="1.0" encoding="UTF-8" standalone="yes"?>
<Relationships xmlns="http://schemas.openxmlformats.org/package/2006/relationships"><Relationship Id="rId3" Type="http://schemas.microsoft.com/office/2018/10/relationships/comments" Target="../comments/modernComment_17E_B7A6E637.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2.sv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1.xml"/><Relationship Id="rId4" Type="http://schemas.microsoft.com/office/2007/relationships/hdphoto" Target="../media/hdphoto14.wdp"/></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7.jpeg"/><Relationship Id="rId5" Type="http://schemas.microsoft.com/office/2007/relationships/hdphoto" Target="../media/hdphoto15.wdp"/><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79_8AE7CF7C.xml"/><Relationship Id="rId1" Type="http://schemas.openxmlformats.org/officeDocument/2006/relationships/slideLayout" Target="../slideLayouts/slideLayout7.xml"/><Relationship Id="rId4" Type="http://schemas.microsoft.com/office/2007/relationships/hdphoto" Target="../media/hdphoto13.wdp"/></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7" Type="http://schemas.microsoft.com/office/2007/relationships/hdphoto" Target="../media/hdphoto13.wdp"/><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72.png"/><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microsoft.com/office/2007/relationships/hdphoto" Target="../media/hdphoto16.wd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slide" Target="slide52.xml"/><Relationship Id="rId5" Type="http://schemas.openxmlformats.org/officeDocument/2006/relationships/image" Target="../media/image79.png"/><Relationship Id="rId10" Type="http://schemas.openxmlformats.org/officeDocument/2006/relationships/slide" Target="slide50.xml"/><Relationship Id="rId4" Type="http://schemas.openxmlformats.org/officeDocument/2006/relationships/slide" Target="slide49.xml"/><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7.xml"/><Relationship Id="rId4" Type="http://schemas.microsoft.com/office/2007/relationships/hdphoto" Target="../media/hdphoto18.wdp"/></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2.wdp"/></Relationships>
</file>

<file path=ppt/slides/_rels/slide61.xml.rels><?xml version="1.0" encoding="UTF-8" standalone="yes"?>
<Relationships xmlns="http://schemas.openxmlformats.org/package/2006/relationships"><Relationship Id="rId3" Type="http://schemas.openxmlformats.org/officeDocument/2006/relationships/hyperlink" Target="https://www.bbc.com/news/articles/c15qn2kv3qno" TargetMode="External"/><Relationship Id="rId2" Type="http://schemas.openxmlformats.org/officeDocument/2006/relationships/hyperlink" Target="https://www.channelnewsasia.com/singapore/millennial-caregivers-siblings-special-needs-4900466" TargetMode="Externa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hyperlink" Target="https://www.pexels.com/zh-tw/photo/546819/" TargetMode="External"/><Relationship Id="rId2" Type="http://schemas.openxmlformats.org/officeDocument/2006/relationships/hyperlink" Target="https://www.pexels.com/photo/a-person-standing-on-the-subway-platform-with-a-train-passing-7252768/" TargetMode="External"/><Relationship Id="rId1" Type="http://schemas.openxmlformats.org/officeDocument/2006/relationships/slideLayout" Target="../slideLayouts/slideLayout10.xml"/><Relationship Id="rId5" Type="http://schemas.openxmlformats.org/officeDocument/2006/relationships/hyperlink" Target="https://fonts.google.com/icons" TargetMode="External"/><Relationship Id="rId4" Type="http://schemas.openxmlformats.org/officeDocument/2006/relationships/hyperlink" Target="https://www.pexels.com/zh-tw/photo/5668430/"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039C-C3E5-E3CB-2180-DEF4F1C2119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192C68E-D84F-1351-EFC1-E38F3141BAA1}"/>
              </a:ext>
            </a:extLst>
          </p:cNvPr>
          <p:cNvSpPr>
            <a:spLocks noGrp="1"/>
          </p:cNvSpPr>
          <p:nvPr>
            <p:ph sz="half" idx="1"/>
          </p:nvPr>
        </p:nvSpPr>
        <p:spPr/>
        <p:txBody>
          <a:bodyPr/>
          <a:lstStyle/>
          <a:p>
            <a:endParaRPr lang="en-SG"/>
          </a:p>
        </p:txBody>
      </p:sp>
      <p:sp>
        <p:nvSpPr>
          <p:cNvPr id="4" name="Content Placeholder 3">
            <a:extLst>
              <a:ext uri="{FF2B5EF4-FFF2-40B4-BE49-F238E27FC236}">
                <a16:creationId xmlns:a16="http://schemas.microsoft.com/office/drawing/2014/main" id="{6970C733-13AF-B766-CCC1-8BE3DBBE8849}"/>
              </a:ext>
            </a:extLst>
          </p:cNvPr>
          <p:cNvSpPr>
            <a:spLocks noGrp="1"/>
          </p:cNvSpPr>
          <p:nvPr>
            <p:ph sz="half" idx="2"/>
          </p:nvPr>
        </p:nvSpPr>
        <p:spPr/>
        <p:txBody>
          <a:bodyPr/>
          <a:lstStyle/>
          <a:p>
            <a:endParaRPr lang="en-SG"/>
          </a:p>
        </p:txBody>
      </p:sp>
    </p:spTree>
    <p:extLst>
      <p:ext uri="{BB962C8B-B14F-4D97-AF65-F5344CB8AC3E}">
        <p14:creationId xmlns:p14="http://schemas.microsoft.com/office/powerpoint/2010/main" val="3664759141"/>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6F384-926F-33C3-8590-51C630F8CBB3}"/>
            </a:ext>
          </a:extLst>
        </p:cNvPr>
        <p:cNvGrpSpPr/>
        <p:nvPr/>
      </p:nvGrpSpPr>
      <p:grpSpPr>
        <a:xfrm>
          <a:off x="0" y="0"/>
          <a:ext cx="0" cy="0"/>
          <a:chOff x="0" y="0"/>
          <a:chExt cx="0" cy="0"/>
        </a:xfrm>
      </p:grpSpPr>
      <p:sp>
        <p:nvSpPr>
          <p:cNvPr id="3" name="!!Article">
            <a:extLst>
              <a:ext uri="{FF2B5EF4-FFF2-40B4-BE49-F238E27FC236}">
                <a16:creationId xmlns:a16="http://schemas.microsoft.com/office/drawing/2014/main" id="{ABED8FC0-6B27-6C34-D7C8-5A12BFD6277C}"/>
              </a:ext>
            </a:extLst>
          </p:cNvPr>
          <p:cNvSpPr txBox="1"/>
          <p:nvPr/>
        </p:nvSpPr>
        <p:spPr>
          <a:xfrm>
            <a:off x="658586" y="7137674"/>
            <a:ext cx="10874829" cy="28900219"/>
          </a:xfrm>
          <a:prstGeom prst="rect">
            <a:avLst/>
          </a:prstGeom>
          <a:noFill/>
        </p:spPr>
        <p:txBody>
          <a:bodyPr wrap="square">
            <a:spAutoFit/>
          </a:bodyPr>
          <a:lstStyle/>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 son who looks after his father for 24-hours a day says he has reached "breaking point" and is calling for more mental health support for those who care for their loved ones. Bernard Mendoza, 82, developed dementia three years ago and has been cared for by his son Danny at home ever since. Danny Mendoza, 54, from Gresford, Wrexham, said </a:t>
            </a:r>
            <a:r>
              <a:rPr lang="en-US" sz="240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he loved his father "to bits" but had been "living like a hermit" and the isolation had left him feeling suicidal. </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The Welsh government said unpaid carers played a vital role and that it was committed to ensuring support was available. Danny has had depression for 20 years but his condition worsened after he became his father's sole carer. "It's had a huge impact on my mental health," he said. "I've never been so depressed in my life. It got to the point where I was considering suicide as a way out. "It's at that point I knew I wasn't well." Danny, a man in his 50s, with glasses and a grey beard, wearing a denim shirt Danny Mendoza, 54, says the isolation of caring for his father had left him feeling suicidal After speaking to his doctor, Danny was put in touch with social services the next day who arranged for his father to spend six weeks in a care home for a period of respite. He said agreeing to place his father in temporary care left him "ridden with guilt", but "there's only so much you can do before you end up broken, and that's no use to me or my dad". He said more support should have been made available before he reached "breaking point". "I should have reached out earlier, but nevertheless I still feel that there should be something there in place to ensure that family carers don't reach a position where they're at burnout or in a very dark place like myself," he said.</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'That is an insult'</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For the past few years, Danny has been taking one break a week for four hours while his father visits a day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centre</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He said the loneliness of being a sole carer made him feel he had "lost contact with the real world". Danny, who was forced to leave his job three years ago, said the system for unpaid carers was "totally broken" and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criticised</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the £328-per-month Carer's Allowance he said he received. "I'm sorry, but that is an insult. I'm a 24/7 carer. Yes, he's my dad and I love him to bits, but I'm his carer and the money should at least reflect minimum wage. You've still got to live. It's not right." BBC/Brendon Williams Gareth Stafford and his mother Gill. Gareth is sat in his electric wheelchair, and is wearing a back-to-front baseball cap. His mother Gill has her arm around him and is smiling at the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camera.BBC</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/Brendon Williams Gill Stafford says unpaid carers can feel "invisible" and ignored Gill Stafford, 76, has been the sole carer for her son Gareth since her husband died 10 years ago. Gareth, 38, has cerebral palsy and cannot walk or talk, but plays boccia – a form of bowls – for Wales. Gill, from Abergele, Conwy, said carers "feel like we're invisible sometimes". "I see people going past, through Gareth's window, and quite a few of them wave to him, which is rather nice," she said. "You just feel like going out and saying 'can you come in?'" Gill said Gareth received some social care which allowed her to get out once a week for six hours. She said a carer also took Gareth to Boccia for half a day a week, but she often goes with them so that "I'm chatting to someone". When carers are on holiday, or not available, she said: "You can go weeks without seeing someone, especially over Christmas."</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£10bn in unpaid care</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New figures from the charity Carers Wales, based on a survey of 1,217 current or former carers, suggested 38% of unpaid carers in Wales struggled mentally while 60% felt overwhelmed. Of those that sought support from social care services, 57% said services were not available when they needed them. Carers Wales said Census data suggested there were 310,000 unpaid carers in Wales, with the work they do estimated to be worth £10bn if they were paid. Rob Simkins, the charity's head of policy, said the findings "should be ringing alarm bells across Wales," and warned parts of the NHS would "simply not work" without unpaid carers. He said they were responsible for keeping large numbers of people out of hospital, and without them, "everything we've worked for to try and get people out of hospitals into homes, completely falls apart". He added: "This report is the latest in a long line of reports exposing the issues facing unpaid carers in Wales and the failures that have led to this point," he added. "We now need to see urgent action and leadership from the Welsh government to address these issues as a top priority. Anything less is simply not acceptable." The Welsh government said it was committed to "ensuring support continues to be available". It said it had allocated £42million to support unpaid carers since 2022, adding: "We continue to work closely with health boards and local authorities to drive improvements in services for carers, including access to carers needs assessments." The UK government said it was increasing the Carer's Allowance earnings threshold and making extra money available for local authorities.</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8" name="Rectangle 17">
            <a:extLst>
              <a:ext uri="{FF2B5EF4-FFF2-40B4-BE49-F238E27FC236}">
                <a16:creationId xmlns:a16="http://schemas.microsoft.com/office/drawing/2014/main" id="{4201D167-35C3-8061-2112-BA82B25CCC93}"/>
              </a:ext>
            </a:extLst>
          </p:cNvPr>
          <p:cNvSpPr>
            <a:spLocks noGrp="1" noRot="1" noMove="1" noResize="1" noEditPoints="1" noAdjustHandles="1" noChangeArrowheads="1" noChangeShapeType="1"/>
          </p:cNvSpPr>
          <p:nvPr/>
        </p:nvSpPr>
        <p:spPr>
          <a:xfrm>
            <a:off x="0" y="-38100"/>
            <a:ext cx="12192000" cy="4378088"/>
          </a:xfrm>
          <a:prstGeom prst="rect">
            <a:avLst/>
          </a:prstGeom>
          <a:gradFill>
            <a:gsLst>
              <a:gs pos="46000">
                <a:srgbClr val="000000"/>
              </a:gs>
              <a:gs pos="75000">
                <a:srgbClr val="000000">
                  <a:alpha val="0"/>
                </a:srgbClr>
              </a:gs>
              <a:gs pos="0">
                <a:schemeClr val="bg1"/>
              </a:gs>
              <a:gs pos="0">
                <a:srgbClr val="000000"/>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B">
            <a:extLst>
              <a:ext uri="{FF2B5EF4-FFF2-40B4-BE49-F238E27FC236}">
                <a16:creationId xmlns:a16="http://schemas.microsoft.com/office/drawing/2014/main" id="{32C47899-7F0C-8901-05BB-F0932D1608BE}"/>
              </a:ext>
            </a:extLst>
          </p:cNvPr>
          <p:cNvSpPr txBox="1"/>
          <p:nvPr/>
        </p:nvSpPr>
        <p:spPr>
          <a:xfrm>
            <a:off x="2181014" y="2759586"/>
            <a:ext cx="9589975" cy="1585049"/>
          </a:xfrm>
          <a:prstGeom prst="rect">
            <a:avLst/>
          </a:prstGeom>
          <a:noFill/>
        </p:spPr>
        <p:txBody>
          <a:bodyPr wrap="square" lIns="91440" tIns="45720" rIns="91440" bIns="45720" anchor="t">
            <a:spAutoFit/>
          </a:bodyPr>
          <a:lstStyle/>
          <a:p>
            <a:pPr lvl="1">
              <a:spcAft>
                <a:spcPts val="600"/>
              </a:spcAft>
            </a:pPr>
            <a:r>
              <a:rPr lang="en-US" sz="3600" b="1" i="0" spc="-150">
                <a:solidFill>
                  <a:srgbClr val="F8EEDF"/>
                </a:solidFill>
                <a:effectLst/>
                <a:latin typeface="Gill Sans Nova"/>
                <a:cs typeface="Times New Roman"/>
              </a:rPr>
              <a:t>I love dad to bits - but being his </a:t>
            </a:r>
            <a:r>
              <a:rPr lang="en-US" sz="3600" b="1" spc="-150">
                <a:solidFill>
                  <a:srgbClr val="F8EEDF"/>
                </a:solidFill>
                <a:latin typeface="Gill Sans Nova"/>
                <a:cs typeface="Times New Roman"/>
              </a:rPr>
              <a:t>career</a:t>
            </a:r>
            <a:r>
              <a:rPr lang="en-US" sz="3600" b="1" i="0" spc="-150">
                <a:solidFill>
                  <a:srgbClr val="F8EEDF"/>
                </a:solidFill>
                <a:effectLst/>
                <a:latin typeface="Gill Sans Nova"/>
                <a:cs typeface="Times New Roman"/>
              </a:rPr>
              <a:t> has broken me</a:t>
            </a:r>
          </a:p>
          <a:p>
            <a:pPr lvl="1">
              <a:spcAft>
                <a:spcPts val="600"/>
              </a:spcAft>
            </a:pPr>
            <a:r>
              <a:rPr lang="en-US" sz="2000" i="0">
                <a:solidFill>
                  <a:schemeClr val="tx2">
                    <a:lumMod val="50000"/>
                  </a:schemeClr>
                </a:solidFill>
                <a:effectLst/>
                <a:latin typeface="Gill Sans Nova"/>
                <a:cs typeface="Times New Roman"/>
              </a:rPr>
              <a:t>By Brendon Williams | 5 March 2025</a:t>
            </a:r>
          </a:p>
        </p:txBody>
      </p:sp>
      <p:pic>
        <p:nvPicPr>
          <p:cNvPr id="2050" name="!!Logo" descr="BBC - Programmes">
            <a:extLst>
              <a:ext uri="{FF2B5EF4-FFF2-40B4-BE49-F238E27FC236}">
                <a16:creationId xmlns:a16="http://schemas.microsoft.com/office/drawing/2014/main" id="{5941E2C7-ED8A-A94F-D99F-30C3875F50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40" r="17540"/>
          <a:stretch/>
        </p:blipFill>
        <p:spPr bwMode="auto">
          <a:xfrm>
            <a:off x="421012" y="2789631"/>
            <a:ext cx="1760002" cy="152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422276"/>
      </p:ext>
    </p:extLst>
  </p:cSld>
  <p:clrMapOvr>
    <a:masterClrMapping/>
  </p:clrMapOvr>
  <mc:AlternateContent xmlns:mc="http://schemas.openxmlformats.org/markup-compatibility/2006">
    <mc:Choice xmlns:p14="http://schemas.microsoft.com/office/powerpoint/2010/main" Requires="p14">
      <p:transition advClick="0">
        <p14:flythrough/>
      </p:transition>
    </mc:Choice>
    <mc:Fallback>
      <p:transitio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D52B8-72D0-3A20-92BF-474BB870B8C6}"/>
            </a:ext>
          </a:extLst>
        </p:cNvPr>
        <p:cNvGrpSpPr/>
        <p:nvPr/>
      </p:nvGrpSpPr>
      <p:grpSpPr>
        <a:xfrm>
          <a:off x="0" y="0"/>
          <a:ext cx="0" cy="0"/>
          <a:chOff x="0" y="0"/>
          <a:chExt cx="0" cy="0"/>
        </a:xfrm>
      </p:grpSpPr>
      <p:sp>
        <p:nvSpPr>
          <p:cNvPr id="5" name="!!Article">
            <a:extLst>
              <a:ext uri="{FF2B5EF4-FFF2-40B4-BE49-F238E27FC236}">
                <a16:creationId xmlns:a16="http://schemas.microsoft.com/office/drawing/2014/main" id="{D883196B-A728-2539-6935-281BFEBE8D95}"/>
              </a:ext>
            </a:extLst>
          </p:cNvPr>
          <p:cNvSpPr txBox="1"/>
          <p:nvPr/>
        </p:nvSpPr>
        <p:spPr>
          <a:xfrm>
            <a:off x="658586" y="2766970"/>
            <a:ext cx="10874829" cy="28530887"/>
          </a:xfrm>
          <a:prstGeom prst="rect">
            <a:avLst/>
          </a:prstGeom>
          <a:noFill/>
        </p:spPr>
        <p:txBody>
          <a:bodyPr wrap="square">
            <a:spAutoFit/>
          </a:bodyPr>
          <a:lstStyle/>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 son who looks after his father for 24-hours a day says he has reached "breaking point" and is calling for more mental health support for those who care for their loved ones. Bernard Mendoza, 82, developed dementia three years ago and has been cared for by his son Danny at home ever since. Danny Mendoza, 54, from Gresford, Wrexham, said </a:t>
            </a:r>
            <a:r>
              <a:rPr lang="en-US" sz="240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he loved his father "to bits" but had been "living like a hermit" and </a:t>
            </a:r>
            <a:r>
              <a:rPr lang="en-US" sz="2400" b="1" u="none" strike="noStrike">
                <a:solidFill>
                  <a:srgbClr val="F8EED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the isolation had left him feeling suicidal</a:t>
            </a:r>
            <a:r>
              <a:rPr lang="en-US" sz="2400" u="none" strike="noStrike">
                <a:solidFill>
                  <a:srgbClr val="F8EED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t>
            </a:r>
            <a:r>
              <a:rPr lang="en-US" sz="240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The Welsh government said unpaid carers played a vital role and that it was committed to ensuring support was available. Danny has had depression for 20 years but his condition worsened after he became his father's sole carer. "It's had a huge impact on my mental health," he said. "I've never been so depressed in my life. It got to the point where I was considering suicide as a way out. "It's at that point I knew I wasn't well." Danny, a man in his 50s, with glasses and a grey beard, wearing a denim shirt Danny Mendoza, 54, says the isolation of caring for his father had left him feeling suicidal After speaking to his doctor, Danny was put in touch with social services the next day who arranged for his father to spend six weeks in a care home for a period of respite. He said agreeing to place his father in temporary care left him "ridden with guilt", but "there's only so much you can do before you end up broken, and that's no use to me or my dad". He said more support should have been made available before he reached "breaking point". "I should have reached out earlier, but nevertheless I still feel that there should be something there in place to ensure that family carers don't reach a position where they're at burnout or in a very dark place like myself," he said.</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'That is an insult'</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For the past few years, Danny has been taking one break a week for four hours while his father visits a day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centre</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b="0" i="0" u="none" strike="noStrike">
                <a:solidFill>
                  <a:srgbClr val="F8EED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He said the loneliness of being a sole carer made him feel he had "lost contact with the real world". </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Danny, who was forced to leave his job three years ago, said the system for unpaid carers was "totally broken" and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criticised</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the £328-per-month Carer's Allowance he said he received. "I'm sorry, but that is an insult. I'm a 24/7 carer. Yes, he's my dad and I love him to bits, but I'm his carer and the money should at least reflect minimum wage. You've still got to live. It's not right." BBC/Brendon Williams Gareth Stafford and his mother Gill. Gareth is sat in his electric wheelchair, and is wearing a back-to-front baseball cap. His mother Gill has her arm around him and is smiling at the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camera.BBC</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/Brendon Williams Gill Stafford says unpaid carers can feel "invisible" and ignored Gill Stafford, 76, has been the sole carer for her son Gareth since her husband died 10 years ago. Gareth, 38, has cerebral palsy and cannot walk or talk, but plays boccia – a form of bowls – for Wales. Gill, from Abergele, Conwy, said carers "feel like we're invisible sometimes". "I see people going past, through Gareth's window, and quite a few of them wave to him, which is rather nice," she said. "You just feel like going out and saying 'can you come in?'" Gill said Gareth received some social care which allowed her to get out once a week for six hours. She said a carer also took Gareth to Boccia for half a day a week, but she often goes with them so that "I'm chatting to someone". When carers are on holiday, or not available, she said: "You can go weeks without seeing someone, especially over Christmas."</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£10bn in unpaid care</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New figures from the charity Carers Wales, based on a survey of 1,217 current or former carers, suggested 38% of unpaid carers in Wales struggled mentally while 60% felt overwhelmed. Of those that sought support from social care services, 57% said services were not available when they needed them. Carers Wales said Census data suggested there were 310,000 unpaid carers in Wales, with the work they do estimated to be worth £10bn if they were paid. Rob Simkins, the charity's head of policy, said the findings "should be ringing alarm bells across Wales," and warned parts of the NHS would "simply not work" without unpaid carers. He said they were responsible for keeping large numbers of people out of hospital, and without them, "everything we've worked for to try and get people out of hospitals into homes, completely falls apart". He added: "This report is the latest in a long line of reports exposing the issues facing unpaid carers in Wales and the failures that have led to this point," he added. "We now need to see urgent action and leadership from the Welsh government to address these issues as a top priority. Anything less is simply not acceptable." The Welsh government said it was committed to "ensuring support continues to be available". It said it had allocated £42million to support unpaid carers since 2022, adding: "We continue to work closely with health boards and local authorities to drive improvements in services for carers, including access to carers needs assessments." The UK government said it was increasing the Carer's Allowance earnings threshold and making extra money available for local authorities.</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8" name="Rectangle 17">
            <a:extLst>
              <a:ext uri="{FF2B5EF4-FFF2-40B4-BE49-F238E27FC236}">
                <a16:creationId xmlns:a16="http://schemas.microsoft.com/office/drawing/2014/main" id="{50A4BF0B-C859-9E90-47C7-57326F28F39F}"/>
              </a:ext>
            </a:extLst>
          </p:cNvPr>
          <p:cNvSpPr>
            <a:spLocks noGrp="1" noRot="1" noMove="1" noResize="1" noEditPoints="1" noAdjustHandles="1" noChangeArrowheads="1" noChangeShapeType="1"/>
          </p:cNvSpPr>
          <p:nvPr/>
        </p:nvSpPr>
        <p:spPr>
          <a:xfrm>
            <a:off x="0" y="-38100"/>
            <a:ext cx="12192000" cy="4378088"/>
          </a:xfrm>
          <a:prstGeom prst="rect">
            <a:avLst/>
          </a:prstGeom>
          <a:gradFill>
            <a:gsLst>
              <a:gs pos="46000">
                <a:srgbClr val="000000"/>
              </a:gs>
              <a:gs pos="75000">
                <a:srgbClr val="000000">
                  <a:alpha val="0"/>
                </a:srgbClr>
              </a:gs>
              <a:gs pos="0">
                <a:schemeClr val="bg1"/>
              </a:gs>
              <a:gs pos="0">
                <a:srgbClr val="000000"/>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B">
            <a:extLst>
              <a:ext uri="{FF2B5EF4-FFF2-40B4-BE49-F238E27FC236}">
                <a16:creationId xmlns:a16="http://schemas.microsoft.com/office/drawing/2014/main" id="{F4ECDA35-216D-1FA9-4742-991343B20E6F}"/>
              </a:ext>
            </a:extLst>
          </p:cNvPr>
          <p:cNvSpPr txBox="1"/>
          <p:nvPr/>
        </p:nvSpPr>
        <p:spPr>
          <a:xfrm>
            <a:off x="2181014" y="495560"/>
            <a:ext cx="9589975" cy="1585049"/>
          </a:xfrm>
          <a:prstGeom prst="rect">
            <a:avLst/>
          </a:prstGeom>
          <a:noFill/>
        </p:spPr>
        <p:txBody>
          <a:bodyPr wrap="square">
            <a:spAutoFit/>
          </a:bodyPr>
          <a:lstStyle/>
          <a:p>
            <a:pPr lvl="1">
              <a:spcAft>
                <a:spcPts val="600"/>
              </a:spcAft>
            </a:pPr>
            <a:r>
              <a:rPr lang="en-US" sz="3600" b="1" i="0" spc="-150">
                <a:solidFill>
                  <a:srgbClr val="F8EEDF"/>
                </a:solidFill>
                <a:effectLst/>
                <a:latin typeface="Gill Sans Nova" panose="020B0602020104020203" pitchFamily="34" charset="0"/>
                <a:cs typeface="Times New Roman" panose="02020603050405020304" pitchFamily="18" charset="0"/>
              </a:rPr>
              <a:t>I love dad to bits - but being his carer has broken me</a:t>
            </a:r>
          </a:p>
          <a:p>
            <a:pPr lvl="1">
              <a:spcAft>
                <a:spcPts val="600"/>
              </a:spcAft>
            </a:pPr>
            <a:r>
              <a:rPr lang="en-US" sz="2000" i="0">
                <a:solidFill>
                  <a:schemeClr val="tx2">
                    <a:lumMod val="50000"/>
                  </a:schemeClr>
                </a:solidFill>
                <a:effectLst/>
                <a:latin typeface="Gill Sans Nova" panose="020B0602020104020203" pitchFamily="34" charset="0"/>
                <a:cs typeface="Times New Roman" panose="02020603050405020304" pitchFamily="18" charset="0"/>
              </a:rPr>
              <a:t>By Brendon Williams | 5 March 2025</a:t>
            </a:r>
          </a:p>
        </p:txBody>
      </p:sp>
      <p:pic>
        <p:nvPicPr>
          <p:cNvPr id="4" name="!!Logo" descr="BBC - Programmes">
            <a:extLst>
              <a:ext uri="{FF2B5EF4-FFF2-40B4-BE49-F238E27FC236}">
                <a16:creationId xmlns:a16="http://schemas.microsoft.com/office/drawing/2014/main" id="{E43A7D7B-6E3B-B6C3-1D4E-216E1D3E43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40" r="17540"/>
          <a:stretch/>
        </p:blipFill>
        <p:spPr bwMode="auto">
          <a:xfrm>
            <a:off x="421012" y="525605"/>
            <a:ext cx="1760002" cy="152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629340"/>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B70ED-E054-A6C4-0F8D-88F3F8527127}"/>
            </a:ext>
          </a:extLst>
        </p:cNvPr>
        <p:cNvGrpSpPr/>
        <p:nvPr/>
      </p:nvGrpSpPr>
      <p:grpSpPr>
        <a:xfrm>
          <a:off x="0" y="0"/>
          <a:ext cx="0" cy="0"/>
          <a:chOff x="0" y="0"/>
          <a:chExt cx="0" cy="0"/>
        </a:xfrm>
      </p:grpSpPr>
      <p:sp>
        <p:nvSpPr>
          <p:cNvPr id="5" name="!!Article">
            <a:extLst>
              <a:ext uri="{FF2B5EF4-FFF2-40B4-BE49-F238E27FC236}">
                <a16:creationId xmlns:a16="http://schemas.microsoft.com/office/drawing/2014/main" id="{877555AC-97DC-7893-451B-4C43B51BFDEB}"/>
              </a:ext>
            </a:extLst>
          </p:cNvPr>
          <p:cNvSpPr txBox="1"/>
          <p:nvPr/>
        </p:nvSpPr>
        <p:spPr>
          <a:xfrm>
            <a:off x="658585" y="-5589139"/>
            <a:ext cx="10874829" cy="28900219"/>
          </a:xfrm>
          <a:prstGeom prst="rect">
            <a:avLst/>
          </a:prstGeom>
          <a:noFill/>
        </p:spPr>
        <p:txBody>
          <a:bodyPr wrap="square">
            <a:spAutoFit/>
          </a:bodyPr>
          <a:lstStyle/>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 son who looks after his father for 24-hours a day says he has reached "breaking point" and is calling for more mental health support for those who care for their loved ones. Bernard Mendoza, 82, developed dementia three years ago and has been cared for by his son Danny at home ever since. Danny Mendoza, 54, from Gresford, Wrexham, said </a:t>
            </a:r>
            <a:r>
              <a:rPr lang="en-US" sz="240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he loved his father "to bits" but had been "living like a hermit" and the isolation had left him feeling suicidal. </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The Welsh government said unpaid carers played a vital role and that it was committed to ensuring support was available. Danny has had depression for 20 years but his condition worsened after he became his father's sole carer. "It's had a huge impact on my mental health," he said. "I've never been so depressed in my life. It got to the point where I was considering suicide as a way out. "It's at that point I knew I wasn't well." Danny, a man in his 50s, with glasses and a grey beard, wearing a denim shirt Danny Mendoza, 54, says the isolation of caring for his father had left him feeling suicidal After speaking to his doctor, Danny was put in touch with social services the next day who arranged for his father to spend six weeks in a care home for a period of respite. He said agreeing to place his father in temporary care left him "ridden with guilt", but "there's only so much you can do before you end up broken, and that's no use to me or my dad". He said more support should have been made available before he reached "breaking point". "I should have reached out earlier, but nevertheless I still feel that there should be something there in place to ensure that family carers don't reach a position where they're at burnout or in a very dark place like myself," he said.</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'That is an insult'</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For the past few years, Danny has been taking one break a week for four hours while his father visits a day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centre</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b="0" i="0" u="none" strike="noStrike">
                <a:solidFill>
                  <a:srgbClr val="F8EED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He said the loneliness of being a sole carer made him feel he had </a:t>
            </a:r>
            <a:r>
              <a:rPr lang="en-US" sz="2400" b="1" i="0" u="none" strike="noStrike">
                <a:solidFill>
                  <a:srgbClr val="F8EED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"lost contact with the real world"</a:t>
            </a:r>
            <a:r>
              <a:rPr lang="en-US" sz="2400" b="0" i="0" u="none" strike="noStrike">
                <a:solidFill>
                  <a:srgbClr val="F8EED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Danny, who was forced to leave his job three years ago, said the system for unpaid carers was "totally broken" and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criticised</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the £328-per-month Carer's Allowance he said he received. "I'm sorry, but that is an insult. I'm a 24/7 carer. Yes, he's my dad and I love him to bits, but I'm his carer and the money should at least reflect minimum wage. You've still got to live. It's not right." BBC/Brendon Williams Gareth Stafford and his mother Gill. Gareth is sat in his electric wheelchair, and is wearing a back-to-front baseball cap. His mother Gill has her arm around him and is smiling at the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camera.BBC</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/Brendon Williams Gill Stafford says unpaid carers can feel "invisible" and ignored Gill Stafford, 76, has been the sole carer for her son Gareth since her husband died 10 years ago. Gareth, 38, has cerebral palsy and cannot walk or talk, but plays boccia – a form of bowls – for Wales. Gill, from Abergele, Conwy, said carers "feel like we're invisible sometimes". "I see people going past, through Gareth's window, and quite a few of them wave to him, which is rather nice," she said. "You just feel like going out and saying 'can you come in?'" Gill said Gareth received some social care which allowed her to get out once a week for six hours. She said a carer also took Gareth to Boccia for half a day a week, but she often goes with them so that "I'm chatting to someone". When carers are on holiday, or not available, she said: "You can go weeks without seeing someone, especially over Christmas."</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£10bn in unpaid care</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New figures from the charity Carers Wales, based on a survey of 1,217 current or former carers, suggested 38% of unpaid carers in Wales struggled mentally while 60% felt overwhelmed. Of those that sought support from social care services, 57% said services were not available when they needed them. Carers Wales said Census data suggested there were 310,000 unpaid carers in Wales, with the work they do estimated to be worth £10bn if they were paid. Rob Simkins, the charity's head of policy, said the findings "should be ringing alarm bells across Wales," and warned parts of the NHS would "simply not work" without unpaid carers. He said they were responsible for keeping large numbers of people out of hospital, and without them, "everything we've worked for to try and get people out of hospitals into homes, completely falls apart". He added: "This report is the latest in a long line of reports exposing the issues facing unpaid carers in Wales and the failures that have led to this point," he added. "We now need to see urgent action and leadership from the Welsh government to address these issues as a top priority. Anything less is simply not acceptable." The Welsh government said it was committed to "ensuring support continues to be available". It said it had allocated £42million to support unpaid carers since 2022, adding: "We continue to work closely with health boards and local authorities to drive improvements in services for carers, including access to carers needs assessments." The UK government said it was increasing the Carer's Allowance earnings threshold and making extra money available for local authorities.</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8" name="Rectangle 17">
            <a:extLst>
              <a:ext uri="{FF2B5EF4-FFF2-40B4-BE49-F238E27FC236}">
                <a16:creationId xmlns:a16="http://schemas.microsoft.com/office/drawing/2014/main" id="{549BE4BB-403D-7795-6E06-1A2A2A62BECB}"/>
              </a:ext>
            </a:extLst>
          </p:cNvPr>
          <p:cNvSpPr>
            <a:spLocks noGrp="1" noRot="1" noMove="1" noResize="1" noEditPoints="1" noAdjustHandles="1" noChangeArrowheads="1" noChangeShapeType="1"/>
          </p:cNvSpPr>
          <p:nvPr/>
        </p:nvSpPr>
        <p:spPr>
          <a:xfrm>
            <a:off x="0" y="-38100"/>
            <a:ext cx="12192000" cy="4378088"/>
          </a:xfrm>
          <a:prstGeom prst="rect">
            <a:avLst/>
          </a:prstGeom>
          <a:gradFill>
            <a:gsLst>
              <a:gs pos="46000">
                <a:srgbClr val="000000"/>
              </a:gs>
              <a:gs pos="75000">
                <a:srgbClr val="000000">
                  <a:alpha val="0"/>
                </a:srgbClr>
              </a:gs>
              <a:gs pos="0">
                <a:schemeClr val="bg1"/>
              </a:gs>
              <a:gs pos="0">
                <a:srgbClr val="000000"/>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B">
            <a:extLst>
              <a:ext uri="{FF2B5EF4-FFF2-40B4-BE49-F238E27FC236}">
                <a16:creationId xmlns:a16="http://schemas.microsoft.com/office/drawing/2014/main" id="{E92A739C-8BA5-40C7-F29F-C46BAFC31B23}"/>
              </a:ext>
            </a:extLst>
          </p:cNvPr>
          <p:cNvSpPr txBox="1"/>
          <p:nvPr/>
        </p:nvSpPr>
        <p:spPr>
          <a:xfrm>
            <a:off x="2181014" y="495560"/>
            <a:ext cx="9589975" cy="1585049"/>
          </a:xfrm>
          <a:prstGeom prst="rect">
            <a:avLst/>
          </a:prstGeom>
          <a:noFill/>
        </p:spPr>
        <p:txBody>
          <a:bodyPr wrap="square">
            <a:spAutoFit/>
          </a:bodyPr>
          <a:lstStyle/>
          <a:p>
            <a:pPr lvl="1">
              <a:spcAft>
                <a:spcPts val="600"/>
              </a:spcAft>
            </a:pPr>
            <a:r>
              <a:rPr lang="en-US" sz="3600" b="1" i="0" spc="-150">
                <a:solidFill>
                  <a:srgbClr val="F8EEDF"/>
                </a:solidFill>
                <a:effectLst/>
                <a:latin typeface="Gill Sans Nova" panose="020B0602020104020203" pitchFamily="34" charset="0"/>
                <a:cs typeface="Times New Roman" panose="02020603050405020304" pitchFamily="18" charset="0"/>
              </a:rPr>
              <a:t>I love dad to bits - but being his carer has broken me</a:t>
            </a:r>
          </a:p>
          <a:p>
            <a:pPr lvl="1">
              <a:spcAft>
                <a:spcPts val="600"/>
              </a:spcAft>
            </a:pPr>
            <a:r>
              <a:rPr lang="en-US" sz="2000" i="0">
                <a:solidFill>
                  <a:schemeClr val="tx2">
                    <a:lumMod val="50000"/>
                  </a:schemeClr>
                </a:solidFill>
                <a:effectLst/>
                <a:latin typeface="Gill Sans Nova" panose="020B0602020104020203" pitchFamily="34" charset="0"/>
                <a:cs typeface="Times New Roman" panose="02020603050405020304" pitchFamily="18" charset="0"/>
              </a:rPr>
              <a:t>By Brendon Williams | 5 March 2025</a:t>
            </a:r>
          </a:p>
        </p:txBody>
      </p:sp>
      <p:pic>
        <p:nvPicPr>
          <p:cNvPr id="4" name="!!Logo" descr="BBC - Programmes">
            <a:extLst>
              <a:ext uri="{FF2B5EF4-FFF2-40B4-BE49-F238E27FC236}">
                <a16:creationId xmlns:a16="http://schemas.microsoft.com/office/drawing/2014/main" id="{E4C7B099-EF63-A54A-0AF8-2A3A9448BC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40" r="17540"/>
          <a:stretch/>
        </p:blipFill>
        <p:spPr bwMode="auto">
          <a:xfrm>
            <a:off x="421012" y="525605"/>
            <a:ext cx="1760002" cy="152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39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43714-1191-D734-E3D0-3D9649001D35}"/>
            </a:ext>
          </a:extLst>
        </p:cNvPr>
        <p:cNvGrpSpPr/>
        <p:nvPr/>
      </p:nvGrpSpPr>
      <p:grpSpPr>
        <a:xfrm>
          <a:off x="0" y="0"/>
          <a:ext cx="0" cy="0"/>
          <a:chOff x="0" y="0"/>
          <a:chExt cx="0" cy="0"/>
        </a:xfrm>
      </p:grpSpPr>
      <p:sp>
        <p:nvSpPr>
          <p:cNvPr id="5" name="!!Article">
            <a:extLst>
              <a:ext uri="{FF2B5EF4-FFF2-40B4-BE49-F238E27FC236}">
                <a16:creationId xmlns:a16="http://schemas.microsoft.com/office/drawing/2014/main" id="{614821AA-8D07-2858-F924-1B7FE06A8A8B}"/>
              </a:ext>
            </a:extLst>
          </p:cNvPr>
          <p:cNvSpPr txBox="1"/>
          <p:nvPr/>
        </p:nvSpPr>
        <p:spPr>
          <a:xfrm>
            <a:off x="658586" y="-11489181"/>
            <a:ext cx="10874829" cy="28900219"/>
          </a:xfrm>
          <a:prstGeom prst="rect">
            <a:avLst/>
          </a:prstGeom>
          <a:noFill/>
        </p:spPr>
        <p:txBody>
          <a:bodyPr wrap="square">
            <a:spAutoFit/>
          </a:bodyPr>
          <a:lstStyle/>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A son who looks after his father for 24-hours a day says he has reached "breaking point" and is calling for more mental health support for those who care for their loved ones. Bernard Mendoza, 82, developed dementia three years ago and has been cared for by his son Danny at home ever since. Danny Mendoza, 54, from Gresford, Wrexham, said </a:t>
            </a:r>
            <a:r>
              <a:rPr lang="en-US" sz="240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he loved his father "to bits" but had been "living like a hermit" and the isolation had left him feeling suicidal. </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The Welsh government said unpaid carers played a vital role and that it was committed to ensuring support was available. Danny has had depression for 20 years but his condition worsened after he became his father's sole carer. "It's had a huge impact on my mental health," he said. "I've never been so depressed in my life. It got to the point where I was considering suicide as a way out. "It's at that point I knew I wasn't well." Danny, a man in his 50s, with glasses and a grey beard, wearing a denim shirt Danny Mendoza, 54, says the isolation of caring for his father had left him feeling suicidal After speaking to his doctor, Danny was put in touch with social services the next day who arranged for his father to spend six weeks in a care home for a period of respite. He said agreeing to place his father in temporary care left him "ridden with guilt", but "there's only so much you can do before you end up broken, and that's no use to me or my dad". He said more support should have been made available before he reached "breaking point". "I should have reached out earlier, but nevertheless I still feel that there should be something there in place to ensure that family carers don't reach a position where they're at burnout or in a very dark place like myself," he said.</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'That is an insult'</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For the past few years, Danny has been taking one break a week for four hours while his father visits a day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centre</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He said the loneliness of being a sole carer made him feel he had "lost contact with the real world". Danny, who was forced to leave his job three years ago, said the system for unpaid carers was "totally broken" and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criticised</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 the £328-per-month Carer's Allowance he said he received. "I'm sorry, but that is an insult. I'm a 24/7 carer. Yes, he's my dad and I love him to bits, but I'm his carer and the money should at least reflect minimum wage. You've still got to live. It's not right." BBC/Brendon Williams Gareth Stafford and his mother Gill. Gareth is sat in his electric wheelchair, and is wearing a back-to-front baseball cap. His mother Gill has her arm around him and is smiling at the </a:t>
            </a:r>
            <a:r>
              <a:rPr lang="en-US" sz="2400" b="0" i="0" u="none" strike="noStrike" err="1">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camera.BBC</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/Brendon Williams Gill Stafford says unpaid carers can feel "invisible" and ignored Gill Stafford, 76, has been the sole carer for her son Gareth since her husband died 10 years ago. Gareth, 38, has cerebral palsy and cannot walk or talk, but plays boccia – a form of bowls – for Wales. Gill, from Abergele, Conwy, said </a:t>
            </a:r>
            <a:r>
              <a:rPr lang="en-US" sz="2400" b="1" i="0" u="none" strike="noStrike">
                <a:solidFill>
                  <a:srgbClr val="F8EEDF"/>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carers "feel like we're invisible sometimes". </a:t>
            </a: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"I see people going past, through Gareth's window, and quite a few of them wave to him, which is rather nice," she said. "You just feel like going out and saying 'can you come in?'" Gill said Gareth received some social care which allowed her to get out once a week for six hours. She said a carer also took Gareth to Boccia for half a day a week, but she often goes with them so that "I'm chatting to someone". When carers are on holiday, or not available, she said: "You can go weeks without seeing someone, especially over Christmas."</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£10bn in unpaid care</a:t>
            </a:r>
          </a:p>
          <a:p>
            <a:pPr algn="just" rtl="0">
              <a:buNone/>
            </a:pPr>
            <a:r>
              <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rPr>
              <a:t>New figures from the charity Carers Wales, based on a survey of 1,217 current or former carers, suggested 38% of unpaid carers in Wales struggled mentally while 60% felt overwhelmed. Of those that sought support from social care services, 57% said services were not available when they needed them. Carers Wales said Census data suggested there were 310,000 unpaid carers in Wales, with the work they do estimated to be worth £10bn if they were paid. Rob Simkins, the charity's head of policy, said the findings "should be ringing alarm bells across Wales," and warned parts of the NHS would "simply not work" without unpaid carers. He said they were responsible for keeping large numbers of people out of hospital, and without them, "everything we've worked for to try and get people out of hospitals into homes, completely falls apart". He added: "This report is the latest in a long line of reports exposing the issues facing unpaid carers in Wales and the failures that have led to this point," he added. "We now need to see urgent action and leadership from the Welsh government to address these issues as a top priority. Anything less is simply not acceptable." The Welsh government said it was committed to "ensuring support continues to be available". It said it had allocated £42million to support unpaid carers since 2022, adding: "We continue to work closely with health boards and local authorities to drive improvements in services for carers, including access to carers needs assessments." The UK government said it was increasing the Carer's Allowance earnings threshold and making extra money available for local authorities.</a:t>
            </a:r>
          </a:p>
          <a:p>
            <a:pPr algn="just" rtl="0">
              <a:buNone/>
            </a:pPr>
            <a:endParaRPr lang="en-US" sz="2400" b="0" i="0" u="none" strike="noStrike">
              <a:solidFill>
                <a:schemeClr val="tx2">
                  <a:lumMod val="50000"/>
                </a:schemeClr>
              </a:solidFill>
              <a:effectLst/>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18" name="Rectangle 17">
            <a:extLst>
              <a:ext uri="{FF2B5EF4-FFF2-40B4-BE49-F238E27FC236}">
                <a16:creationId xmlns:a16="http://schemas.microsoft.com/office/drawing/2014/main" id="{08A5319B-E490-BECD-9AA8-40220197D64F}"/>
              </a:ext>
            </a:extLst>
          </p:cNvPr>
          <p:cNvSpPr>
            <a:spLocks noGrp="1" noRot="1" noMove="1" noResize="1" noEditPoints="1" noAdjustHandles="1" noChangeArrowheads="1" noChangeShapeType="1"/>
          </p:cNvSpPr>
          <p:nvPr/>
        </p:nvSpPr>
        <p:spPr>
          <a:xfrm>
            <a:off x="0" y="-38100"/>
            <a:ext cx="12192000" cy="4378088"/>
          </a:xfrm>
          <a:prstGeom prst="rect">
            <a:avLst/>
          </a:prstGeom>
          <a:gradFill>
            <a:gsLst>
              <a:gs pos="46000">
                <a:srgbClr val="000000"/>
              </a:gs>
              <a:gs pos="75000">
                <a:srgbClr val="000000">
                  <a:alpha val="0"/>
                </a:srgbClr>
              </a:gs>
              <a:gs pos="0">
                <a:schemeClr val="bg1"/>
              </a:gs>
              <a:gs pos="0">
                <a:srgbClr val="000000"/>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B">
            <a:extLst>
              <a:ext uri="{FF2B5EF4-FFF2-40B4-BE49-F238E27FC236}">
                <a16:creationId xmlns:a16="http://schemas.microsoft.com/office/drawing/2014/main" id="{786DBA0E-E992-44BA-12CB-76F18CF2B7BC}"/>
              </a:ext>
            </a:extLst>
          </p:cNvPr>
          <p:cNvSpPr txBox="1"/>
          <p:nvPr/>
        </p:nvSpPr>
        <p:spPr>
          <a:xfrm>
            <a:off x="2181014" y="495560"/>
            <a:ext cx="9589975" cy="1585049"/>
          </a:xfrm>
          <a:prstGeom prst="rect">
            <a:avLst/>
          </a:prstGeom>
          <a:noFill/>
        </p:spPr>
        <p:txBody>
          <a:bodyPr wrap="square">
            <a:spAutoFit/>
          </a:bodyPr>
          <a:lstStyle/>
          <a:p>
            <a:pPr lvl="1">
              <a:spcAft>
                <a:spcPts val="600"/>
              </a:spcAft>
            </a:pPr>
            <a:r>
              <a:rPr lang="en-US" sz="3600" b="1" i="0" spc="-150">
                <a:solidFill>
                  <a:srgbClr val="F8EEDF"/>
                </a:solidFill>
                <a:effectLst/>
                <a:latin typeface="Gill Sans Nova" panose="020B0602020104020203" pitchFamily="34" charset="0"/>
                <a:cs typeface="Times New Roman" panose="02020603050405020304" pitchFamily="18" charset="0"/>
              </a:rPr>
              <a:t>I love dad to bits - but being his carer has broken me</a:t>
            </a:r>
          </a:p>
          <a:p>
            <a:pPr lvl="1">
              <a:spcAft>
                <a:spcPts val="600"/>
              </a:spcAft>
            </a:pPr>
            <a:r>
              <a:rPr lang="en-US" sz="2000" i="0">
                <a:solidFill>
                  <a:schemeClr val="tx2">
                    <a:lumMod val="50000"/>
                  </a:schemeClr>
                </a:solidFill>
                <a:effectLst/>
                <a:latin typeface="Gill Sans Nova" panose="020B0602020104020203" pitchFamily="34" charset="0"/>
                <a:cs typeface="Times New Roman" panose="02020603050405020304" pitchFamily="18" charset="0"/>
              </a:rPr>
              <a:t>By Brendon Williams | 5 March 2025</a:t>
            </a:r>
          </a:p>
        </p:txBody>
      </p:sp>
      <p:pic>
        <p:nvPicPr>
          <p:cNvPr id="4" name="!!Logo" descr="BBC - Programmes">
            <a:extLst>
              <a:ext uri="{FF2B5EF4-FFF2-40B4-BE49-F238E27FC236}">
                <a16:creationId xmlns:a16="http://schemas.microsoft.com/office/drawing/2014/main" id="{A99C9FE1-6483-CE8F-6A53-08987E9BA8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40" r="17540"/>
          <a:stretch/>
        </p:blipFill>
        <p:spPr bwMode="auto">
          <a:xfrm>
            <a:off x="421012" y="525605"/>
            <a:ext cx="1760002" cy="1524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8578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53695-E6D2-97E6-1397-9334B9CD5550}"/>
            </a:ext>
          </a:extLst>
        </p:cNvPr>
        <p:cNvGrpSpPr/>
        <p:nvPr/>
      </p:nvGrpSpPr>
      <p:grpSpPr>
        <a:xfrm>
          <a:off x="0" y="0"/>
          <a:ext cx="0" cy="0"/>
          <a:chOff x="0" y="0"/>
          <a:chExt cx="0" cy="0"/>
        </a:xfrm>
      </p:grpSpPr>
      <p:pic>
        <p:nvPicPr>
          <p:cNvPr id="37" name="!!bg">
            <a:extLst>
              <a:ext uri="{FF2B5EF4-FFF2-40B4-BE49-F238E27FC236}">
                <a16:creationId xmlns:a16="http://schemas.microsoft.com/office/drawing/2014/main" id="{C5C4B3EC-EC07-6676-73B4-3EA5CB3EB40E}"/>
              </a:ext>
            </a:extLst>
          </p:cNvPr>
          <p:cNvPicPr>
            <a:picLocks noGrp="1" noRot="1" noChangeAspec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sharpenSoften amount="-100000"/>
                    </a14:imgEffect>
                    <a14:imgEffect>
                      <a14:colorTemperature colorTemp="5900"/>
                    </a14:imgEffect>
                    <a14:imgEffect>
                      <a14:saturation sat="33000"/>
                    </a14:imgEffect>
                    <a14:imgEffect>
                      <a14:brightnessContrast bright="-20000"/>
                    </a14:imgEffect>
                  </a14:imgLayer>
                </a14:imgProps>
              </a:ext>
              <a:ext uri="{28A0092B-C50C-407E-A947-70E740481C1C}">
                <a14:useLocalDpi xmlns:a14="http://schemas.microsoft.com/office/drawing/2010/main" val="0"/>
              </a:ext>
            </a:extLst>
          </a:blip>
          <a:srcRect l="6317" t="27937" r="2391"/>
          <a:stretch/>
        </p:blipFill>
        <p:spPr>
          <a:xfrm>
            <a:off x="0" y="0"/>
            <a:ext cx="12192001" cy="6858000"/>
          </a:xfrm>
          <a:prstGeom prst="rect">
            <a:avLst/>
          </a:prstGeom>
          <a:effectLst>
            <a:innerShdw blurRad="1270000">
              <a:prstClr val="black">
                <a:alpha val="91000"/>
              </a:prstClr>
            </a:innerShdw>
          </a:effectLst>
        </p:spPr>
      </p:pic>
      <p:sp>
        <p:nvSpPr>
          <p:cNvPr id="27" name="!!TextBox 6">
            <a:extLst>
              <a:ext uri="{FF2B5EF4-FFF2-40B4-BE49-F238E27FC236}">
                <a16:creationId xmlns:a16="http://schemas.microsoft.com/office/drawing/2014/main" id="{4A3718BF-D342-B4E1-401E-8BEC244F6D27}"/>
              </a:ext>
            </a:extLst>
          </p:cNvPr>
          <p:cNvSpPr txBox="1"/>
          <p:nvPr/>
        </p:nvSpPr>
        <p:spPr>
          <a:xfrm>
            <a:off x="3048000" y="1375570"/>
            <a:ext cx="6096000" cy="720000"/>
          </a:xfrm>
          <a:prstGeom prst="rect">
            <a:avLst/>
          </a:prstGeom>
          <a:noFill/>
        </p:spPr>
        <p:txBody>
          <a:bodyPr wrap="square" rtlCol="0" anchor="ctr">
            <a:spAutoFit/>
          </a:bodyPr>
          <a:lstStyle/>
          <a:p>
            <a:pPr algn="ctr"/>
            <a:r>
              <a:rPr lang="en-SG" sz="4000" b="1">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Silent Burden</a:t>
            </a:r>
          </a:p>
        </p:txBody>
      </p:sp>
      <p:sp>
        <p:nvSpPr>
          <p:cNvPr id="28" name="!!TextBox 8">
            <a:extLst>
              <a:ext uri="{FF2B5EF4-FFF2-40B4-BE49-F238E27FC236}">
                <a16:creationId xmlns:a16="http://schemas.microsoft.com/office/drawing/2014/main" id="{32BE21FF-8B09-1208-8A57-60662A49B204}"/>
              </a:ext>
            </a:extLst>
          </p:cNvPr>
          <p:cNvSpPr txBox="1"/>
          <p:nvPr/>
        </p:nvSpPr>
        <p:spPr>
          <a:xfrm>
            <a:off x="3048000" y="3540712"/>
            <a:ext cx="6096000" cy="720000"/>
          </a:xfrm>
          <a:prstGeom prst="rect">
            <a:avLst/>
          </a:prstGeom>
          <a:noFill/>
        </p:spPr>
        <p:txBody>
          <a:bodyPr wrap="square" rtlCol="0" anchor="ctr">
            <a:spAutoFit/>
          </a:bodyPr>
          <a:lstStyle/>
          <a:p>
            <a:pPr algn="ctr"/>
            <a:r>
              <a:rPr lang="en-SG" sz="4000" b="1">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Fear of judgement</a:t>
            </a:r>
          </a:p>
        </p:txBody>
      </p:sp>
      <p:sp>
        <p:nvSpPr>
          <p:cNvPr id="10" name="!!TextBox 9">
            <a:extLst>
              <a:ext uri="{FF2B5EF4-FFF2-40B4-BE49-F238E27FC236}">
                <a16:creationId xmlns:a16="http://schemas.microsoft.com/office/drawing/2014/main" id="{270D088E-355C-5376-BCE3-7C8A2537BE74}"/>
              </a:ext>
            </a:extLst>
          </p:cNvPr>
          <p:cNvSpPr txBox="1"/>
          <p:nvPr/>
        </p:nvSpPr>
        <p:spPr>
          <a:xfrm>
            <a:off x="3048000" y="5705854"/>
            <a:ext cx="6096000" cy="720000"/>
          </a:xfrm>
          <a:prstGeom prst="rect">
            <a:avLst/>
          </a:prstGeom>
          <a:noFill/>
        </p:spPr>
        <p:txBody>
          <a:bodyPr wrap="square" lIns="91440" tIns="45720" rIns="91440" bIns="45720" rtlCol="0" anchor="ctr">
            <a:spAutoFit/>
          </a:bodyPr>
          <a:lstStyle/>
          <a:p>
            <a:pPr algn="ctr"/>
            <a:r>
              <a:rPr lang="en-SG" sz="4000" b="1">
                <a:solidFill>
                  <a:srgbClr val="F8EEDF"/>
                </a:solidFill>
                <a:latin typeface="Bradley Hand ITC"/>
                <a:ea typeface="Permanent Marker" panose="02000000000000000000" pitchFamily="2" charset="0"/>
                <a:cs typeface="Times New Roman"/>
              </a:rPr>
              <a:t>Busy Schedule</a:t>
            </a:r>
            <a:endParaRPr lang="en-SG" sz="4000" b="1">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endParaRPr>
          </a:p>
        </p:txBody>
      </p:sp>
      <p:pic>
        <p:nvPicPr>
          <p:cNvPr id="39" name="Picture 38">
            <a:extLst>
              <a:ext uri="{FF2B5EF4-FFF2-40B4-BE49-F238E27FC236}">
                <a16:creationId xmlns:a16="http://schemas.microsoft.com/office/drawing/2014/main" id="{D7BA6099-BF82-AABA-A7E2-88794C7FD89D}"/>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646000" y="306496"/>
            <a:ext cx="900000" cy="900000"/>
          </a:xfrm>
          <a:prstGeom prst="rect">
            <a:avLst/>
          </a:prstGeom>
        </p:spPr>
      </p:pic>
      <p:sp>
        <p:nvSpPr>
          <p:cNvPr id="43" name="TextBox 42">
            <a:extLst>
              <a:ext uri="{FF2B5EF4-FFF2-40B4-BE49-F238E27FC236}">
                <a16:creationId xmlns:a16="http://schemas.microsoft.com/office/drawing/2014/main" id="{A0857052-0E56-9EA8-A9BE-F9679CFF6ADF}"/>
              </a:ext>
            </a:extLst>
          </p:cNvPr>
          <p:cNvSpPr txBox="1"/>
          <p:nvPr/>
        </p:nvSpPr>
        <p:spPr>
          <a:xfrm>
            <a:off x="15240001" y="1375570"/>
            <a:ext cx="6096000" cy="720000"/>
          </a:xfrm>
          <a:prstGeom prst="rect">
            <a:avLst/>
          </a:prstGeom>
          <a:noFill/>
        </p:spPr>
        <p:txBody>
          <a:bodyPr wrap="square" rtlCol="0" anchor="ctr">
            <a:spAutoFit/>
          </a:bodyPr>
          <a:lstStyle/>
          <a:p>
            <a:pPr algn="ctr"/>
            <a:r>
              <a:rPr lang="en-SG" sz="4000" b="1" dirty="0">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Lack Community</a:t>
            </a:r>
          </a:p>
        </p:txBody>
      </p:sp>
      <p:sp>
        <p:nvSpPr>
          <p:cNvPr id="44" name="TextBox 43">
            <a:extLst>
              <a:ext uri="{FF2B5EF4-FFF2-40B4-BE49-F238E27FC236}">
                <a16:creationId xmlns:a16="http://schemas.microsoft.com/office/drawing/2014/main" id="{C822E980-2EDA-5814-E532-430FC692A13E}"/>
              </a:ext>
            </a:extLst>
          </p:cNvPr>
          <p:cNvSpPr txBox="1"/>
          <p:nvPr/>
        </p:nvSpPr>
        <p:spPr>
          <a:xfrm>
            <a:off x="15240001" y="3546769"/>
            <a:ext cx="6096000" cy="707886"/>
          </a:xfrm>
          <a:prstGeom prst="rect">
            <a:avLst/>
          </a:prstGeom>
          <a:noFill/>
        </p:spPr>
        <p:txBody>
          <a:bodyPr wrap="square" rtlCol="0" anchor="ctr">
            <a:spAutoFit/>
          </a:bodyPr>
          <a:lstStyle/>
          <a:p>
            <a:pPr algn="ctr"/>
            <a:r>
              <a:rPr lang="en-SG" sz="4000" b="1" dirty="0">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Feeling of Solitude</a:t>
            </a:r>
          </a:p>
        </p:txBody>
      </p:sp>
      <p:sp>
        <p:nvSpPr>
          <p:cNvPr id="45" name="TextBox 9">
            <a:extLst>
              <a:ext uri="{FF2B5EF4-FFF2-40B4-BE49-F238E27FC236}">
                <a16:creationId xmlns:a16="http://schemas.microsoft.com/office/drawing/2014/main" id="{F0B452C8-6C06-DBDF-B6A1-85884B913983}"/>
              </a:ext>
            </a:extLst>
          </p:cNvPr>
          <p:cNvSpPr txBox="1"/>
          <p:nvPr/>
        </p:nvSpPr>
        <p:spPr>
          <a:xfrm>
            <a:off x="15240001" y="5705854"/>
            <a:ext cx="6096000" cy="720000"/>
          </a:xfrm>
          <a:prstGeom prst="rect">
            <a:avLst/>
          </a:prstGeom>
          <a:noFill/>
        </p:spPr>
        <p:txBody>
          <a:bodyPr wrap="square" rtlCol="0" anchor="ctr">
            <a:spAutoFit/>
          </a:bodyPr>
          <a:lstStyle/>
          <a:p>
            <a:pPr algn="ctr"/>
            <a:r>
              <a:rPr lang="en-SG" sz="4000" b="1">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Delayed Support</a:t>
            </a:r>
          </a:p>
        </p:txBody>
      </p:sp>
      <p:sp>
        <p:nvSpPr>
          <p:cNvPr id="46" name="Freeform: Shape 45">
            <a:extLst>
              <a:ext uri="{FF2B5EF4-FFF2-40B4-BE49-F238E27FC236}">
                <a16:creationId xmlns:a16="http://schemas.microsoft.com/office/drawing/2014/main" id="{F1678A69-18EA-7609-5EFB-DCFE5E8141CE}"/>
              </a:ext>
            </a:extLst>
          </p:cNvPr>
          <p:cNvSpPr/>
          <p:nvPr/>
        </p:nvSpPr>
        <p:spPr>
          <a:xfrm rot="21000717" flipV="1">
            <a:off x="14165916" y="1861420"/>
            <a:ext cx="2387626" cy="497912"/>
          </a:xfrm>
          <a:custGeom>
            <a:avLst/>
            <a:gdLst>
              <a:gd name="connsiteX0" fmla="*/ 10798 w 2387626"/>
              <a:gd name="connsiteY0" fmla="*/ 497912 h 497912"/>
              <a:gd name="connsiteX1" fmla="*/ 19 w 2387626"/>
              <a:gd name="connsiteY1" fmla="*/ 465574 h 497912"/>
              <a:gd name="connsiteX2" fmla="*/ 161708 w 2387626"/>
              <a:gd name="connsiteY2" fmla="*/ 179922 h 497912"/>
              <a:gd name="connsiteX3" fmla="*/ 307228 w 2387626"/>
              <a:gd name="connsiteY3" fmla="*/ 82909 h 497912"/>
              <a:gd name="connsiteX4" fmla="*/ 425800 w 2387626"/>
              <a:gd name="connsiteY4" fmla="*/ 72130 h 497912"/>
              <a:gd name="connsiteX5" fmla="*/ 506644 w 2387626"/>
              <a:gd name="connsiteY5" fmla="*/ 82909 h 497912"/>
              <a:gd name="connsiteX6" fmla="*/ 630606 w 2387626"/>
              <a:gd name="connsiteY6" fmla="*/ 158364 h 497912"/>
              <a:gd name="connsiteX7" fmla="*/ 932425 w 2387626"/>
              <a:gd name="connsiteY7" fmla="*/ 379339 h 497912"/>
              <a:gd name="connsiteX8" fmla="*/ 986321 w 2387626"/>
              <a:gd name="connsiteY8" fmla="*/ 406287 h 497912"/>
              <a:gd name="connsiteX9" fmla="*/ 1077945 w 2387626"/>
              <a:gd name="connsiteY9" fmla="*/ 411677 h 497912"/>
              <a:gd name="connsiteX10" fmla="*/ 1245024 w 2387626"/>
              <a:gd name="connsiteY10" fmla="*/ 260767 h 497912"/>
              <a:gd name="connsiteX11" fmla="*/ 1250413 w 2387626"/>
              <a:gd name="connsiteY11" fmla="*/ 196092 h 497912"/>
              <a:gd name="connsiteX12" fmla="*/ 1137231 w 2387626"/>
              <a:gd name="connsiteY12" fmla="*/ 2064 h 497912"/>
              <a:gd name="connsiteX13" fmla="*/ 1061776 w 2387626"/>
              <a:gd name="connsiteY13" fmla="*/ 12844 h 497912"/>
              <a:gd name="connsiteX14" fmla="*/ 932425 w 2387626"/>
              <a:gd name="connsiteY14" fmla="*/ 99078 h 497912"/>
              <a:gd name="connsiteX15" fmla="*/ 846191 w 2387626"/>
              <a:gd name="connsiteY15" fmla="*/ 239209 h 497912"/>
              <a:gd name="connsiteX16" fmla="*/ 894698 w 2387626"/>
              <a:gd name="connsiteY16" fmla="*/ 363170 h 497912"/>
              <a:gd name="connsiteX17" fmla="*/ 948594 w 2387626"/>
              <a:gd name="connsiteY17" fmla="*/ 411677 h 497912"/>
              <a:gd name="connsiteX18" fmla="*/ 1002491 w 2387626"/>
              <a:gd name="connsiteY18" fmla="*/ 444015 h 497912"/>
              <a:gd name="connsiteX19" fmla="*/ 1126452 w 2387626"/>
              <a:gd name="connsiteY19" fmla="*/ 465574 h 497912"/>
              <a:gd name="connsiteX20" fmla="*/ 1358206 w 2387626"/>
              <a:gd name="connsiteY20" fmla="*/ 400898 h 497912"/>
              <a:gd name="connsiteX21" fmla="*/ 1433661 w 2387626"/>
              <a:gd name="connsiteY21" fmla="*/ 309274 h 497912"/>
              <a:gd name="connsiteX22" fmla="*/ 1557622 w 2387626"/>
              <a:gd name="connsiteY22" fmla="*/ 131416 h 497912"/>
              <a:gd name="connsiteX23" fmla="*/ 1676194 w 2387626"/>
              <a:gd name="connsiteY23" fmla="*/ 61350 h 497912"/>
              <a:gd name="connsiteX24" fmla="*/ 2085806 w 2387626"/>
              <a:gd name="connsiteY24" fmla="*/ 18233 h 497912"/>
              <a:gd name="connsiteX25" fmla="*/ 2193599 w 2387626"/>
              <a:gd name="connsiteY25" fmla="*/ 45182 h 497912"/>
              <a:gd name="connsiteX26" fmla="*/ 2376846 w 2387626"/>
              <a:gd name="connsiteY26" fmla="*/ 152974 h 497912"/>
              <a:gd name="connsiteX27" fmla="*/ 2387626 w 2387626"/>
              <a:gd name="connsiteY27" fmla="*/ 163754 h 49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87626" h="497912" extrusionOk="0">
                <a:moveTo>
                  <a:pt x="10798" y="497912"/>
                </a:moveTo>
                <a:cubicBezTo>
                  <a:pt x="7279" y="489360"/>
                  <a:pt x="856" y="476891"/>
                  <a:pt x="19" y="465574"/>
                </a:cubicBezTo>
                <a:cubicBezTo>
                  <a:pt x="10738" y="326014"/>
                  <a:pt x="36142" y="289154"/>
                  <a:pt x="161708" y="179922"/>
                </a:cubicBezTo>
                <a:cubicBezTo>
                  <a:pt x="202693" y="145790"/>
                  <a:pt x="237122" y="108864"/>
                  <a:pt x="307228" y="82909"/>
                </a:cubicBezTo>
                <a:cubicBezTo>
                  <a:pt x="340472" y="59615"/>
                  <a:pt x="378012" y="82180"/>
                  <a:pt x="425800" y="72130"/>
                </a:cubicBezTo>
                <a:cubicBezTo>
                  <a:pt x="454966" y="71068"/>
                  <a:pt x="477245" y="69299"/>
                  <a:pt x="506644" y="82909"/>
                </a:cubicBezTo>
                <a:cubicBezTo>
                  <a:pt x="547294" y="98120"/>
                  <a:pt x="588882" y="120585"/>
                  <a:pt x="630606" y="158364"/>
                </a:cubicBezTo>
                <a:cubicBezTo>
                  <a:pt x="727055" y="250981"/>
                  <a:pt x="822802" y="303669"/>
                  <a:pt x="932425" y="379339"/>
                </a:cubicBezTo>
                <a:cubicBezTo>
                  <a:pt x="946937" y="392284"/>
                  <a:pt x="965442" y="400664"/>
                  <a:pt x="986321" y="406287"/>
                </a:cubicBezTo>
                <a:cubicBezTo>
                  <a:pt x="1016253" y="407826"/>
                  <a:pt x="1048921" y="412771"/>
                  <a:pt x="1077945" y="411677"/>
                </a:cubicBezTo>
                <a:cubicBezTo>
                  <a:pt x="1159945" y="362550"/>
                  <a:pt x="1187688" y="362886"/>
                  <a:pt x="1245024" y="260767"/>
                </a:cubicBezTo>
                <a:cubicBezTo>
                  <a:pt x="1261922" y="241357"/>
                  <a:pt x="1248617" y="221287"/>
                  <a:pt x="1250413" y="196092"/>
                </a:cubicBezTo>
                <a:cubicBezTo>
                  <a:pt x="1245358" y="188815"/>
                  <a:pt x="1196090" y="29389"/>
                  <a:pt x="1137231" y="2064"/>
                </a:cubicBezTo>
                <a:cubicBezTo>
                  <a:pt x="1113387" y="-2056"/>
                  <a:pt x="1086915" y="10964"/>
                  <a:pt x="1061776" y="12844"/>
                </a:cubicBezTo>
                <a:cubicBezTo>
                  <a:pt x="1007014" y="48250"/>
                  <a:pt x="978726" y="61625"/>
                  <a:pt x="932425" y="99078"/>
                </a:cubicBezTo>
                <a:cubicBezTo>
                  <a:pt x="871413" y="144328"/>
                  <a:pt x="872324" y="184251"/>
                  <a:pt x="846191" y="239209"/>
                </a:cubicBezTo>
                <a:cubicBezTo>
                  <a:pt x="862271" y="269301"/>
                  <a:pt x="873015" y="324699"/>
                  <a:pt x="894698" y="363170"/>
                </a:cubicBezTo>
                <a:cubicBezTo>
                  <a:pt x="906067" y="377202"/>
                  <a:pt x="928532" y="396180"/>
                  <a:pt x="948594" y="411677"/>
                </a:cubicBezTo>
                <a:cubicBezTo>
                  <a:pt x="967281" y="423516"/>
                  <a:pt x="981369" y="434036"/>
                  <a:pt x="1002491" y="444015"/>
                </a:cubicBezTo>
                <a:cubicBezTo>
                  <a:pt x="1030005" y="460978"/>
                  <a:pt x="1087964" y="468919"/>
                  <a:pt x="1126452" y="465574"/>
                </a:cubicBezTo>
                <a:cubicBezTo>
                  <a:pt x="1193827" y="445949"/>
                  <a:pt x="1303273" y="447134"/>
                  <a:pt x="1358206" y="400898"/>
                </a:cubicBezTo>
                <a:cubicBezTo>
                  <a:pt x="1387819" y="392853"/>
                  <a:pt x="1408190" y="342005"/>
                  <a:pt x="1433661" y="309274"/>
                </a:cubicBezTo>
                <a:cubicBezTo>
                  <a:pt x="1480762" y="252512"/>
                  <a:pt x="1488364" y="181715"/>
                  <a:pt x="1557622" y="131416"/>
                </a:cubicBezTo>
                <a:cubicBezTo>
                  <a:pt x="1600187" y="98036"/>
                  <a:pt x="1631232" y="83245"/>
                  <a:pt x="1676194" y="61350"/>
                </a:cubicBezTo>
                <a:cubicBezTo>
                  <a:pt x="1786172" y="49373"/>
                  <a:pt x="1981220" y="20504"/>
                  <a:pt x="2085806" y="18233"/>
                </a:cubicBezTo>
                <a:cubicBezTo>
                  <a:pt x="2115836" y="24147"/>
                  <a:pt x="2153452" y="27326"/>
                  <a:pt x="2193599" y="45182"/>
                </a:cubicBezTo>
                <a:cubicBezTo>
                  <a:pt x="2248601" y="69361"/>
                  <a:pt x="2331299" y="109306"/>
                  <a:pt x="2376846" y="152974"/>
                </a:cubicBezTo>
                <a:cubicBezTo>
                  <a:pt x="2381333" y="155724"/>
                  <a:pt x="2383326" y="160505"/>
                  <a:pt x="2387626" y="163754"/>
                </a:cubicBezTo>
              </a:path>
            </a:pathLst>
          </a:custGeom>
          <a:noFill/>
          <a:ln w="22225">
            <a:solidFill>
              <a:srgbClr val="F8EEDF"/>
            </a:solidFill>
            <a:miter lim="800000"/>
            <a:headEnd type="none" w="med" len="med"/>
            <a:tailEnd type="stealth" w="lg" len="lg"/>
            <a:extLst>
              <a:ext uri="{C807C97D-BFC1-408E-A445-0C87EB9F89A2}">
                <ask:lineSketchStyleProps xmlns:ask="http://schemas.microsoft.com/office/drawing/2018/sketchyshapes" sd="140855869">
                  <a:custGeom>
                    <a:avLst/>
                    <a:gdLst>
                      <a:gd name="connsiteX0" fmla="*/ 14540 w 3214940"/>
                      <a:gd name="connsiteY0" fmla="*/ 670438 h 670438"/>
                      <a:gd name="connsiteX1" fmla="*/ 26 w 3214940"/>
                      <a:gd name="connsiteY1" fmla="*/ 626895 h 670438"/>
                      <a:gd name="connsiteX2" fmla="*/ 217740 w 3214940"/>
                      <a:gd name="connsiteY2" fmla="*/ 242266 h 670438"/>
                      <a:gd name="connsiteX3" fmla="*/ 413683 w 3214940"/>
                      <a:gd name="connsiteY3" fmla="*/ 111638 h 670438"/>
                      <a:gd name="connsiteX4" fmla="*/ 573340 w 3214940"/>
                      <a:gd name="connsiteY4" fmla="*/ 97123 h 670438"/>
                      <a:gd name="connsiteX5" fmla="*/ 682197 w 3214940"/>
                      <a:gd name="connsiteY5" fmla="*/ 111638 h 670438"/>
                      <a:gd name="connsiteX6" fmla="*/ 849112 w 3214940"/>
                      <a:gd name="connsiteY6" fmla="*/ 213238 h 670438"/>
                      <a:gd name="connsiteX7" fmla="*/ 1255512 w 3214940"/>
                      <a:gd name="connsiteY7" fmla="*/ 510780 h 670438"/>
                      <a:gd name="connsiteX8" fmla="*/ 1328083 w 3214940"/>
                      <a:gd name="connsiteY8" fmla="*/ 547066 h 670438"/>
                      <a:gd name="connsiteX9" fmla="*/ 1451455 w 3214940"/>
                      <a:gd name="connsiteY9" fmla="*/ 554323 h 670438"/>
                      <a:gd name="connsiteX10" fmla="*/ 1676426 w 3214940"/>
                      <a:gd name="connsiteY10" fmla="*/ 351123 h 670438"/>
                      <a:gd name="connsiteX11" fmla="*/ 1683683 w 3214940"/>
                      <a:gd name="connsiteY11" fmla="*/ 264038 h 670438"/>
                      <a:gd name="connsiteX12" fmla="*/ 1531283 w 3214940"/>
                      <a:gd name="connsiteY12" fmla="*/ 2780 h 670438"/>
                      <a:gd name="connsiteX13" fmla="*/ 1429683 w 3214940"/>
                      <a:gd name="connsiteY13" fmla="*/ 17295 h 670438"/>
                      <a:gd name="connsiteX14" fmla="*/ 1255512 w 3214940"/>
                      <a:gd name="connsiteY14" fmla="*/ 133409 h 670438"/>
                      <a:gd name="connsiteX15" fmla="*/ 1139397 w 3214940"/>
                      <a:gd name="connsiteY15" fmla="*/ 322095 h 670438"/>
                      <a:gd name="connsiteX16" fmla="*/ 1204712 w 3214940"/>
                      <a:gd name="connsiteY16" fmla="*/ 489009 h 670438"/>
                      <a:gd name="connsiteX17" fmla="*/ 1277283 w 3214940"/>
                      <a:gd name="connsiteY17" fmla="*/ 554323 h 670438"/>
                      <a:gd name="connsiteX18" fmla="*/ 1349855 w 3214940"/>
                      <a:gd name="connsiteY18" fmla="*/ 597866 h 670438"/>
                      <a:gd name="connsiteX19" fmla="*/ 1516769 w 3214940"/>
                      <a:gd name="connsiteY19" fmla="*/ 626895 h 670438"/>
                      <a:gd name="connsiteX20" fmla="*/ 1828826 w 3214940"/>
                      <a:gd name="connsiteY20" fmla="*/ 539809 h 670438"/>
                      <a:gd name="connsiteX21" fmla="*/ 1930426 w 3214940"/>
                      <a:gd name="connsiteY21" fmla="*/ 416438 h 670438"/>
                      <a:gd name="connsiteX22" fmla="*/ 2097340 w 3214940"/>
                      <a:gd name="connsiteY22" fmla="*/ 176952 h 670438"/>
                      <a:gd name="connsiteX23" fmla="*/ 2256997 w 3214940"/>
                      <a:gd name="connsiteY23" fmla="*/ 82609 h 670438"/>
                      <a:gd name="connsiteX24" fmla="*/ 2808540 w 3214940"/>
                      <a:gd name="connsiteY24" fmla="*/ 24552 h 670438"/>
                      <a:gd name="connsiteX25" fmla="*/ 2953683 w 3214940"/>
                      <a:gd name="connsiteY25" fmla="*/ 60838 h 670438"/>
                      <a:gd name="connsiteX26" fmla="*/ 3200426 w 3214940"/>
                      <a:gd name="connsiteY26" fmla="*/ 205980 h 670438"/>
                      <a:gd name="connsiteX27" fmla="*/ 3214940 w 3214940"/>
                      <a:gd name="connsiteY27" fmla="*/ 220495 h 67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14940" h="670438">
                        <a:moveTo>
                          <a:pt x="14540" y="670438"/>
                        </a:moveTo>
                        <a:cubicBezTo>
                          <a:pt x="9702" y="655924"/>
                          <a:pt x="-585" y="642182"/>
                          <a:pt x="26" y="626895"/>
                        </a:cubicBezTo>
                        <a:cubicBezTo>
                          <a:pt x="7322" y="444500"/>
                          <a:pt x="62504" y="391752"/>
                          <a:pt x="217740" y="242266"/>
                        </a:cubicBezTo>
                        <a:cubicBezTo>
                          <a:pt x="274284" y="187817"/>
                          <a:pt x="341006" y="141302"/>
                          <a:pt x="413683" y="111638"/>
                        </a:cubicBezTo>
                        <a:cubicBezTo>
                          <a:pt x="463159" y="91444"/>
                          <a:pt x="520121" y="101961"/>
                          <a:pt x="573340" y="97123"/>
                        </a:cubicBezTo>
                        <a:cubicBezTo>
                          <a:pt x="609626" y="101961"/>
                          <a:pt x="648459" y="97432"/>
                          <a:pt x="682197" y="111638"/>
                        </a:cubicBezTo>
                        <a:cubicBezTo>
                          <a:pt x="742228" y="136914"/>
                          <a:pt x="795656" y="176022"/>
                          <a:pt x="849112" y="213238"/>
                        </a:cubicBezTo>
                        <a:cubicBezTo>
                          <a:pt x="986901" y="309167"/>
                          <a:pt x="1105344" y="435695"/>
                          <a:pt x="1255512" y="510780"/>
                        </a:cubicBezTo>
                        <a:cubicBezTo>
                          <a:pt x="1279702" y="522875"/>
                          <a:pt x="1301681" y="541199"/>
                          <a:pt x="1328083" y="547066"/>
                        </a:cubicBezTo>
                        <a:cubicBezTo>
                          <a:pt x="1368297" y="556002"/>
                          <a:pt x="1410331" y="551904"/>
                          <a:pt x="1451455" y="554323"/>
                        </a:cubicBezTo>
                        <a:cubicBezTo>
                          <a:pt x="1565626" y="492846"/>
                          <a:pt x="1595764" y="491219"/>
                          <a:pt x="1676426" y="351123"/>
                        </a:cubicBezTo>
                        <a:cubicBezTo>
                          <a:pt x="1690960" y="325879"/>
                          <a:pt x="1681264" y="293066"/>
                          <a:pt x="1683683" y="264038"/>
                        </a:cubicBezTo>
                        <a:cubicBezTo>
                          <a:pt x="1680253" y="256320"/>
                          <a:pt x="1605713" y="25433"/>
                          <a:pt x="1531283" y="2780"/>
                        </a:cubicBezTo>
                        <a:cubicBezTo>
                          <a:pt x="1498555" y="-7181"/>
                          <a:pt x="1463550" y="12457"/>
                          <a:pt x="1429683" y="17295"/>
                        </a:cubicBezTo>
                        <a:cubicBezTo>
                          <a:pt x="1371626" y="56000"/>
                          <a:pt x="1306890" y="86197"/>
                          <a:pt x="1255512" y="133409"/>
                        </a:cubicBezTo>
                        <a:cubicBezTo>
                          <a:pt x="1177432" y="205159"/>
                          <a:pt x="1169114" y="242851"/>
                          <a:pt x="1139397" y="322095"/>
                        </a:cubicBezTo>
                        <a:cubicBezTo>
                          <a:pt x="1161169" y="377733"/>
                          <a:pt x="1174209" y="437636"/>
                          <a:pt x="1204712" y="489009"/>
                        </a:cubicBezTo>
                        <a:cubicBezTo>
                          <a:pt x="1221327" y="516993"/>
                          <a:pt x="1251247" y="534796"/>
                          <a:pt x="1277283" y="554323"/>
                        </a:cubicBezTo>
                        <a:cubicBezTo>
                          <a:pt x="1299852" y="571250"/>
                          <a:pt x="1323440" y="587960"/>
                          <a:pt x="1349855" y="597866"/>
                        </a:cubicBezTo>
                        <a:cubicBezTo>
                          <a:pt x="1397955" y="615904"/>
                          <a:pt x="1464414" y="621078"/>
                          <a:pt x="1516769" y="626895"/>
                        </a:cubicBezTo>
                        <a:cubicBezTo>
                          <a:pt x="1620788" y="597866"/>
                          <a:pt x="1732574" y="588779"/>
                          <a:pt x="1828826" y="539809"/>
                        </a:cubicBezTo>
                        <a:cubicBezTo>
                          <a:pt x="1876308" y="515652"/>
                          <a:pt x="1898736" y="459262"/>
                          <a:pt x="1930426" y="416438"/>
                        </a:cubicBezTo>
                        <a:cubicBezTo>
                          <a:pt x="1988307" y="338220"/>
                          <a:pt x="2029295" y="246509"/>
                          <a:pt x="2097340" y="176952"/>
                        </a:cubicBezTo>
                        <a:cubicBezTo>
                          <a:pt x="2140568" y="132764"/>
                          <a:pt x="2198353" y="102157"/>
                          <a:pt x="2256997" y="82609"/>
                        </a:cubicBezTo>
                        <a:cubicBezTo>
                          <a:pt x="2408662" y="32054"/>
                          <a:pt x="2656628" y="31962"/>
                          <a:pt x="2808540" y="24552"/>
                        </a:cubicBezTo>
                        <a:cubicBezTo>
                          <a:pt x="2856921" y="36647"/>
                          <a:pt x="2907795" y="41311"/>
                          <a:pt x="2953683" y="60838"/>
                        </a:cubicBezTo>
                        <a:cubicBezTo>
                          <a:pt x="3016529" y="87581"/>
                          <a:pt x="3130961" y="151951"/>
                          <a:pt x="3200426" y="205980"/>
                        </a:cubicBezTo>
                        <a:cubicBezTo>
                          <a:pt x="3205827" y="210181"/>
                          <a:pt x="3210102" y="215657"/>
                          <a:pt x="3214940" y="2204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rgbClr val="F8EEDF"/>
              </a:solidFill>
            </a:endParaRPr>
          </a:p>
        </p:txBody>
      </p:sp>
      <p:sp>
        <p:nvSpPr>
          <p:cNvPr id="47" name="Freeform: Shape 46">
            <a:extLst>
              <a:ext uri="{FF2B5EF4-FFF2-40B4-BE49-F238E27FC236}">
                <a16:creationId xmlns:a16="http://schemas.microsoft.com/office/drawing/2014/main" id="{0C17F11B-8182-DCCF-8B71-3919969DB59C}"/>
              </a:ext>
            </a:extLst>
          </p:cNvPr>
          <p:cNvSpPr/>
          <p:nvPr/>
        </p:nvSpPr>
        <p:spPr>
          <a:xfrm>
            <a:off x="14761029" y="3737429"/>
            <a:ext cx="2648857" cy="616857"/>
          </a:xfrm>
          <a:custGeom>
            <a:avLst/>
            <a:gdLst>
              <a:gd name="connsiteX0" fmla="*/ 0 w 2648857"/>
              <a:gd name="connsiteY0" fmla="*/ 472485 h 616857"/>
              <a:gd name="connsiteX1" fmla="*/ 35795 w 2648857"/>
              <a:gd name="connsiteY1" fmla="*/ 498734 h 616857"/>
              <a:gd name="connsiteX2" fmla="*/ 121704 w 2648857"/>
              <a:gd name="connsiteY2" fmla="*/ 577482 h 616857"/>
              <a:gd name="connsiteX3" fmla="*/ 372272 w 2648857"/>
              <a:gd name="connsiteY3" fmla="*/ 616857 h 616857"/>
              <a:gd name="connsiteX4" fmla="*/ 880566 w 2648857"/>
              <a:gd name="connsiteY4" fmla="*/ 498734 h 616857"/>
              <a:gd name="connsiteX5" fmla="*/ 1259996 w 2648857"/>
              <a:gd name="connsiteY5" fmla="*/ 275616 h 616857"/>
              <a:gd name="connsiteX6" fmla="*/ 1431814 w 2648857"/>
              <a:gd name="connsiteY6" fmla="*/ 170620 h 616857"/>
              <a:gd name="connsiteX7" fmla="*/ 1839881 w 2648857"/>
              <a:gd name="connsiteY7" fmla="*/ 39373 h 616857"/>
              <a:gd name="connsiteX8" fmla="*/ 2104767 w 2648857"/>
              <a:gd name="connsiteY8" fmla="*/ 0 h 616857"/>
              <a:gd name="connsiteX9" fmla="*/ 2412607 w 2648857"/>
              <a:gd name="connsiteY9" fmla="*/ 131245 h 616857"/>
              <a:gd name="connsiteX10" fmla="*/ 2498516 w 2648857"/>
              <a:gd name="connsiteY10" fmla="*/ 157495 h 616857"/>
              <a:gd name="connsiteX11" fmla="*/ 2648857 w 2648857"/>
              <a:gd name="connsiteY11" fmla="*/ 157495 h 616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8857" h="616857" extrusionOk="0">
                <a:moveTo>
                  <a:pt x="0" y="472485"/>
                </a:moveTo>
                <a:cubicBezTo>
                  <a:pt x="11647" y="480992"/>
                  <a:pt x="23766" y="488708"/>
                  <a:pt x="35795" y="498734"/>
                </a:cubicBezTo>
                <a:cubicBezTo>
                  <a:pt x="55952" y="519390"/>
                  <a:pt x="88671" y="561328"/>
                  <a:pt x="121704" y="577482"/>
                </a:cubicBezTo>
                <a:cubicBezTo>
                  <a:pt x="182132" y="612479"/>
                  <a:pt x="327644" y="616973"/>
                  <a:pt x="372272" y="616857"/>
                </a:cubicBezTo>
                <a:cubicBezTo>
                  <a:pt x="547998" y="594482"/>
                  <a:pt x="732246" y="552180"/>
                  <a:pt x="880566" y="498734"/>
                </a:cubicBezTo>
                <a:cubicBezTo>
                  <a:pt x="982160" y="475177"/>
                  <a:pt x="1110293" y="323743"/>
                  <a:pt x="1259996" y="275616"/>
                </a:cubicBezTo>
                <a:cubicBezTo>
                  <a:pt x="1315427" y="241043"/>
                  <a:pt x="1373129" y="206784"/>
                  <a:pt x="1431814" y="170620"/>
                </a:cubicBezTo>
                <a:cubicBezTo>
                  <a:pt x="1634503" y="89840"/>
                  <a:pt x="1664726" y="58375"/>
                  <a:pt x="1839881" y="39373"/>
                </a:cubicBezTo>
                <a:cubicBezTo>
                  <a:pt x="1928027" y="23214"/>
                  <a:pt x="2104767" y="0"/>
                  <a:pt x="2104767" y="0"/>
                </a:cubicBezTo>
                <a:cubicBezTo>
                  <a:pt x="2217112" y="42045"/>
                  <a:pt x="2282409" y="118393"/>
                  <a:pt x="2412607" y="131245"/>
                </a:cubicBezTo>
                <a:cubicBezTo>
                  <a:pt x="2433262" y="138315"/>
                  <a:pt x="2470429" y="149176"/>
                  <a:pt x="2498516" y="157495"/>
                </a:cubicBezTo>
                <a:cubicBezTo>
                  <a:pt x="2550762" y="159387"/>
                  <a:pt x="2597562" y="154195"/>
                  <a:pt x="2648857" y="157495"/>
                </a:cubicBezTo>
              </a:path>
            </a:pathLst>
          </a:custGeom>
          <a:noFill/>
          <a:ln w="22225">
            <a:solidFill>
              <a:srgbClr val="F8EEDF"/>
            </a:solidFill>
            <a:miter lim="800000"/>
            <a:headEnd type="none" w="med" len="med"/>
            <a:tailEnd type="stealth" w="lg" len="lg"/>
            <a:extLst>
              <a:ext uri="{C807C97D-BFC1-408E-A445-0C87EB9F89A2}">
                <ask:lineSketchStyleProps xmlns:ask="http://schemas.microsoft.com/office/drawing/2018/sketchyshapes" sd="117855025">
                  <a:custGeom>
                    <a:avLst/>
                    <a:gdLst>
                      <a:gd name="connsiteX0" fmla="*/ 0 w 2685143"/>
                      <a:gd name="connsiteY0" fmla="*/ 261257 h 341086"/>
                      <a:gd name="connsiteX1" fmla="*/ 36286 w 2685143"/>
                      <a:gd name="connsiteY1" fmla="*/ 275771 h 341086"/>
                      <a:gd name="connsiteX2" fmla="*/ 123372 w 2685143"/>
                      <a:gd name="connsiteY2" fmla="*/ 319314 h 341086"/>
                      <a:gd name="connsiteX3" fmla="*/ 377372 w 2685143"/>
                      <a:gd name="connsiteY3" fmla="*/ 341086 h 341086"/>
                      <a:gd name="connsiteX4" fmla="*/ 892629 w 2685143"/>
                      <a:gd name="connsiteY4" fmla="*/ 275771 h 341086"/>
                      <a:gd name="connsiteX5" fmla="*/ 1277257 w 2685143"/>
                      <a:gd name="connsiteY5" fmla="*/ 152400 h 341086"/>
                      <a:gd name="connsiteX6" fmla="*/ 1451429 w 2685143"/>
                      <a:gd name="connsiteY6" fmla="*/ 94343 h 341086"/>
                      <a:gd name="connsiteX7" fmla="*/ 1865086 w 2685143"/>
                      <a:gd name="connsiteY7" fmla="*/ 21771 h 341086"/>
                      <a:gd name="connsiteX8" fmla="*/ 2133600 w 2685143"/>
                      <a:gd name="connsiteY8" fmla="*/ 0 h 341086"/>
                      <a:gd name="connsiteX9" fmla="*/ 2445657 w 2685143"/>
                      <a:gd name="connsiteY9" fmla="*/ 72571 h 341086"/>
                      <a:gd name="connsiteX10" fmla="*/ 2532743 w 2685143"/>
                      <a:gd name="connsiteY10" fmla="*/ 87086 h 341086"/>
                      <a:gd name="connsiteX11" fmla="*/ 2685143 w 2685143"/>
                      <a:gd name="connsiteY11" fmla="*/ 87086 h 34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5143" h="341086">
                        <a:moveTo>
                          <a:pt x="0" y="261257"/>
                        </a:moveTo>
                        <a:cubicBezTo>
                          <a:pt x="12095" y="266095"/>
                          <a:pt x="24499" y="270224"/>
                          <a:pt x="36286" y="275771"/>
                        </a:cubicBezTo>
                        <a:cubicBezTo>
                          <a:pt x="65652" y="289590"/>
                          <a:pt x="92583" y="309051"/>
                          <a:pt x="123372" y="319314"/>
                        </a:cubicBezTo>
                        <a:cubicBezTo>
                          <a:pt x="183733" y="339435"/>
                          <a:pt x="335583" y="339269"/>
                          <a:pt x="377372" y="341086"/>
                        </a:cubicBezTo>
                        <a:cubicBezTo>
                          <a:pt x="549124" y="319314"/>
                          <a:pt x="723187" y="311299"/>
                          <a:pt x="892629" y="275771"/>
                        </a:cubicBezTo>
                        <a:cubicBezTo>
                          <a:pt x="1024407" y="248140"/>
                          <a:pt x="1149194" y="193979"/>
                          <a:pt x="1277257" y="152400"/>
                        </a:cubicBezTo>
                        <a:cubicBezTo>
                          <a:pt x="1335464" y="133502"/>
                          <a:pt x="1391488" y="106684"/>
                          <a:pt x="1451429" y="94343"/>
                        </a:cubicBezTo>
                        <a:cubicBezTo>
                          <a:pt x="1645494" y="54388"/>
                          <a:pt x="1686825" y="39597"/>
                          <a:pt x="1865086" y="21771"/>
                        </a:cubicBezTo>
                        <a:cubicBezTo>
                          <a:pt x="1954439" y="12836"/>
                          <a:pt x="2133600" y="0"/>
                          <a:pt x="2133600" y="0"/>
                        </a:cubicBezTo>
                        <a:cubicBezTo>
                          <a:pt x="2237619" y="24190"/>
                          <a:pt x="2340315" y="55013"/>
                          <a:pt x="2445657" y="72571"/>
                        </a:cubicBezTo>
                        <a:cubicBezTo>
                          <a:pt x="2474686" y="77409"/>
                          <a:pt x="2503368" y="85306"/>
                          <a:pt x="2532743" y="87086"/>
                        </a:cubicBezTo>
                        <a:cubicBezTo>
                          <a:pt x="2583450" y="90159"/>
                          <a:pt x="2634343" y="87086"/>
                          <a:pt x="2685143" y="8708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rgbClr val="F8EEDF"/>
              </a:solidFill>
            </a:endParaRPr>
          </a:p>
        </p:txBody>
      </p:sp>
      <p:sp>
        <p:nvSpPr>
          <p:cNvPr id="48" name="Freeform: Shape 47">
            <a:extLst>
              <a:ext uri="{FF2B5EF4-FFF2-40B4-BE49-F238E27FC236}">
                <a16:creationId xmlns:a16="http://schemas.microsoft.com/office/drawing/2014/main" id="{C98EFCE7-8684-FEEB-C4F2-217DAD5A0F5C}"/>
              </a:ext>
            </a:extLst>
          </p:cNvPr>
          <p:cNvSpPr/>
          <p:nvPr/>
        </p:nvSpPr>
        <p:spPr>
          <a:xfrm>
            <a:off x="13999029" y="5537200"/>
            <a:ext cx="2227943" cy="783771"/>
          </a:xfrm>
          <a:custGeom>
            <a:avLst/>
            <a:gdLst>
              <a:gd name="connsiteX0" fmla="*/ 0 w 2227943"/>
              <a:gd name="connsiteY0" fmla="*/ 87086 h 783771"/>
              <a:gd name="connsiteX1" fmla="*/ 297543 w 2227943"/>
              <a:gd name="connsiteY1" fmla="*/ 21771 h 783771"/>
              <a:gd name="connsiteX2" fmla="*/ 384629 w 2227943"/>
              <a:gd name="connsiteY2" fmla="*/ 0 h 783771"/>
              <a:gd name="connsiteX3" fmla="*/ 638629 w 2227943"/>
              <a:gd name="connsiteY3" fmla="*/ 29029 h 783771"/>
              <a:gd name="connsiteX4" fmla="*/ 1008743 w 2227943"/>
              <a:gd name="connsiteY4" fmla="*/ 195943 h 783771"/>
              <a:gd name="connsiteX5" fmla="*/ 1182915 w 2227943"/>
              <a:gd name="connsiteY5" fmla="*/ 333829 h 783771"/>
              <a:gd name="connsiteX6" fmla="*/ 1436915 w 2227943"/>
              <a:gd name="connsiteY6" fmla="*/ 566057 h 783771"/>
              <a:gd name="connsiteX7" fmla="*/ 1647372 w 2227943"/>
              <a:gd name="connsiteY7" fmla="*/ 696686 h 783771"/>
              <a:gd name="connsiteX8" fmla="*/ 1741715 w 2227943"/>
              <a:gd name="connsiteY8" fmla="*/ 754743 h 783771"/>
              <a:gd name="connsiteX9" fmla="*/ 1857829 w 2227943"/>
              <a:gd name="connsiteY9" fmla="*/ 783771 h 783771"/>
              <a:gd name="connsiteX10" fmla="*/ 1981200 w 2227943"/>
              <a:gd name="connsiteY10" fmla="*/ 769257 h 783771"/>
              <a:gd name="connsiteX11" fmla="*/ 2046515 w 2227943"/>
              <a:gd name="connsiteY11" fmla="*/ 740229 h 783771"/>
              <a:gd name="connsiteX12" fmla="*/ 2133600 w 2227943"/>
              <a:gd name="connsiteY12" fmla="*/ 703943 h 783771"/>
              <a:gd name="connsiteX13" fmla="*/ 2177143 w 2227943"/>
              <a:gd name="connsiteY13" fmla="*/ 609600 h 783771"/>
              <a:gd name="connsiteX14" fmla="*/ 2220686 w 2227943"/>
              <a:gd name="connsiteY14" fmla="*/ 573314 h 783771"/>
              <a:gd name="connsiteX15" fmla="*/ 2227943 w 2227943"/>
              <a:gd name="connsiteY15" fmla="*/ 566057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7943" h="783771" extrusionOk="0">
                <a:moveTo>
                  <a:pt x="0" y="87086"/>
                </a:moveTo>
                <a:cubicBezTo>
                  <a:pt x="136275" y="39292"/>
                  <a:pt x="-25523" y="98271"/>
                  <a:pt x="297543" y="21771"/>
                </a:cubicBezTo>
                <a:cubicBezTo>
                  <a:pt x="331094" y="20961"/>
                  <a:pt x="355498" y="6340"/>
                  <a:pt x="384629" y="0"/>
                </a:cubicBezTo>
                <a:cubicBezTo>
                  <a:pt x="489619" y="21398"/>
                  <a:pt x="570536" y="-6326"/>
                  <a:pt x="638629" y="29029"/>
                </a:cubicBezTo>
                <a:cubicBezTo>
                  <a:pt x="698249" y="61125"/>
                  <a:pt x="931295" y="150947"/>
                  <a:pt x="1008743" y="195943"/>
                </a:cubicBezTo>
                <a:cubicBezTo>
                  <a:pt x="1060971" y="237383"/>
                  <a:pt x="1120800" y="269880"/>
                  <a:pt x="1182915" y="333829"/>
                </a:cubicBezTo>
                <a:cubicBezTo>
                  <a:pt x="1269399" y="417003"/>
                  <a:pt x="1328811" y="517241"/>
                  <a:pt x="1436915" y="566057"/>
                </a:cubicBezTo>
                <a:cubicBezTo>
                  <a:pt x="1542925" y="602063"/>
                  <a:pt x="1536526" y="648540"/>
                  <a:pt x="1647372" y="696686"/>
                </a:cubicBezTo>
                <a:cubicBezTo>
                  <a:pt x="1681483" y="713271"/>
                  <a:pt x="1696502" y="745041"/>
                  <a:pt x="1741715" y="754743"/>
                </a:cubicBezTo>
                <a:cubicBezTo>
                  <a:pt x="1822377" y="781881"/>
                  <a:pt x="1798387" y="770425"/>
                  <a:pt x="1857829" y="783771"/>
                </a:cubicBezTo>
                <a:cubicBezTo>
                  <a:pt x="1895812" y="780988"/>
                  <a:pt x="1945741" y="775420"/>
                  <a:pt x="1981200" y="769257"/>
                </a:cubicBezTo>
                <a:cubicBezTo>
                  <a:pt x="2000709" y="769584"/>
                  <a:pt x="2033401" y="747558"/>
                  <a:pt x="2046515" y="740229"/>
                </a:cubicBezTo>
                <a:cubicBezTo>
                  <a:pt x="2077039" y="723682"/>
                  <a:pt x="2106771" y="718229"/>
                  <a:pt x="2133600" y="703943"/>
                </a:cubicBezTo>
                <a:cubicBezTo>
                  <a:pt x="2155408" y="668681"/>
                  <a:pt x="2154290" y="636068"/>
                  <a:pt x="2177143" y="609600"/>
                </a:cubicBezTo>
                <a:cubicBezTo>
                  <a:pt x="2184247" y="592693"/>
                  <a:pt x="2205489" y="583689"/>
                  <a:pt x="2220686" y="573314"/>
                </a:cubicBezTo>
                <a:cubicBezTo>
                  <a:pt x="2223667" y="571195"/>
                  <a:pt x="2225036" y="569373"/>
                  <a:pt x="2227943" y="566057"/>
                </a:cubicBezTo>
              </a:path>
            </a:pathLst>
          </a:custGeom>
          <a:noFill/>
          <a:ln w="22225">
            <a:solidFill>
              <a:srgbClr val="F8EEDF"/>
            </a:solidFill>
            <a:miter lim="800000"/>
            <a:headEnd type="none" w="med" len="med"/>
            <a:tailEnd type="stealth" w="lg" len="lg"/>
            <a:extLst>
              <a:ext uri="{C807C97D-BFC1-408E-A445-0C87EB9F89A2}">
                <ask:lineSketchStyleProps xmlns:ask="http://schemas.microsoft.com/office/drawing/2018/sketchyshapes" sd="94635038">
                  <a:custGeom>
                    <a:avLst/>
                    <a:gdLst>
                      <a:gd name="connsiteX0" fmla="*/ 0 w 2227943"/>
                      <a:gd name="connsiteY0" fmla="*/ 87086 h 783771"/>
                      <a:gd name="connsiteX1" fmla="*/ 297543 w 2227943"/>
                      <a:gd name="connsiteY1" fmla="*/ 21771 h 783771"/>
                      <a:gd name="connsiteX2" fmla="*/ 384629 w 2227943"/>
                      <a:gd name="connsiteY2" fmla="*/ 0 h 783771"/>
                      <a:gd name="connsiteX3" fmla="*/ 638629 w 2227943"/>
                      <a:gd name="connsiteY3" fmla="*/ 29029 h 783771"/>
                      <a:gd name="connsiteX4" fmla="*/ 1008743 w 2227943"/>
                      <a:gd name="connsiteY4" fmla="*/ 195943 h 783771"/>
                      <a:gd name="connsiteX5" fmla="*/ 1182915 w 2227943"/>
                      <a:gd name="connsiteY5" fmla="*/ 333829 h 783771"/>
                      <a:gd name="connsiteX6" fmla="*/ 1436915 w 2227943"/>
                      <a:gd name="connsiteY6" fmla="*/ 566057 h 783771"/>
                      <a:gd name="connsiteX7" fmla="*/ 1647372 w 2227943"/>
                      <a:gd name="connsiteY7" fmla="*/ 696686 h 783771"/>
                      <a:gd name="connsiteX8" fmla="*/ 1741715 w 2227943"/>
                      <a:gd name="connsiteY8" fmla="*/ 754743 h 783771"/>
                      <a:gd name="connsiteX9" fmla="*/ 1857829 w 2227943"/>
                      <a:gd name="connsiteY9" fmla="*/ 783771 h 783771"/>
                      <a:gd name="connsiteX10" fmla="*/ 1981200 w 2227943"/>
                      <a:gd name="connsiteY10" fmla="*/ 769257 h 783771"/>
                      <a:gd name="connsiteX11" fmla="*/ 2046515 w 2227943"/>
                      <a:gd name="connsiteY11" fmla="*/ 740229 h 783771"/>
                      <a:gd name="connsiteX12" fmla="*/ 2133600 w 2227943"/>
                      <a:gd name="connsiteY12" fmla="*/ 703943 h 783771"/>
                      <a:gd name="connsiteX13" fmla="*/ 2177143 w 2227943"/>
                      <a:gd name="connsiteY13" fmla="*/ 609600 h 783771"/>
                      <a:gd name="connsiteX14" fmla="*/ 2220686 w 2227943"/>
                      <a:gd name="connsiteY14" fmla="*/ 573314 h 783771"/>
                      <a:gd name="connsiteX15" fmla="*/ 2227943 w 2227943"/>
                      <a:gd name="connsiteY15" fmla="*/ 566057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7943" h="783771">
                        <a:moveTo>
                          <a:pt x="0" y="87086"/>
                        </a:moveTo>
                        <a:cubicBezTo>
                          <a:pt x="130501" y="43584"/>
                          <a:pt x="65" y="85064"/>
                          <a:pt x="297543" y="21771"/>
                        </a:cubicBezTo>
                        <a:cubicBezTo>
                          <a:pt x="326810" y="15544"/>
                          <a:pt x="355600" y="7257"/>
                          <a:pt x="384629" y="0"/>
                        </a:cubicBezTo>
                        <a:cubicBezTo>
                          <a:pt x="469296" y="9676"/>
                          <a:pt x="556232" y="7285"/>
                          <a:pt x="638629" y="29029"/>
                        </a:cubicBezTo>
                        <a:cubicBezTo>
                          <a:pt x="703750" y="46214"/>
                          <a:pt x="920032" y="132911"/>
                          <a:pt x="1008743" y="195943"/>
                        </a:cubicBezTo>
                        <a:cubicBezTo>
                          <a:pt x="1069106" y="238832"/>
                          <a:pt x="1126895" y="285405"/>
                          <a:pt x="1182915" y="333829"/>
                        </a:cubicBezTo>
                        <a:cubicBezTo>
                          <a:pt x="1269705" y="408850"/>
                          <a:pt x="1339444" y="505558"/>
                          <a:pt x="1436915" y="566057"/>
                        </a:cubicBezTo>
                        <a:lnTo>
                          <a:pt x="1647372" y="696686"/>
                        </a:lnTo>
                        <a:cubicBezTo>
                          <a:pt x="1678768" y="716122"/>
                          <a:pt x="1706091" y="745027"/>
                          <a:pt x="1741715" y="754743"/>
                        </a:cubicBezTo>
                        <a:cubicBezTo>
                          <a:pt x="1833443" y="779759"/>
                          <a:pt x="1794497" y="771105"/>
                          <a:pt x="1857829" y="783771"/>
                        </a:cubicBezTo>
                        <a:cubicBezTo>
                          <a:pt x="1898953" y="778933"/>
                          <a:pt x="1940461" y="776664"/>
                          <a:pt x="1981200" y="769257"/>
                        </a:cubicBezTo>
                        <a:cubicBezTo>
                          <a:pt x="1999968" y="765845"/>
                          <a:pt x="2028724" y="748013"/>
                          <a:pt x="2046515" y="740229"/>
                        </a:cubicBezTo>
                        <a:cubicBezTo>
                          <a:pt x="2075326" y="727624"/>
                          <a:pt x="2104572" y="716038"/>
                          <a:pt x="2133600" y="703943"/>
                        </a:cubicBezTo>
                        <a:cubicBezTo>
                          <a:pt x="2148114" y="672495"/>
                          <a:pt x="2160162" y="639787"/>
                          <a:pt x="2177143" y="609600"/>
                        </a:cubicBezTo>
                        <a:cubicBezTo>
                          <a:pt x="2186829" y="592381"/>
                          <a:pt x="2205888" y="584413"/>
                          <a:pt x="2220686" y="573314"/>
                        </a:cubicBezTo>
                        <a:cubicBezTo>
                          <a:pt x="2223423" y="571261"/>
                          <a:pt x="2225524" y="568476"/>
                          <a:pt x="2227943" y="566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rgbClr val="F8EEDF"/>
              </a:solidFill>
            </a:endParaRPr>
          </a:p>
        </p:txBody>
      </p:sp>
    </p:spTree>
    <p:extLst>
      <p:ext uri="{BB962C8B-B14F-4D97-AF65-F5344CB8AC3E}">
        <p14:creationId xmlns:p14="http://schemas.microsoft.com/office/powerpoint/2010/main" val="15197049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00"/>
                                        <p:tgtEl>
                                          <p:spTgt spid="27"/>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200"/>
                                        <p:tgtEl>
                                          <p:spTgt spid="28"/>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81B44-5898-A843-B32E-BF8274AC57B9}"/>
            </a:ext>
          </a:extLst>
        </p:cNvPr>
        <p:cNvGrpSpPr/>
        <p:nvPr/>
      </p:nvGrpSpPr>
      <p:grpSpPr>
        <a:xfrm>
          <a:off x="0" y="0"/>
          <a:ext cx="0" cy="0"/>
          <a:chOff x="0" y="0"/>
          <a:chExt cx="0" cy="0"/>
        </a:xfrm>
      </p:grpSpPr>
      <p:pic>
        <p:nvPicPr>
          <p:cNvPr id="37" name="!!bg">
            <a:extLst>
              <a:ext uri="{FF2B5EF4-FFF2-40B4-BE49-F238E27FC236}">
                <a16:creationId xmlns:a16="http://schemas.microsoft.com/office/drawing/2014/main" id="{3EB4C0B0-8FF8-7202-35FA-B8881121CE4D}"/>
              </a:ext>
            </a:extLst>
          </p:cNvPr>
          <p:cNvPicPr>
            <a:picLocks noGrp="1" noRot="1" noChangeAspect="1" noMove="1" noResize="1" noEditPoints="1" noAdjustHandles="1" noChangeArrowheads="1" noChangeShapeType="1" noCrop="1"/>
          </p:cNvPicPr>
          <p:nvPr/>
        </p:nvPicPr>
        <p:blipFill>
          <a:blip r:embed="rId4">
            <a:extLst>
              <a:ext uri="{BEBA8EAE-BF5A-486C-A8C5-ECC9F3942E4B}">
                <a14:imgProps xmlns:a14="http://schemas.microsoft.com/office/drawing/2010/main">
                  <a14:imgLayer r:embed="rId5">
                    <a14:imgEffect>
                      <a14:sharpenSoften amount="-100000"/>
                    </a14:imgEffect>
                    <a14:imgEffect>
                      <a14:colorTemperature colorTemp="5900"/>
                    </a14:imgEffect>
                    <a14:imgEffect>
                      <a14:saturation sat="33000"/>
                    </a14:imgEffect>
                    <a14:imgEffect>
                      <a14:brightnessContrast bright="-20000"/>
                    </a14:imgEffect>
                  </a14:imgLayer>
                </a14:imgProps>
              </a:ext>
              <a:ext uri="{28A0092B-C50C-407E-A947-70E740481C1C}">
                <a14:useLocalDpi xmlns:a14="http://schemas.microsoft.com/office/drawing/2010/main" val="0"/>
              </a:ext>
            </a:extLst>
          </a:blip>
          <a:srcRect l="6317" t="27937" r="2391"/>
          <a:stretch/>
        </p:blipFill>
        <p:spPr>
          <a:xfrm>
            <a:off x="0" y="0"/>
            <a:ext cx="12192001" cy="6858000"/>
          </a:xfrm>
          <a:prstGeom prst="rect">
            <a:avLst/>
          </a:prstGeom>
          <a:effectLst>
            <a:innerShdw blurRad="1270000">
              <a:prstClr val="black">
                <a:alpha val="91000"/>
              </a:prstClr>
            </a:innerShdw>
          </a:effectLst>
        </p:spPr>
      </p:pic>
      <p:sp>
        <p:nvSpPr>
          <p:cNvPr id="27" name="!!TextBox 6">
            <a:extLst>
              <a:ext uri="{FF2B5EF4-FFF2-40B4-BE49-F238E27FC236}">
                <a16:creationId xmlns:a16="http://schemas.microsoft.com/office/drawing/2014/main" id="{25E9B9E6-65BE-B227-30FC-AA1D08A16481}"/>
              </a:ext>
            </a:extLst>
          </p:cNvPr>
          <p:cNvSpPr txBox="1"/>
          <p:nvPr/>
        </p:nvSpPr>
        <p:spPr>
          <a:xfrm>
            <a:off x="0" y="1375570"/>
            <a:ext cx="6096000" cy="720000"/>
          </a:xfrm>
          <a:prstGeom prst="rect">
            <a:avLst/>
          </a:prstGeom>
          <a:noFill/>
        </p:spPr>
        <p:txBody>
          <a:bodyPr wrap="square" rtlCol="0" anchor="ctr">
            <a:spAutoFit/>
          </a:bodyPr>
          <a:lstStyle/>
          <a:p>
            <a:pPr algn="ctr"/>
            <a:r>
              <a:rPr lang="en-SG" sz="4000" b="1">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Silent Burden</a:t>
            </a:r>
          </a:p>
        </p:txBody>
      </p:sp>
      <p:sp>
        <p:nvSpPr>
          <p:cNvPr id="28" name="!!TextBox 8">
            <a:extLst>
              <a:ext uri="{FF2B5EF4-FFF2-40B4-BE49-F238E27FC236}">
                <a16:creationId xmlns:a16="http://schemas.microsoft.com/office/drawing/2014/main" id="{71F09866-F137-0957-7009-612B6D624A64}"/>
              </a:ext>
            </a:extLst>
          </p:cNvPr>
          <p:cNvSpPr txBox="1"/>
          <p:nvPr/>
        </p:nvSpPr>
        <p:spPr>
          <a:xfrm>
            <a:off x="0" y="3540712"/>
            <a:ext cx="6096000" cy="720000"/>
          </a:xfrm>
          <a:prstGeom prst="rect">
            <a:avLst/>
          </a:prstGeom>
          <a:noFill/>
        </p:spPr>
        <p:txBody>
          <a:bodyPr wrap="square" rtlCol="0" anchor="ctr">
            <a:spAutoFit/>
          </a:bodyPr>
          <a:lstStyle/>
          <a:p>
            <a:pPr algn="ctr"/>
            <a:r>
              <a:rPr lang="en-SG" sz="4000" b="1">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Fear of judgement</a:t>
            </a:r>
          </a:p>
        </p:txBody>
      </p:sp>
      <p:sp>
        <p:nvSpPr>
          <p:cNvPr id="10" name="!!TextBox 9">
            <a:extLst>
              <a:ext uri="{FF2B5EF4-FFF2-40B4-BE49-F238E27FC236}">
                <a16:creationId xmlns:a16="http://schemas.microsoft.com/office/drawing/2014/main" id="{3673F9C4-AB97-4C37-7E14-523A231FA679}"/>
              </a:ext>
            </a:extLst>
          </p:cNvPr>
          <p:cNvSpPr txBox="1"/>
          <p:nvPr/>
        </p:nvSpPr>
        <p:spPr>
          <a:xfrm>
            <a:off x="0" y="5705854"/>
            <a:ext cx="6096000" cy="720000"/>
          </a:xfrm>
          <a:prstGeom prst="rect">
            <a:avLst/>
          </a:prstGeom>
          <a:noFill/>
        </p:spPr>
        <p:txBody>
          <a:bodyPr wrap="square" lIns="91440" tIns="45720" rIns="91440" bIns="45720" rtlCol="0" anchor="ctr">
            <a:spAutoFit/>
          </a:bodyPr>
          <a:lstStyle/>
          <a:p>
            <a:pPr algn="ctr"/>
            <a:r>
              <a:rPr lang="en-SG" sz="4000" b="1">
                <a:solidFill>
                  <a:srgbClr val="F8EEDF"/>
                </a:solidFill>
                <a:latin typeface="Bradley Hand ITC"/>
                <a:ea typeface="Permanent Marker" panose="02000000000000000000" pitchFamily="2" charset="0"/>
                <a:cs typeface="Times New Roman"/>
              </a:rPr>
              <a:t>Busy Schedule</a:t>
            </a:r>
            <a:endParaRPr lang="en-SG" sz="4000" b="1">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endParaRPr>
          </a:p>
        </p:txBody>
      </p:sp>
      <p:pic>
        <p:nvPicPr>
          <p:cNvPr id="39" name="Picture 38">
            <a:extLst>
              <a:ext uri="{FF2B5EF4-FFF2-40B4-BE49-F238E27FC236}">
                <a16:creationId xmlns:a16="http://schemas.microsoft.com/office/drawing/2014/main" id="{7C643215-0AC0-3DA7-18EA-F38748F6F216}"/>
              </a:ext>
            </a:extLst>
          </p:cNvPr>
          <p:cNvPicPr>
            <a:picLocks noChangeAspect="1"/>
          </p:cNvPicPr>
          <p:nvPr/>
        </p:nvPicPr>
        <p:blipFill>
          <a:blip r:embed="rId6">
            <a:duotone>
              <a:schemeClr val="accent4">
                <a:shade val="45000"/>
                <a:satMod val="135000"/>
              </a:schemeClr>
              <a:prstClr val="white"/>
            </a:duotone>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2598000" y="306496"/>
            <a:ext cx="900000" cy="900000"/>
          </a:xfrm>
          <a:prstGeom prst="rect">
            <a:avLst/>
          </a:prstGeom>
        </p:spPr>
      </p:pic>
      <p:sp>
        <p:nvSpPr>
          <p:cNvPr id="40" name="TextBox 39">
            <a:extLst>
              <a:ext uri="{FF2B5EF4-FFF2-40B4-BE49-F238E27FC236}">
                <a16:creationId xmlns:a16="http://schemas.microsoft.com/office/drawing/2014/main" id="{968E2131-E13E-B133-7F45-F8FFB25AF9E2}"/>
              </a:ext>
            </a:extLst>
          </p:cNvPr>
          <p:cNvSpPr txBox="1"/>
          <p:nvPr/>
        </p:nvSpPr>
        <p:spPr>
          <a:xfrm>
            <a:off x="5725886" y="1375570"/>
            <a:ext cx="6096000" cy="720000"/>
          </a:xfrm>
          <a:prstGeom prst="rect">
            <a:avLst/>
          </a:prstGeom>
          <a:noFill/>
        </p:spPr>
        <p:txBody>
          <a:bodyPr wrap="square" rtlCol="0" anchor="ctr">
            <a:spAutoFit/>
          </a:bodyPr>
          <a:lstStyle/>
          <a:p>
            <a:pPr algn="ctr"/>
            <a:r>
              <a:rPr lang="en-SG" sz="4000" b="1" dirty="0">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Lack Community</a:t>
            </a:r>
          </a:p>
        </p:txBody>
      </p:sp>
      <p:sp>
        <p:nvSpPr>
          <p:cNvPr id="41" name="TextBox 40">
            <a:extLst>
              <a:ext uri="{FF2B5EF4-FFF2-40B4-BE49-F238E27FC236}">
                <a16:creationId xmlns:a16="http://schemas.microsoft.com/office/drawing/2014/main" id="{6A713283-97AA-9C0B-6B9A-8D47BC2ECCA7}"/>
              </a:ext>
            </a:extLst>
          </p:cNvPr>
          <p:cNvSpPr txBox="1"/>
          <p:nvPr/>
        </p:nvSpPr>
        <p:spPr>
          <a:xfrm>
            <a:off x="5725886" y="3540712"/>
            <a:ext cx="6096000" cy="720000"/>
          </a:xfrm>
          <a:prstGeom prst="rect">
            <a:avLst/>
          </a:prstGeom>
          <a:noFill/>
        </p:spPr>
        <p:txBody>
          <a:bodyPr wrap="square" rtlCol="0" anchor="ctr">
            <a:spAutoFit/>
          </a:bodyPr>
          <a:lstStyle/>
          <a:p>
            <a:pPr algn="ctr"/>
            <a:r>
              <a:rPr lang="en-SG" sz="4000" b="1" dirty="0">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Feeling of Solitude</a:t>
            </a:r>
          </a:p>
        </p:txBody>
      </p:sp>
      <p:sp>
        <p:nvSpPr>
          <p:cNvPr id="42" name="TextBox 9">
            <a:extLst>
              <a:ext uri="{FF2B5EF4-FFF2-40B4-BE49-F238E27FC236}">
                <a16:creationId xmlns:a16="http://schemas.microsoft.com/office/drawing/2014/main" id="{B38A76FF-BA08-CD99-A627-C74F1D1D3438}"/>
              </a:ext>
            </a:extLst>
          </p:cNvPr>
          <p:cNvSpPr txBox="1"/>
          <p:nvPr/>
        </p:nvSpPr>
        <p:spPr>
          <a:xfrm>
            <a:off x="5725886" y="5705854"/>
            <a:ext cx="6096000" cy="720000"/>
          </a:xfrm>
          <a:prstGeom prst="rect">
            <a:avLst/>
          </a:prstGeom>
          <a:noFill/>
        </p:spPr>
        <p:txBody>
          <a:bodyPr wrap="square" rtlCol="0" anchor="ctr">
            <a:spAutoFit/>
          </a:bodyPr>
          <a:lstStyle/>
          <a:p>
            <a:pPr algn="ctr"/>
            <a:r>
              <a:rPr lang="en-SG" sz="4000" b="1">
                <a:solidFill>
                  <a:srgbClr val="F8EEDF"/>
                </a:solidFill>
                <a:latin typeface="Bradley Hand ITC" panose="03070402050302030203" pitchFamily="66" charset="0"/>
                <a:ea typeface="Permanent Marker" panose="02000000000000000000" pitchFamily="2" charset="0"/>
                <a:cs typeface="Times New Roman" panose="02020603050405020304" pitchFamily="18" charset="0"/>
              </a:rPr>
              <a:t>Delayed Support</a:t>
            </a:r>
          </a:p>
        </p:txBody>
      </p:sp>
      <p:sp>
        <p:nvSpPr>
          <p:cNvPr id="3" name="Freeform: Shape 2">
            <a:extLst>
              <a:ext uri="{FF2B5EF4-FFF2-40B4-BE49-F238E27FC236}">
                <a16:creationId xmlns:a16="http://schemas.microsoft.com/office/drawing/2014/main" id="{C7CB3A4D-B4C3-06C5-BADD-9C1BED0CA7B0}"/>
              </a:ext>
            </a:extLst>
          </p:cNvPr>
          <p:cNvSpPr/>
          <p:nvPr/>
        </p:nvSpPr>
        <p:spPr>
          <a:xfrm rot="21000717" flipV="1">
            <a:off x="4651801" y="1861420"/>
            <a:ext cx="2387626" cy="497912"/>
          </a:xfrm>
          <a:custGeom>
            <a:avLst/>
            <a:gdLst>
              <a:gd name="connsiteX0" fmla="*/ 10798 w 2387626"/>
              <a:gd name="connsiteY0" fmla="*/ 497912 h 497912"/>
              <a:gd name="connsiteX1" fmla="*/ 19 w 2387626"/>
              <a:gd name="connsiteY1" fmla="*/ 465574 h 497912"/>
              <a:gd name="connsiteX2" fmla="*/ 161708 w 2387626"/>
              <a:gd name="connsiteY2" fmla="*/ 179922 h 497912"/>
              <a:gd name="connsiteX3" fmla="*/ 307228 w 2387626"/>
              <a:gd name="connsiteY3" fmla="*/ 82909 h 497912"/>
              <a:gd name="connsiteX4" fmla="*/ 425800 w 2387626"/>
              <a:gd name="connsiteY4" fmla="*/ 72130 h 497912"/>
              <a:gd name="connsiteX5" fmla="*/ 506644 w 2387626"/>
              <a:gd name="connsiteY5" fmla="*/ 82909 h 497912"/>
              <a:gd name="connsiteX6" fmla="*/ 630606 w 2387626"/>
              <a:gd name="connsiteY6" fmla="*/ 158364 h 497912"/>
              <a:gd name="connsiteX7" fmla="*/ 932425 w 2387626"/>
              <a:gd name="connsiteY7" fmla="*/ 379339 h 497912"/>
              <a:gd name="connsiteX8" fmla="*/ 986321 w 2387626"/>
              <a:gd name="connsiteY8" fmla="*/ 406287 h 497912"/>
              <a:gd name="connsiteX9" fmla="*/ 1077945 w 2387626"/>
              <a:gd name="connsiteY9" fmla="*/ 411677 h 497912"/>
              <a:gd name="connsiteX10" fmla="*/ 1245024 w 2387626"/>
              <a:gd name="connsiteY10" fmla="*/ 260767 h 497912"/>
              <a:gd name="connsiteX11" fmla="*/ 1250413 w 2387626"/>
              <a:gd name="connsiteY11" fmla="*/ 196092 h 497912"/>
              <a:gd name="connsiteX12" fmla="*/ 1137231 w 2387626"/>
              <a:gd name="connsiteY12" fmla="*/ 2064 h 497912"/>
              <a:gd name="connsiteX13" fmla="*/ 1061776 w 2387626"/>
              <a:gd name="connsiteY13" fmla="*/ 12844 h 497912"/>
              <a:gd name="connsiteX14" fmla="*/ 932425 w 2387626"/>
              <a:gd name="connsiteY14" fmla="*/ 99078 h 497912"/>
              <a:gd name="connsiteX15" fmla="*/ 846191 w 2387626"/>
              <a:gd name="connsiteY15" fmla="*/ 239209 h 497912"/>
              <a:gd name="connsiteX16" fmla="*/ 894698 w 2387626"/>
              <a:gd name="connsiteY16" fmla="*/ 363170 h 497912"/>
              <a:gd name="connsiteX17" fmla="*/ 948594 w 2387626"/>
              <a:gd name="connsiteY17" fmla="*/ 411677 h 497912"/>
              <a:gd name="connsiteX18" fmla="*/ 1002491 w 2387626"/>
              <a:gd name="connsiteY18" fmla="*/ 444015 h 497912"/>
              <a:gd name="connsiteX19" fmla="*/ 1126452 w 2387626"/>
              <a:gd name="connsiteY19" fmla="*/ 465574 h 497912"/>
              <a:gd name="connsiteX20" fmla="*/ 1358206 w 2387626"/>
              <a:gd name="connsiteY20" fmla="*/ 400898 h 497912"/>
              <a:gd name="connsiteX21" fmla="*/ 1433661 w 2387626"/>
              <a:gd name="connsiteY21" fmla="*/ 309274 h 497912"/>
              <a:gd name="connsiteX22" fmla="*/ 1557622 w 2387626"/>
              <a:gd name="connsiteY22" fmla="*/ 131416 h 497912"/>
              <a:gd name="connsiteX23" fmla="*/ 1676194 w 2387626"/>
              <a:gd name="connsiteY23" fmla="*/ 61350 h 497912"/>
              <a:gd name="connsiteX24" fmla="*/ 2085806 w 2387626"/>
              <a:gd name="connsiteY24" fmla="*/ 18233 h 497912"/>
              <a:gd name="connsiteX25" fmla="*/ 2193599 w 2387626"/>
              <a:gd name="connsiteY25" fmla="*/ 45182 h 497912"/>
              <a:gd name="connsiteX26" fmla="*/ 2376846 w 2387626"/>
              <a:gd name="connsiteY26" fmla="*/ 152974 h 497912"/>
              <a:gd name="connsiteX27" fmla="*/ 2387626 w 2387626"/>
              <a:gd name="connsiteY27" fmla="*/ 163754 h 49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87626" h="497912" extrusionOk="0">
                <a:moveTo>
                  <a:pt x="10798" y="497912"/>
                </a:moveTo>
                <a:cubicBezTo>
                  <a:pt x="7279" y="489360"/>
                  <a:pt x="856" y="476891"/>
                  <a:pt x="19" y="465574"/>
                </a:cubicBezTo>
                <a:cubicBezTo>
                  <a:pt x="10738" y="326014"/>
                  <a:pt x="36142" y="289154"/>
                  <a:pt x="161708" y="179922"/>
                </a:cubicBezTo>
                <a:cubicBezTo>
                  <a:pt x="202693" y="145790"/>
                  <a:pt x="237122" y="108864"/>
                  <a:pt x="307228" y="82909"/>
                </a:cubicBezTo>
                <a:cubicBezTo>
                  <a:pt x="340472" y="59615"/>
                  <a:pt x="378012" y="82180"/>
                  <a:pt x="425800" y="72130"/>
                </a:cubicBezTo>
                <a:cubicBezTo>
                  <a:pt x="454966" y="71068"/>
                  <a:pt x="477245" y="69299"/>
                  <a:pt x="506644" y="82909"/>
                </a:cubicBezTo>
                <a:cubicBezTo>
                  <a:pt x="547294" y="98120"/>
                  <a:pt x="588882" y="120585"/>
                  <a:pt x="630606" y="158364"/>
                </a:cubicBezTo>
                <a:cubicBezTo>
                  <a:pt x="727055" y="250981"/>
                  <a:pt x="822802" y="303669"/>
                  <a:pt x="932425" y="379339"/>
                </a:cubicBezTo>
                <a:cubicBezTo>
                  <a:pt x="946937" y="392284"/>
                  <a:pt x="965442" y="400664"/>
                  <a:pt x="986321" y="406287"/>
                </a:cubicBezTo>
                <a:cubicBezTo>
                  <a:pt x="1016253" y="407826"/>
                  <a:pt x="1048921" y="412771"/>
                  <a:pt x="1077945" y="411677"/>
                </a:cubicBezTo>
                <a:cubicBezTo>
                  <a:pt x="1159945" y="362550"/>
                  <a:pt x="1187688" y="362886"/>
                  <a:pt x="1245024" y="260767"/>
                </a:cubicBezTo>
                <a:cubicBezTo>
                  <a:pt x="1261922" y="241357"/>
                  <a:pt x="1248617" y="221287"/>
                  <a:pt x="1250413" y="196092"/>
                </a:cubicBezTo>
                <a:cubicBezTo>
                  <a:pt x="1245358" y="188815"/>
                  <a:pt x="1196090" y="29389"/>
                  <a:pt x="1137231" y="2064"/>
                </a:cubicBezTo>
                <a:cubicBezTo>
                  <a:pt x="1113387" y="-2056"/>
                  <a:pt x="1086915" y="10964"/>
                  <a:pt x="1061776" y="12844"/>
                </a:cubicBezTo>
                <a:cubicBezTo>
                  <a:pt x="1007014" y="48250"/>
                  <a:pt x="978726" y="61625"/>
                  <a:pt x="932425" y="99078"/>
                </a:cubicBezTo>
                <a:cubicBezTo>
                  <a:pt x="871413" y="144328"/>
                  <a:pt x="872324" y="184251"/>
                  <a:pt x="846191" y="239209"/>
                </a:cubicBezTo>
                <a:cubicBezTo>
                  <a:pt x="862271" y="269301"/>
                  <a:pt x="873015" y="324699"/>
                  <a:pt x="894698" y="363170"/>
                </a:cubicBezTo>
                <a:cubicBezTo>
                  <a:pt x="906067" y="377202"/>
                  <a:pt x="928532" y="396180"/>
                  <a:pt x="948594" y="411677"/>
                </a:cubicBezTo>
                <a:cubicBezTo>
                  <a:pt x="967281" y="423516"/>
                  <a:pt x="981369" y="434036"/>
                  <a:pt x="1002491" y="444015"/>
                </a:cubicBezTo>
                <a:cubicBezTo>
                  <a:pt x="1030005" y="460978"/>
                  <a:pt x="1087964" y="468919"/>
                  <a:pt x="1126452" y="465574"/>
                </a:cubicBezTo>
                <a:cubicBezTo>
                  <a:pt x="1193827" y="445949"/>
                  <a:pt x="1303273" y="447134"/>
                  <a:pt x="1358206" y="400898"/>
                </a:cubicBezTo>
                <a:cubicBezTo>
                  <a:pt x="1387819" y="392853"/>
                  <a:pt x="1408190" y="342005"/>
                  <a:pt x="1433661" y="309274"/>
                </a:cubicBezTo>
                <a:cubicBezTo>
                  <a:pt x="1480762" y="252512"/>
                  <a:pt x="1488364" y="181715"/>
                  <a:pt x="1557622" y="131416"/>
                </a:cubicBezTo>
                <a:cubicBezTo>
                  <a:pt x="1600187" y="98036"/>
                  <a:pt x="1631232" y="83245"/>
                  <a:pt x="1676194" y="61350"/>
                </a:cubicBezTo>
                <a:cubicBezTo>
                  <a:pt x="1786172" y="49373"/>
                  <a:pt x="1981220" y="20504"/>
                  <a:pt x="2085806" y="18233"/>
                </a:cubicBezTo>
                <a:cubicBezTo>
                  <a:pt x="2115836" y="24147"/>
                  <a:pt x="2153452" y="27326"/>
                  <a:pt x="2193599" y="45182"/>
                </a:cubicBezTo>
                <a:cubicBezTo>
                  <a:pt x="2248601" y="69361"/>
                  <a:pt x="2331299" y="109306"/>
                  <a:pt x="2376846" y="152974"/>
                </a:cubicBezTo>
                <a:cubicBezTo>
                  <a:pt x="2381333" y="155724"/>
                  <a:pt x="2383326" y="160505"/>
                  <a:pt x="2387626" y="163754"/>
                </a:cubicBezTo>
              </a:path>
            </a:pathLst>
          </a:custGeom>
          <a:noFill/>
          <a:ln w="22225">
            <a:solidFill>
              <a:srgbClr val="F8EEDF"/>
            </a:solidFill>
            <a:miter lim="800000"/>
            <a:headEnd type="none" w="med" len="med"/>
            <a:tailEnd type="stealth" w="lg" len="lg"/>
            <a:extLst>
              <a:ext uri="{C807C97D-BFC1-408E-A445-0C87EB9F89A2}">
                <ask:lineSketchStyleProps xmlns:ask="http://schemas.microsoft.com/office/drawing/2018/sketchyshapes" sd="140855869">
                  <a:custGeom>
                    <a:avLst/>
                    <a:gdLst>
                      <a:gd name="connsiteX0" fmla="*/ 14540 w 3214940"/>
                      <a:gd name="connsiteY0" fmla="*/ 670438 h 670438"/>
                      <a:gd name="connsiteX1" fmla="*/ 26 w 3214940"/>
                      <a:gd name="connsiteY1" fmla="*/ 626895 h 670438"/>
                      <a:gd name="connsiteX2" fmla="*/ 217740 w 3214940"/>
                      <a:gd name="connsiteY2" fmla="*/ 242266 h 670438"/>
                      <a:gd name="connsiteX3" fmla="*/ 413683 w 3214940"/>
                      <a:gd name="connsiteY3" fmla="*/ 111638 h 670438"/>
                      <a:gd name="connsiteX4" fmla="*/ 573340 w 3214940"/>
                      <a:gd name="connsiteY4" fmla="*/ 97123 h 670438"/>
                      <a:gd name="connsiteX5" fmla="*/ 682197 w 3214940"/>
                      <a:gd name="connsiteY5" fmla="*/ 111638 h 670438"/>
                      <a:gd name="connsiteX6" fmla="*/ 849112 w 3214940"/>
                      <a:gd name="connsiteY6" fmla="*/ 213238 h 670438"/>
                      <a:gd name="connsiteX7" fmla="*/ 1255512 w 3214940"/>
                      <a:gd name="connsiteY7" fmla="*/ 510780 h 670438"/>
                      <a:gd name="connsiteX8" fmla="*/ 1328083 w 3214940"/>
                      <a:gd name="connsiteY8" fmla="*/ 547066 h 670438"/>
                      <a:gd name="connsiteX9" fmla="*/ 1451455 w 3214940"/>
                      <a:gd name="connsiteY9" fmla="*/ 554323 h 670438"/>
                      <a:gd name="connsiteX10" fmla="*/ 1676426 w 3214940"/>
                      <a:gd name="connsiteY10" fmla="*/ 351123 h 670438"/>
                      <a:gd name="connsiteX11" fmla="*/ 1683683 w 3214940"/>
                      <a:gd name="connsiteY11" fmla="*/ 264038 h 670438"/>
                      <a:gd name="connsiteX12" fmla="*/ 1531283 w 3214940"/>
                      <a:gd name="connsiteY12" fmla="*/ 2780 h 670438"/>
                      <a:gd name="connsiteX13" fmla="*/ 1429683 w 3214940"/>
                      <a:gd name="connsiteY13" fmla="*/ 17295 h 670438"/>
                      <a:gd name="connsiteX14" fmla="*/ 1255512 w 3214940"/>
                      <a:gd name="connsiteY14" fmla="*/ 133409 h 670438"/>
                      <a:gd name="connsiteX15" fmla="*/ 1139397 w 3214940"/>
                      <a:gd name="connsiteY15" fmla="*/ 322095 h 670438"/>
                      <a:gd name="connsiteX16" fmla="*/ 1204712 w 3214940"/>
                      <a:gd name="connsiteY16" fmla="*/ 489009 h 670438"/>
                      <a:gd name="connsiteX17" fmla="*/ 1277283 w 3214940"/>
                      <a:gd name="connsiteY17" fmla="*/ 554323 h 670438"/>
                      <a:gd name="connsiteX18" fmla="*/ 1349855 w 3214940"/>
                      <a:gd name="connsiteY18" fmla="*/ 597866 h 670438"/>
                      <a:gd name="connsiteX19" fmla="*/ 1516769 w 3214940"/>
                      <a:gd name="connsiteY19" fmla="*/ 626895 h 670438"/>
                      <a:gd name="connsiteX20" fmla="*/ 1828826 w 3214940"/>
                      <a:gd name="connsiteY20" fmla="*/ 539809 h 670438"/>
                      <a:gd name="connsiteX21" fmla="*/ 1930426 w 3214940"/>
                      <a:gd name="connsiteY21" fmla="*/ 416438 h 670438"/>
                      <a:gd name="connsiteX22" fmla="*/ 2097340 w 3214940"/>
                      <a:gd name="connsiteY22" fmla="*/ 176952 h 670438"/>
                      <a:gd name="connsiteX23" fmla="*/ 2256997 w 3214940"/>
                      <a:gd name="connsiteY23" fmla="*/ 82609 h 670438"/>
                      <a:gd name="connsiteX24" fmla="*/ 2808540 w 3214940"/>
                      <a:gd name="connsiteY24" fmla="*/ 24552 h 670438"/>
                      <a:gd name="connsiteX25" fmla="*/ 2953683 w 3214940"/>
                      <a:gd name="connsiteY25" fmla="*/ 60838 h 670438"/>
                      <a:gd name="connsiteX26" fmla="*/ 3200426 w 3214940"/>
                      <a:gd name="connsiteY26" fmla="*/ 205980 h 670438"/>
                      <a:gd name="connsiteX27" fmla="*/ 3214940 w 3214940"/>
                      <a:gd name="connsiteY27" fmla="*/ 220495 h 67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14940" h="670438">
                        <a:moveTo>
                          <a:pt x="14540" y="670438"/>
                        </a:moveTo>
                        <a:cubicBezTo>
                          <a:pt x="9702" y="655924"/>
                          <a:pt x="-585" y="642182"/>
                          <a:pt x="26" y="626895"/>
                        </a:cubicBezTo>
                        <a:cubicBezTo>
                          <a:pt x="7322" y="444500"/>
                          <a:pt x="62504" y="391752"/>
                          <a:pt x="217740" y="242266"/>
                        </a:cubicBezTo>
                        <a:cubicBezTo>
                          <a:pt x="274284" y="187817"/>
                          <a:pt x="341006" y="141302"/>
                          <a:pt x="413683" y="111638"/>
                        </a:cubicBezTo>
                        <a:cubicBezTo>
                          <a:pt x="463159" y="91444"/>
                          <a:pt x="520121" y="101961"/>
                          <a:pt x="573340" y="97123"/>
                        </a:cubicBezTo>
                        <a:cubicBezTo>
                          <a:pt x="609626" y="101961"/>
                          <a:pt x="648459" y="97432"/>
                          <a:pt x="682197" y="111638"/>
                        </a:cubicBezTo>
                        <a:cubicBezTo>
                          <a:pt x="742228" y="136914"/>
                          <a:pt x="795656" y="176022"/>
                          <a:pt x="849112" y="213238"/>
                        </a:cubicBezTo>
                        <a:cubicBezTo>
                          <a:pt x="986901" y="309167"/>
                          <a:pt x="1105344" y="435695"/>
                          <a:pt x="1255512" y="510780"/>
                        </a:cubicBezTo>
                        <a:cubicBezTo>
                          <a:pt x="1279702" y="522875"/>
                          <a:pt x="1301681" y="541199"/>
                          <a:pt x="1328083" y="547066"/>
                        </a:cubicBezTo>
                        <a:cubicBezTo>
                          <a:pt x="1368297" y="556002"/>
                          <a:pt x="1410331" y="551904"/>
                          <a:pt x="1451455" y="554323"/>
                        </a:cubicBezTo>
                        <a:cubicBezTo>
                          <a:pt x="1565626" y="492846"/>
                          <a:pt x="1595764" y="491219"/>
                          <a:pt x="1676426" y="351123"/>
                        </a:cubicBezTo>
                        <a:cubicBezTo>
                          <a:pt x="1690960" y="325879"/>
                          <a:pt x="1681264" y="293066"/>
                          <a:pt x="1683683" y="264038"/>
                        </a:cubicBezTo>
                        <a:cubicBezTo>
                          <a:pt x="1680253" y="256320"/>
                          <a:pt x="1605713" y="25433"/>
                          <a:pt x="1531283" y="2780"/>
                        </a:cubicBezTo>
                        <a:cubicBezTo>
                          <a:pt x="1498555" y="-7181"/>
                          <a:pt x="1463550" y="12457"/>
                          <a:pt x="1429683" y="17295"/>
                        </a:cubicBezTo>
                        <a:cubicBezTo>
                          <a:pt x="1371626" y="56000"/>
                          <a:pt x="1306890" y="86197"/>
                          <a:pt x="1255512" y="133409"/>
                        </a:cubicBezTo>
                        <a:cubicBezTo>
                          <a:pt x="1177432" y="205159"/>
                          <a:pt x="1169114" y="242851"/>
                          <a:pt x="1139397" y="322095"/>
                        </a:cubicBezTo>
                        <a:cubicBezTo>
                          <a:pt x="1161169" y="377733"/>
                          <a:pt x="1174209" y="437636"/>
                          <a:pt x="1204712" y="489009"/>
                        </a:cubicBezTo>
                        <a:cubicBezTo>
                          <a:pt x="1221327" y="516993"/>
                          <a:pt x="1251247" y="534796"/>
                          <a:pt x="1277283" y="554323"/>
                        </a:cubicBezTo>
                        <a:cubicBezTo>
                          <a:pt x="1299852" y="571250"/>
                          <a:pt x="1323440" y="587960"/>
                          <a:pt x="1349855" y="597866"/>
                        </a:cubicBezTo>
                        <a:cubicBezTo>
                          <a:pt x="1397955" y="615904"/>
                          <a:pt x="1464414" y="621078"/>
                          <a:pt x="1516769" y="626895"/>
                        </a:cubicBezTo>
                        <a:cubicBezTo>
                          <a:pt x="1620788" y="597866"/>
                          <a:pt x="1732574" y="588779"/>
                          <a:pt x="1828826" y="539809"/>
                        </a:cubicBezTo>
                        <a:cubicBezTo>
                          <a:pt x="1876308" y="515652"/>
                          <a:pt x="1898736" y="459262"/>
                          <a:pt x="1930426" y="416438"/>
                        </a:cubicBezTo>
                        <a:cubicBezTo>
                          <a:pt x="1988307" y="338220"/>
                          <a:pt x="2029295" y="246509"/>
                          <a:pt x="2097340" y="176952"/>
                        </a:cubicBezTo>
                        <a:cubicBezTo>
                          <a:pt x="2140568" y="132764"/>
                          <a:pt x="2198353" y="102157"/>
                          <a:pt x="2256997" y="82609"/>
                        </a:cubicBezTo>
                        <a:cubicBezTo>
                          <a:pt x="2408662" y="32054"/>
                          <a:pt x="2656628" y="31962"/>
                          <a:pt x="2808540" y="24552"/>
                        </a:cubicBezTo>
                        <a:cubicBezTo>
                          <a:pt x="2856921" y="36647"/>
                          <a:pt x="2907795" y="41311"/>
                          <a:pt x="2953683" y="60838"/>
                        </a:cubicBezTo>
                        <a:cubicBezTo>
                          <a:pt x="3016529" y="87581"/>
                          <a:pt x="3130961" y="151951"/>
                          <a:pt x="3200426" y="205980"/>
                        </a:cubicBezTo>
                        <a:cubicBezTo>
                          <a:pt x="3205827" y="210181"/>
                          <a:pt x="3210102" y="215657"/>
                          <a:pt x="3214940" y="220495"/>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rgbClr val="F8EEDF"/>
              </a:solidFill>
            </a:endParaRPr>
          </a:p>
        </p:txBody>
      </p:sp>
      <p:sp>
        <p:nvSpPr>
          <p:cNvPr id="4" name="Freeform: Shape 3">
            <a:extLst>
              <a:ext uri="{FF2B5EF4-FFF2-40B4-BE49-F238E27FC236}">
                <a16:creationId xmlns:a16="http://schemas.microsoft.com/office/drawing/2014/main" id="{E9BB4DCC-37C7-BED5-6853-753B72D1E377}"/>
              </a:ext>
            </a:extLst>
          </p:cNvPr>
          <p:cNvSpPr/>
          <p:nvPr/>
        </p:nvSpPr>
        <p:spPr>
          <a:xfrm>
            <a:off x="5163574" y="3607023"/>
            <a:ext cx="1438078" cy="470754"/>
          </a:xfrm>
          <a:custGeom>
            <a:avLst/>
            <a:gdLst>
              <a:gd name="connsiteX0" fmla="*/ 0 w 1438078"/>
              <a:gd name="connsiteY0" fmla="*/ 360577 h 470754"/>
              <a:gd name="connsiteX1" fmla="*/ 19433 w 1438078"/>
              <a:gd name="connsiteY1" fmla="*/ 380608 h 470754"/>
              <a:gd name="connsiteX2" fmla="*/ 66074 w 1438078"/>
              <a:gd name="connsiteY2" fmla="*/ 440705 h 470754"/>
              <a:gd name="connsiteX3" fmla="*/ 202108 w 1438078"/>
              <a:gd name="connsiteY3" fmla="*/ 470754 h 470754"/>
              <a:gd name="connsiteX4" fmla="*/ 478063 w 1438078"/>
              <a:gd name="connsiteY4" fmla="*/ 380608 h 470754"/>
              <a:gd name="connsiteX5" fmla="*/ 684058 w 1438078"/>
              <a:gd name="connsiteY5" fmla="*/ 210336 h 470754"/>
              <a:gd name="connsiteX6" fmla="*/ 777339 w 1438078"/>
              <a:gd name="connsiteY6" fmla="*/ 130208 h 470754"/>
              <a:gd name="connsiteX7" fmla="*/ 998881 w 1438078"/>
              <a:gd name="connsiteY7" fmla="*/ 30047 h 470754"/>
              <a:gd name="connsiteX8" fmla="*/ 1142688 w 1438078"/>
              <a:gd name="connsiteY8" fmla="*/ 0 h 470754"/>
              <a:gd name="connsiteX9" fmla="*/ 1309816 w 1438078"/>
              <a:gd name="connsiteY9" fmla="*/ 100159 h 470754"/>
              <a:gd name="connsiteX10" fmla="*/ 1356457 w 1438078"/>
              <a:gd name="connsiteY10" fmla="*/ 120192 h 470754"/>
              <a:gd name="connsiteX11" fmla="*/ 1438078 w 1438078"/>
              <a:gd name="connsiteY11" fmla="*/ 120192 h 47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078" h="470754" extrusionOk="0">
                <a:moveTo>
                  <a:pt x="0" y="360577"/>
                </a:moveTo>
                <a:cubicBezTo>
                  <a:pt x="6198" y="367015"/>
                  <a:pt x="12275" y="372964"/>
                  <a:pt x="19433" y="380608"/>
                </a:cubicBezTo>
                <a:cubicBezTo>
                  <a:pt x="32587" y="398415"/>
                  <a:pt x="48175" y="427814"/>
                  <a:pt x="66074" y="440705"/>
                </a:cubicBezTo>
                <a:cubicBezTo>
                  <a:pt x="100126" y="465752"/>
                  <a:pt x="177940" y="470033"/>
                  <a:pt x="202108" y="470754"/>
                </a:cubicBezTo>
                <a:cubicBezTo>
                  <a:pt x="303857" y="467073"/>
                  <a:pt x="394570" y="425480"/>
                  <a:pt x="478063" y="380608"/>
                </a:cubicBezTo>
                <a:cubicBezTo>
                  <a:pt x="535109" y="355056"/>
                  <a:pt x="608792" y="259985"/>
                  <a:pt x="684058" y="210336"/>
                </a:cubicBezTo>
                <a:cubicBezTo>
                  <a:pt x="707415" y="182697"/>
                  <a:pt x="745303" y="149301"/>
                  <a:pt x="777339" y="130208"/>
                </a:cubicBezTo>
                <a:cubicBezTo>
                  <a:pt x="888040" y="69937"/>
                  <a:pt x="903827" y="46732"/>
                  <a:pt x="998881" y="30047"/>
                </a:cubicBezTo>
                <a:cubicBezTo>
                  <a:pt x="1046735" y="17715"/>
                  <a:pt x="1142688" y="0"/>
                  <a:pt x="1142688" y="0"/>
                </a:cubicBezTo>
                <a:cubicBezTo>
                  <a:pt x="1202921" y="32595"/>
                  <a:pt x="1247460" y="80197"/>
                  <a:pt x="1309816" y="100159"/>
                </a:cubicBezTo>
                <a:cubicBezTo>
                  <a:pt x="1322424" y="106218"/>
                  <a:pt x="1341395" y="113901"/>
                  <a:pt x="1356457" y="120192"/>
                </a:cubicBezTo>
                <a:cubicBezTo>
                  <a:pt x="1384571" y="122857"/>
                  <a:pt x="1409066" y="115149"/>
                  <a:pt x="1438078" y="120192"/>
                </a:cubicBezTo>
              </a:path>
            </a:pathLst>
          </a:custGeom>
          <a:noFill/>
          <a:ln w="22225">
            <a:solidFill>
              <a:srgbClr val="F8EEDF"/>
            </a:solidFill>
            <a:miter lim="800000"/>
            <a:headEnd type="none" w="med" len="med"/>
            <a:tailEnd type="stealth" w="lg" len="lg"/>
            <a:extLst>
              <a:ext uri="{C807C97D-BFC1-408E-A445-0C87EB9F89A2}">
                <ask:lineSketchStyleProps xmlns:ask="http://schemas.microsoft.com/office/drawing/2018/sketchyshapes" sd="117855025">
                  <a:custGeom>
                    <a:avLst/>
                    <a:gdLst>
                      <a:gd name="connsiteX0" fmla="*/ 0 w 2685143"/>
                      <a:gd name="connsiteY0" fmla="*/ 261257 h 341086"/>
                      <a:gd name="connsiteX1" fmla="*/ 36286 w 2685143"/>
                      <a:gd name="connsiteY1" fmla="*/ 275771 h 341086"/>
                      <a:gd name="connsiteX2" fmla="*/ 123372 w 2685143"/>
                      <a:gd name="connsiteY2" fmla="*/ 319314 h 341086"/>
                      <a:gd name="connsiteX3" fmla="*/ 377372 w 2685143"/>
                      <a:gd name="connsiteY3" fmla="*/ 341086 h 341086"/>
                      <a:gd name="connsiteX4" fmla="*/ 892629 w 2685143"/>
                      <a:gd name="connsiteY4" fmla="*/ 275771 h 341086"/>
                      <a:gd name="connsiteX5" fmla="*/ 1277257 w 2685143"/>
                      <a:gd name="connsiteY5" fmla="*/ 152400 h 341086"/>
                      <a:gd name="connsiteX6" fmla="*/ 1451429 w 2685143"/>
                      <a:gd name="connsiteY6" fmla="*/ 94343 h 341086"/>
                      <a:gd name="connsiteX7" fmla="*/ 1865086 w 2685143"/>
                      <a:gd name="connsiteY7" fmla="*/ 21771 h 341086"/>
                      <a:gd name="connsiteX8" fmla="*/ 2133600 w 2685143"/>
                      <a:gd name="connsiteY8" fmla="*/ 0 h 341086"/>
                      <a:gd name="connsiteX9" fmla="*/ 2445657 w 2685143"/>
                      <a:gd name="connsiteY9" fmla="*/ 72571 h 341086"/>
                      <a:gd name="connsiteX10" fmla="*/ 2532743 w 2685143"/>
                      <a:gd name="connsiteY10" fmla="*/ 87086 h 341086"/>
                      <a:gd name="connsiteX11" fmla="*/ 2685143 w 2685143"/>
                      <a:gd name="connsiteY11" fmla="*/ 87086 h 34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5143" h="341086">
                        <a:moveTo>
                          <a:pt x="0" y="261257"/>
                        </a:moveTo>
                        <a:cubicBezTo>
                          <a:pt x="12095" y="266095"/>
                          <a:pt x="24499" y="270224"/>
                          <a:pt x="36286" y="275771"/>
                        </a:cubicBezTo>
                        <a:cubicBezTo>
                          <a:pt x="65652" y="289590"/>
                          <a:pt x="92583" y="309051"/>
                          <a:pt x="123372" y="319314"/>
                        </a:cubicBezTo>
                        <a:cubicBezTo>
                          <a:pt x="183733" y="339435"/>
                          <a:pt x="335583" y="339269"/>
                          <a:pt x="377372" y="341086"/>
                        </a:cubicBezTo>
                        <a:cubicBezTo>
                          <a:pt x="549124" y="319314"/>
                          <a:pt x="723187" y="311299"/>
                          <a:pt x="892629" y="275771"/>
                        </a:cubicBezTo>
                        <a:cubicBezTo>
                          <a:pt x="1024407" y="248140"/>
                          <a:pt x="1149194" y="193979"/>
                          <a:pt x="1277257" y="152400"/>
                        </a:cubicBezTo>
                        <a:cubicBezTo>
                          <a:pt x="1335464" y="133502"/>
                          <a:pt x="1391488" y="106684"/>
                          <a:pt x="1451429" y="94343"/>
                        </a:cubicBezTo>
                        <a:cubicBezTo>
                          <a:pt x="1645494" y="54388"/>
                          <a:pt x="1686825" y="39597"/>
                          <a:pt x="1865086" y="21771"/>
                        </a:cubicBezTo>
                        <a:cubicBezTo>
                          <a:pt x="1954439" y="12836"/>
                          <a:pt x="2133600" y="0"/>
                          <a:pt x="2133600" y="0"/>
                        </a:cubicBezTo>
                        <a:cubicBezTo>
                          <a:pt x="2237619" y="24190"/>
                          <a:pt x="2340315" y="55013"/>
                          <a:pt x="2445657" y="72571"/>
                        </a:cubicBezTo>
                        <a:cubicBezTo>
                          <a:pt x="2474686" y="77409"/>
                          <a:pt x="2503368" y="85306"/>
                          <a:pt x="2532743" y="87086"/>
                        </a:cubicBezTo>
                        <a:cubicBezTo>
                          <a:pt x="2583450" y="90159"/>
                          <a:pt x="2634343" y="87086"/>
                          <a:pt x="2685143" y="87086"/>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rgbClr val="F8EEDF"/>
              </a:solidFill>
            </a:endParaRPr>
          </a:p>
        </p:txBody>
      </p:sp>
      <p:sp>
        <p:nvSpPr>
          <p:cNvPr id="6" name="Freeform: Shape 5">
            <a:extLst>
              <a:ext uri="{FF2B5EF4-FFF2-40B4-BE49-F238E27FC236}">
                <a16:creationId xmlns:a16="http://schemas.microsoft.com/office/drawing/2014/main" id="{749FE124-3114-7D0C-BECD-58211C09589D}"/>
              </a:ext>
            </a:extLst>
          </p:cNvPr>
          <p:cNvSpPr/>
          <p:nvPr/>
        </p:nvSpPr>
        <p:spPr>
          <a:xfrm>
            <a:off x="4484914" y="5537200"/>
            <a:ext cx="2227943" cy="783771"/>
          </a:xfrm>
          <a:custGeom>
            <a:avLst/>
            <a:gdLst>
              <a:gd name="connsiteX0" fmla="*/ 0 w 2227943"/>
              <a:gd name="connsiteY0" fmla="*/ 87086 h 783771"/>
              <a:gd name="connsiteX1" fmla="*/ 297543 w 2227943"/>
              <a:gd name="connsiteY1" fmla="*/ 21771 h 783771"/>
              <a:gd name="connsiteX2" fmla="*/ 384629 w 2227943"/>
              <a:gd name="connsiteY2" fmla="*/ 0 h 783771"/>
              <a:gd name="connsiteX3" fmla="*/ 638629 w 2227943"/>
              <a:gd name="connsiteY3" fmla="*/ 29029 h 783771"/>
              <a:gd name="connsiteX4" fmla="*/ 1008743 w 2227943"/>
              <a:gd name="connsiteY4" fmla="*/ 195943 h 783771"/>
              <a:gd name="connsiteX5" fmla="*/ 1182915 w 2227943"/>
              <a:gd name="connsiteY5" fmla="*/ 333829 h 783771"/>
              <a:gd name="connsiteX6" fmla="*/ 1436915 w 2227943"/>
              <a:gd name="connsiteY6" fmla="*/ 566057 h 783771"/>
              <a:gd name="connsiteX7" fmla="*/ 1647372 w 2227943"/>
              <a:gd name="connsiteY7" fmla="*/ 696686 h 783771"/>
              <a:gd name="connsiteX8" fmla="*/ 1741715 w 2227943"/>
              <a:gd name="connsiteY8" fmla="*/ 754743 h 783771"/>
              <a:gd name="connsiteX9" fmla="*/ 1857829 w 2227943"/>
              <a:gd name="connsiteY9" fmla="*/ 783771 h 783771"/>
              <a:gd name="connsiteX10" fmla="*/ 1981200 w 2227943"/>
              <a:gd name="connsiteY10" fmla="*/ 769257 h 783771"/>
              <a:gd name="connsiteX11" fmla="*/ 2046515 w 2227943"/>
              <a:gd name="connsiteY11" fmla="*/ 740229 h 783771"/>
              <a:gd name="connsiteX12" fmla="*/ 2133600 w 2227943"/>
              <a:gd name="connsiteY12" fmla="*/ 703943 h 783771"/>
              <a:gd name="connsiteX13" fmla="*/ 2177143 w 2227943"/>
              <a:gd name="connsiteY13" fmla="*/ 609600 h 783771"/>
              <a:gd name="connsiteX14" fmla="*/ 2220686 w 2227943"/>
              <a:gd name="connsiteY14" fmla="*/ 573314 h 783771"/>
              <a:gd name="connsiteX15" fmla="*/ 2227943 w 2227943"/>
              <a:gd name="connsiteY15" fmla="*/ 566057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7943" h="783771" extrusionOk="0">
                <a:moveTo>
                  <a:pt x="0" y="87086"/>
                </a:moveTo>
                <a:cubicBezTo>
                  <a:pt x="154753" y="67691"/>
                  <a:pt x="-2796" y="75989"/>
                  <a:pt x="297543" y="21771"/>
                </a:cubicBezTo>
                <a:cubicBezTo>
                  <a:pt x="322524" y="17225"/>
                  <a:pt x="351054" y="9404"/>
                  <a:pt x="384629" y="0"/>
                </a:cubicBezTo>
                <a:cubicBezTo>
                  <a:pt x="471519" y="14030"/>
                  <a:pt x="548314" y="-13182"/>
                  <a:pt x="638629" y="29029"/>
                </a:cubicBezTo>
                <a:cubicBezTo>
                  <a:pt x="719010" y="63991"/>
                  <a:pt x="920912" y="121784"/>
                  <a:pt x="1008743" y="195943"/>
                </a:cubicBezTo>
                <a:cubicBezTo>
                  <a:pt x="1061968" y="234485"/>
                  <a:pt x="1131411" y="307089"/>
                  <a:pt x="1182915" y="333829"/>
                </a:cubicBezTo>
                <a:cubicBezTo>
                  <a:pt x="1271978" y="375069"/>
                  <a:pt x="1348285" y="497407"/>
                  <a:pt x="1436915" y="566057"/>
                </a:cubicBezTo>
                <a:cubicBezTo>
                  <a:pt x="1526469" y="619327"/>
                  <a:pt x="1530931" y="651812"/>
                  <a:pt x="1647372" y="696686"/>
                </a:cubicBezTo>
                <a:cubicBezTo>
                  <a:pt x="1681949" y="713395"/>
                  <a:pt x="1698038" y="739560"/>
                  <a:pt x="1741715" y="754743"/>
                </a:cubicBezTo>
                <a:cubicBezTo>
                  <a:pt x="1829839" y="790016"/>
                  <a:pt x="1803643" y="768038"/>
                  <a:pt x="1857829" y="783771"/>
                </a:cubicBezTo>
                <a:cubicBezTo>
                  <a:pt x="1909486" y="783995"/>
                  <a:pt x="1947734" y="773468"/>
                  <a:pt x="1981200" y="769257"/>
                </a:cubicBezTo>
                <a:cubicBezTo>
                  <a:pt x="1997342" y="761053"/>
                  <a:pt x="2032486" y="745602"/>
                  <a:pt x="2046515" y="740229"/>
                </a:cubicBezTo>
                <a:cubicBezTo>
                  <a:pt x="2075119" y="723664"/>
                  <a:pt x="2102380" y="722972"/>
                  <a:pt x="2133600" y="703943"/>
                </a:cubicBezTo>
                <a:cubicBezTo>
                  <a:pt x="2148264" y="679704"/>
                  <a:pt x="2157523" y="635210"/>
                  <a:pt x="2177143" y="609600"/>
                </a:cubicBezTo>
                <a:cubicBezTo>
                  <a:pt x="2185507" y="591511"/>
                  <a:pt x="2207393" y="584660"/>
                  <a:pt x="2220686" y="573314"/>
                </a:cubicBezTo>
                <a:cubicBezTo>
                  <a:pt x="2223832" y="571344"/>
                  <a:pt x="2225911" y="569055"/>
                  <a:pt x="2227943" y="566057"/>
                </a:cubicBezTo>
              </a:path>
            </a:pathLst>
          </a:custGeom>
          <a:noFill/>
          <a:ln w="22225">
            <a:solidFill>
              <a:srgbClr val="F8EEDF"/>
            </a:solidFill>
            <a:miter lim="800000"/>
            <a:headEnd type="none" w="med" len="med"/>
            <a:tailEnd type="stealth" w="lg" len="lg"/>
            <a:extLst>
              <a:ext uri="{C807C97D-BFC1-408E-A445-0C87EB9F89A2}">
                <ask:lineSketchStyleProps xmlns:ask="http://schemas.microsoft.com/office/drawing/2018/sketchyshapes" sd="2312032454">
                  <a:custGeom>
                    <a:avLst/>
                    <a:gdLst>
                      <a:gd name="connsiteX0" fmla="*/ 0 w 2227943"/>
                      <a:gd name="connsiteY0" fmla="*/ 87086 h 783771"/>
                      <a:gd name="connsiteX1" fmla="*/ 297543 w 2227943"/>
                      <a:gd name="connsiteY1" fmla="*/ 21771 h 783771"/>
                      <a:gd name="connsiteX2" fmla="*/ 384629 w 2227943"/>
                      <a:gd name="connsiteY2" fmla="*/ 0 h 783771"/>
                      <a:gd name="connsiteX3" fmla="*/ 638629 w 2227943"/>
                      <a:gd name="connsiteY3" fmla="*/ 29029 h 783771"/>
                      <a:gd name="connsiteX4" fmla="*/ 1008743 w 2227943"/>
                      <a:gd name="connsiteY4" fmla="*/ 195943 h 783771"/>
                      <a:gd name="connsiteX5" fmla="*/ 1182915 w 2227943"/>
                      <a:gd name="connsiteY5" fmla="*/ 333829 h 783771"/>
                      <a:gd name="connsiteX6" fmla="*/ 1436915 w 2227943"/>
                      <a:gd name="connsiteY6" fmla="*/ 566057 h 783771"/>
                      <a:gd name="connsiteX7" fmla="*/ 1647372 w 2227943"/>
                      <a:gd name="connsiteY7" fmla="*/ 696686 h 783771"/>
                      <a:gd name="connsiteX8" fmla="*/ 1741715 w 2227943"/>
                      <a:gd name="connsiteY8" fmla="*/ 754743 h 783771"/>
                      <a:gd name="connsiteX9" fmla="*/ 1857829 w 2227943"/>
                      <a:gd name="connsiteY9" fmla="*/ 783771 h 783771"/>
                      <a:gd name="connsiteX10" fmla="*/ 1981200 w 2227943"/>
                      <a:gd name="connsiteY10" fmla="*/ 769257 h 783771"/>
                      <a:gd name="connsiteX11" fmla="*/ 2046515 w 2227943"/>
                      <a:gd name="connsiteY11" fmla="*/ 740229 h 783771"/>
                      <a:gd name="connsiteX12" fmla="*/ 2133600 w 2227943"/>
                      <a:gd name="connsiteY12" fmla="*/ 703943 h 783771"/>
                      <a:gd name="connsiteX13" fmla="*/ 2177143 w 2227943"/>
                      <a:gd name="connsiteY13" fmla="*/ 609600 h 783771"/>
                      <a:gd name="connsiteX14" fmla="*/ 2220686 w 2227943"/>
                      <a:gd name="connsiteY14" fmla="*/ 573314 h 783771"/>
                      <a:gd name="connsiteX15" fmla="*/ 2227943 w 2227943"/>
                      <a:gd name="connsiteY15" fmla="*/ 566057 h 78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7943" h="783771">
                        <a:moveTo>
                          <a:pt x="0" y="87086"/>
                        </a:moveTo>
                        <a:cubicBezTo>
                          <a:pt x="130501" y="43584"/>
                          <a:pt x="65" y="85064"/>
                          <a:pt x="297543" y="21771"/>
                        </a:cubicBezTo>
                        <a:cubicBezTo>
                          <a:pt x="326810" y="15544"/>
                          <a:pt x="355600" y="7257"/>
                          <a:pt x="384629" y="0"/>
                        </a:cubicBezTo>
                        <a:cubicBezTo>
                          <a:pt x="469296" y="9676"/>
                          <a:pt x="556232" y="7285"/>
                          <a:pt x="638629" y="29029"/>
                        </a:cubicBezTo>
                        <a:cubicBezTo>
                          <a:pt x="703750" y="46214"/>
                          <a:pt x="920032" y="132911"/>
                          <a:pt x="1008743" y="195943"/>
                        </a:cubicBezTo>
                        <a:cubicBezTo>
                          <a:pt x="1069106" y="238832"/>
                          <a:pt x="1126895" y="285405"/>
                          <a:pt x="1182915" y="333829"/>
                        </a:cubicBezTo>
                        <a:cubicBezTo>
                          <a:pt x="1269705" y="408850"/>
                          <a:pt x="1339444" y="505558"/>
                          <a:pt x="1436915" y="566057"/>
                        </a:cubicBezTo>
                        <a:lnTo>
                          <a:pt x="1647372" y="696686"/>
                        </a:lnTo>
                        <a:cubicBezTo>
                          <a:pt x="1678768" y="716122"/>
                          <a:pt x="1706091" y="745027"/>
                          <a:pt x="1741715" y="754743"/>
                        </a:cubicBezTo>
                        <a:cubicBezTo>
                          <a:pt x="1833443" y="779759"/>
                          <a:pt x="1794497" y="771105"/>
                          <a:pt x="1857829" y="783771"/>
                        </a:cubicBezTo>
                        <a:cubicBezTo>
                          <a:pt x="1898953" y="778933"/>
                          <a:pt x="1940461" y="776664"/>
                          <a:pt x="1981200" y="769257"/>
                        </a:cubicBezTo>
                        <a:cubicBezTo>
                          <a:pt x="1999968" y="765845"/>
                          <a:pt x="2028724" y="748013"/>
                          <a:pt x="2046515" y="740229"/>
                        </a:cubicBezTo>
                        <a:cubicBezTo>
                          <a:pt x="2075326" y="727624"/>
                          <a:pt x="2104572" y="716038"/>
                          <a:pt x="2133600" y="703943"/>
                        </a:cubicBezTo>
                        <a:cubicBezTo>
                          <a:pt x="2148114" y="672495"/>
                          <a:pt x="2160162" y="639787"/>
                          <a:pt x="2177143" y="609600"/>
                        </a:cubicBezTo>
                        <a:cubicBezTo>
                          <a:pt x="2186829" y="592381"/>
                          <a:pt x="2205888" y="584413"/>
                          <a:pt x="2220686" y="573314"/>
                        </a:cubicBezTo>
                        <a:cubicBezTo>
                          <a:pt x="2223423" y="571261"/>
                          <a:pt x="2225524" y="568476"/>
                          <a:pt x="2227943" y="566057"/>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rgbClr val="F8EEDF"/>
              </a:solidFill>
            </a:endParaRPr>
          </a:p>
        </p:txBody>
      </p:sp>
    </p:spTree>
    <p:extLst>
      <p:ext uri="{BB962C8B-B14F-4D97-AF65-F5344CB8AC3E}">
        <p14:creationId xmlns:p14="http://schemas.microsoft.com/office/powerpoint/2010/main" val="1916454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7" name="!!Pan3">
            <a:extLst>
              <a:ext uri="{FF2B5EF4-FFF2-40B4-BE49-F238E27FC236}">
                <a16:creationId xmlns:a16="http://schemas.microsoft.com/office/drawing/2014/main" id="{945E8FF9-9C09-7A37-ED1D-B89C896A82F0}"/>
              </a:ext>
            </a:extLst>
          </p:cNvPr>
          <p:cNvGrpSpPr>
            <a:grpSpLocks noChangeAspect="1"/>
          </p:cNvGrpSpPr>
          <p:nvPr/>
        </p:nvGrpSpPr>
        <p:grpSpPr>
          <a:xfrm rot="10800000">
            <a:off x="3764655" y="3978000"/>
            <a:ext cx="5760000" cy="5760000"/>
            <a:chOff x="3215999" y="3977998"/>
            <a:chExt cx="5760000" cy="5760002"/>
          </a:xfrm>
          <a:noFill/>
          <a:effectLst/>
        </p:grpSpPr>
        <p:sp>
          <p:nvSpPr>
            <p:cNvPr id="57" name="Freeform: Shape 56">
              <a:extLst>
                <a:ext uri="{FF2B5EF4-FFF2-40B4-BE49-F238E27FC236}">
                  <a16:creationId xmlns:a16="http://schemas.microsoft.com/office/drawing/2014/main" id="{BAA8F4A8-A7AD-4F71-4584-C806916E11EB}"/>
                </a:ext>
              </a:extLst>
            </p:cNvPr>
            <p:cNvSpPr>
              <a:spLocks noChangeAspect="1"/>
            </p:cNvSpPr>
            <p:nvPr/>
          </p:nvSpPr>
          <p:spPr>
            <a:xfrm rot="5400000">
              <a:off x="4655999" y="2537998"/>
              <a:ext cx="2880000" cy="5760000"/>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58" name="Rectangle 57">
              <a:extLst>
                <a:ext uri="{FF2B5EF4-FFF2-40B4-BE49-F238E27FC236}">
                  <a16:creationId xmlns:a16="http://schemas.microsoft.com/office/drawing/2014/main" id="{31FED02F-F9DB-3C55-43C0-95AB6B99171A}"/>
                </a:ext>
              </a:extLst>
            </p:cNvPr>
            <p:cNvSpPr>
              <a:spLocks/>
            </p:cNvSpPr>
            <p:nvPr/>
          </p:nvSpPr>
          <p:spPr>
            <a:xfrm rot="10800000">
              <a:off x="3215999" y="6858000"/>
              <a:ext cx="5760000" cy="2880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59" name="!!Pan2">
            <a:extLst>
              <a:ext uri="{FF2B5EF4-FFF2-40B4-BE49-F238E27FC236}">
                <a16:creationId xmlns:a16="http://schemas.microsoft.com/office/drawing/2014/main" id="{B945577D-AE13-F7D2-D2EC-D07BCD23BABA}"/>
              </a:ext>
            </a:extLst>
          </p:cNvPr>
          <p:cNvGrpSpPr>
            <a:grpSpLocks noChangeAspect="1"/>
          </p:cNvGrpSpPr>
          <p:nvPr/>
        </p:nvGrpSpPr>
        <p:grpSpPr>
          <a:xfrm rot="10800000">
            <a:off x="3044655" y="3258000"/>
            <a:ext cx="7200000" cy="7200000"/>
            <a:chOff x="2496001" y="3258000"/>
            <a:chExt cx="7200000" cy="7200002"/>
          </a:xfrm>
          <a:noFill/>
          <a:effectLst/>
        </p:grpSpPr>
        <p:sp>
          <p:nvSpPr>
            <p:cNvPr id="60" name="Freeform: Shape 59">
              <a:extLst>
                <a:ext uri="{FF2B5EF4-FFF2-40B4-BE49-F238E27FC236}">
                  <a16:creationId xmlns:a16="http://schemas.microsoft.com/office/drawing/2014/main" id="{96FAD23C-699F-A741-D1A3-FBBFD3E0EA76}"/>
                </a:ext>
              </a:extLst>
            </p:cNvPr>
            <p:cNvSpPr>
              <a:spLocks noChangeAspect="1"/>
            </p:cNvSpPr>
            <p:nvPr/>
          </p:nvSpPr>
          <p:spPr>
            <a:xfrm rot="5400000">
              <a:off x="4296001" y="1458000"/>
              <a:ext cx="3599999" cy="7200000"/>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2400"/>
            </a:p>
          </p:txBody>
        </p:sp>
        <p:sp>
          <p:nvSpPr>
            <p:cNvPr id="61" name="Rectangle 60">
              <a:extLst>
                <a:ext uri="{FF2B5EF4-FFF2-40B4-BE49-F238E27FC236}">
                  <a16:creationId xmlns:a16="http://schemas.microsoft.com/office/drawing/2014/main" id="{56632FA0-6A8B-EE61-2749-2E8B75E7D98E}"/>
                </a:ext>
              </a:extLst>
            </p:cNvPr>
            <p:cNvSpPr>
              <a:spLocks/>
            </p:cNvSpPr>
            <p:nvPr/>
          </p:nvSpPr>
          <p:spPr>
            <a:xfrm rot="10800000">
              <a:off x="2496001" y="6858003"/>
              <a:ext cx="7200000" cy="359999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400"/>
            </a:p>
          </p:txBody>
        </p:sp>
      </p:grpSp>
      <p:grpSp>
        <p:nvGrpSpPr>
          <p:cNvPr id="62" name="!!Pan1">
            <a:extLst>
              <a:ext uri="{FF2B5EF4-FFF2-40B4-BE49-F238E27FC236}">
                <a16:creationId xmlns:a16="http://schemas.microsoft.com/office/drawing/2014/main" id="{B678407C-08CB-D1C5-A1A1-BB3A0FC8270C}"/>
              </a:ext>
            </a:extLst>
          </p:cNvPr>
          <p:cNvGrpSpPr>
            <a:grpSpLocks noChangeAspect="1"/>
          </p:cNvGrpSpPr>
          <p:nvPr/>
        </p:nvGrpSpPr>
        <p:grpSpPr>
          <a:xfrm rot="10800000">
            <a:off x="2349593" y="2538000"/>
            <a:ext cx="8640000" cy="8640000"/>
            <a:chOff x="1775999" y="2538001"/>
            <a:chExt cx="8640000" cy="8640000"/>
          </a:xfrm>
          <a:noFill/>
          <a:effectLst/>
        </p:grpSpPr>
        <p:sp>
          <p:nvSpPr>
            <p:cNvPr id="63" name="Freeform: Shape 62">
              <a:extLst>
                <a:ext uri="{FF2B5EF4-FFF2-40B4-BE49-F238E27FC236}">
                  <a16:creationId xmlns:a16="http://schemas.microsoft.com/office/drawing/2014/main" id="{AF3AF794-F2D9-A03B-E486-1B93A78AFAF2}"/>
                </a:ext>
              </a:extLst>
            </p:cNvPr>
            <p:cNvSpPr>
              <a:spLocks noChangeAspect="1"/>
            </p:cNvSpPr>
            <p:nvPr/>
          </p:nvSpPr>
          <p:spPr>
            <a:xfrm rot="5400000">
              <a:off x="3936000" y="378000"/>
              <a:ext cx="4319998" cy="8639999"/>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a:p>
          </p:txBody>
        </p:sp>
        <p:sp>
          <p:nvSpPr>
            <p:cNvPr id="64" name="Rectangle 63">
              <a:extLst>
                <a:ext uri="{FF2B5EF4-FFF2-40B4-BE49-F238E27FC236}">
                  <a16:creationId xmlns:a16="http://schemas.microsoft.com/office/drawing/2014/main" id="{E0639A8A-3FEB-8DBF-ED08-3E3B338EE72B}"/>
                </a:ext>
              </a:extLst>
            </p:cNvPr>
            <p:cNvSpPr>
              <a:spLocks/>
            </p:cNvSpPr>
            <p:nvPr/>
          </p:nvSpPr>
          <p:spPr>
            <a:xfrm rot="10800000">
              <a:off x="1776000" y="6858003"/>
              <a:ext cx="8639999" cy="4319998"/>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pic>
        <p:nvPicPr>
          <p:cNvPr id="37" name="!!bg">
            <a:extLst>
              <a:ext uri="{FF2B5EF4-FFF2-40B4-BE49-F238E27FC236}">
                <a16:creationId xmlns:a16="http://schemas.microsoft.com/office/drawing/2014/main" id="{285198DA-F628-7250-9210-AFECFE7F3650}"/>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Effect>
                      <a14:colorTemperature colorTemp="5900"/>
                    </a14:imgEffect>
                    <a14:imgEffect>
                      <a14:brightnessContrast bright="-20000"/>
                    </a14:imgEffect>
                  </a14:imgLayer>
                </a14:imgProps>
              </a:ext>
              <a:ext uri="{28A0092B-C50C-407E-A947-70E740481C1C}">
                <a14:useLocalDpi xmlns:a14="http://schemas.microsoft.com/office/drawing/2010/main" val="0"/>
              </a:ext>
            </a:extLst>
          </a:blip>
          <a:srcRect l="6317" t="27937" r="2391"/>
          <a:stretch/>
        </p:blipFill>
        <p:spPr>
          <a:xfrm>
            <a:off x="0" y="0"/>
            <a:ext cx="12192001" cy="6858000"/>
          </a:xfrm>
          <a:prstGeom prst="rect">
            <a:avLst/>
          </a:prstGeom>
          <a:effectLst>
            <a:innerShdw blurRad="1270000">
              <a:prstClr val="black">
                <a:alpha val="91000"/>
              </a:prstClr>
            </a:innerShdw>
          </a:effectLst>
        </p:spPr>
      </p:pic>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6" name="Picture 45">
            <a:extLst>
              <a:ext uri="{FF2B5EF4-FFF2-40B4-BE49-F238E27FC236}">
                <a16:creationId xmlns:a16="http://schemas.microsoft.com/office/drawing/2014/main" id="{00140583-5940-F0D2-CCC6-DAA82C569D4F}"/>
              </a:ext>
            </a:extLst>
          </p:cNvPr>
          <p:cNvPicPr>
            <a:picLocks noChangeAspect="1"/>
          </p:cNvPicPr>
          <p:nvPr/>
        </p:nvPicPr>
        <p:blipFill>
          <a:blip r:embed="rId4">
            <a:alphaModFix amt="50000"/>
          </a:blip>
          <a:stretch>
            <a:fillRect/>
          </a:stretch>
        </p:blipFill>
        <p:spPr>
          <a:xfrm>
            <a:off x="-2040455" y="5153401"/>
            <a:ext cx="16540226" cy="2448020"/>
          </a:xfrm>
          <a:prstGeom prst="rect">
            <a:avLst/>
          </a:prstGeom>
        </p:spPr>
      </p:pic>
      <p:pic>
        <p:nvPicPr>
          <p:cNvPr id="11" name="Picture 10" descr="A person in a black coat&#10;&#10;AI-generated content may be incorrect.">
            <a:extLst>
              <a:ext uri="{FF2B5EF4-FFF2-40B4-BE49-F238E27FC236}">
                <a16:creationId xmlns:a16="http://schemas.microsoft.com/office/drawing/2014/main" id="{FBABD5EE-A52C-0D63-2193-7F12FB756E1A}"/>
              </a:ext>
            </a:extLst>
          </p:cNvPr>
          <p:cNvPicPr>
            <a:picLocks noChangeAspect="1"/>
          </p:cNvPicPr>
          <p:nvPr/>
        </p:nvPicPr>
        <p:blipFill>
          <a:blip r:embed="rId5">
            <a:alphaModFix/>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rcRect l="41943" t="38115" r="47342" b="11337"/>
          <a:stretch/>
        </p:blipFill>
        <p:spPr>
          <a:xfrm>
            <a:off x="4730259" y="971550"/>
            <a:ext cx="1503064" cy="4778826"/>
          </a:xfrm>
          <a:prstGeom prst="rect">
            <a:avLst/>
          </a:prstGeom>
        </p:spPr>
      </p:pic>
      <p:pic>
        <p:nvPicPr>
          <p:cNvPr id="39" name="Picture 38">
            <a:extLst>
              <a:ext uri="{FF2B5EF4-FFF2-40B4-BE49-F238E27FC236}">
                <a16:creationId xmlns:a16="http://schemas.microsoft.com/office/drawing/2014/main" id="{60604C32-4DC5-EA69-E469-152C9584E5A5}"/>
              </a:ext>
            </a:extLst>
          </p:cNvPr>
          <p:cNvPicPr>
            <a:picLocks noChangeAspect="1"/>
          </p:cNvPicPr>
          <p:nvPr/>
        </p:nvPicPr>
        <p:blipFill>
          <a:blip r:embed="rId7">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l="8886" t="52964" r="3792" b="32807"/>
          <a:stretch/>
        </p:blipFill>
        <p:spPr>
          <a:xfrm>
            <a:off x="343067" y="2381702"/>
            <a:ext cx="11661766" cy="1354146"/>
          </a:xfrm>
          <a:custGeom>
            <a:avLst/>
            <a:gdLst/>
            <a:ahLst/>
            <a:cxnLst/>
            <a:rect l="l" t="t" r="r" b="b"/>
            <a:pathLst>
              <a:path w="11661766" h="1354146">
                <a:moveTo>
                  <a:pt x="5874835" y="1197692"/>
                </a:moveTo>
                <a:lnTo>
                  <a:pt x="5876092" y="1200895"/>
                </a:lnTo>
                <a:lnTo>
                  <a:pt x="5875833" y="1200709"/>
                </a:lnTo>
                <a:cubicBezTo>
                  <a:pt x="5875435" y="1200039"/>
                  <a:pt x="5875102" y="1199033"/>
                  <a:pt x="5874835" y="1197692"/>
                </a:cubicBezTo>
                <a:close/>
                <a:moveTo>
                  <a:pt x="5522274" y="292782"/>
                </a:moveTo>
                <a:lnTo>
                  <a:pt x="5370523" y="686205"/>
                </a:lnTo>
                <a:lnTo>
                  <a:pt x="5675629" y="686205"/>
                </a:lnTo>
                <a:close/>
                <a:moveTo>
                  <a:pt x="9184098" y="125239"/>
                </a:moveTo>
                <a:cubicBezTo>
                  <a:pt x="9064557" y="125239"/>
                  <a:pt x="8955925" y="170501"/>
                  <a:pt x="8858200" y="261023"/>
                </a:cubicBezTo>
                <a:cubicBezTo>
                  <a:pt x="8760474" y="351546"/>
                  <a:pt x="8711612" y="464124"/>
                  <a:pt x="8711612" y="598758"/>
                </a:cubicBezTo>
                <a:cubicBezTo>
                  <a:pt x="8711612" y="772637"/>
                  <a:pt x="8771840" y="925191"/>
                  <a:pt x="8892296" y="1056418"/>
                </a:cubicBezTo>
                <a:cubicBezTo>
                  <a:pt x="9012751" y="1187645"/>
                  <a:pt x="9147221" y="1253259"/>
                  <a:pt x="9295707" y="1253259"/>
                </a:cubicBezTo>
                <a:cubicBezTo>
                  <a:pt x="9379054" y="1253259"/>
                  <a:pt x="9461378" y="1230827"/>
                  <a:pt x="9542678" y="1185965"/>
                </a:cubicBezTo>
                <a:cubicBezTo>
                  <a:pt x="9623978" y="1141102"/>
                  <a:pt x="9687997" y="1079271"/>
                  <a:pt x="9734735" y="1000471"/>
                </a:cubicBezTo>
                <a:cubicBezTo>
                  <a:pt x="9781473" y="921671"/>
                  <a:pt x="9804842" y="840982"/>
                  <a:pt x="9804842" y="758405"/>
                </a:cubicBezTo>
                <a:cubicBezTo>
                  <a:pt x="9804842" y="640169"/>
                  <a:pt x="9773214" y="532608"/>
                  <a:pt x="9709955" y="435720"/>
                </a:cubicBezTo>
                <a:cubicBezTo>
                  <a:pt x="9646697" y="338833"/>
                  <a:pt x="9564430" y="262865"/>
                  <a:pt x="9463154" y="207815"/>
                </a:cubicBezTo>
                <a:cubicBezTo>
                  <a:pt x="9361877" y="152764"/>
                  <a:pt x="9268859" y="125239"/>
                  <a:pt x="9184098" y="125239"/>
                </a:cubicBezTo>
                <a:close/>
                <a:moveTo>
                  <a:pt x="2573748" y="125239"/>
                </a:moveTo>
                <a:cubicBezTo>
                  <a:pt x="2454208" y="125239"/>
                  <a:pt x="2345575" y="170501"/>
                  <a:pt x="2247850" y="261023"/>
                </a:cubicBezTo>
                <a:cubicBezTo>
                  <a:pt x="2150125" y="351546"/>
                  <a:pt x="2101262" y="464124"/>
                  <a:pt x="2101262" y="598758"/>
                </a:cubicBezTo>
                <a:cubicBezTo>
                  <a:pt x="2101262" y="772637"/>
                  <a:pt x="2161490" y="925191"/>
                  <a:pt x="2281945" y="1056418"/>
                </a:cubicBezTo>
                <a:cubicBezTo>
                  <a:pt x="2402401" y="1187645"/>
                  <a:pt x="2536871" y="1253259"/>
                  <a:pt x="2685357" y="1253259"/>
                </a:cubicBezTo>
                <a:cubicBezTo>
                  <a:pt x="2768704" y="1253259"/>
                  <a:pt x="2851029" y="1230827"/>
                  <a:pt x="2932328" y="1185965"/>
                </a:cubicBezTo>
                <a:cubicBezTo>
                  <a:pt x="3013629" y="1141102"/>
                  <a:pt x="3077648" y="1079271"/>
                  <a:pt x="3124386" y="1000471"/>
                </a:cubicBezTo>
                <a:cubicBezTo>
                  <a:pt x="3171124" y="921671"/>
                  <a:pt x="3194493" y="840982"/>
                  <a:pt x="3194493" y="758405"/>
                </a:cubicBezTo>
                <a:cubicBezTo>
                  <a:pt x="3194493" y="640169"/>
                  <a:pt x="3162864" y="532608"/>
                  <a:pt x="3099606" y="435720"/>
                </a:cubicBezTo>
                <a:cubicBezTo>
                  <a:pt x="3036348" y="338833"/>
                  <a:pt x="2954080" y="262865"/>
                  <a:pt x="2852804" y="207815"/>
                </a:cubicBezTo>
                <a:cubicBezTo>
                  <a:pt x="2751528" y="152764"/>
                  <a:pt x="2658509" y="125239"/>
                  <a:pt x="2573748" y="125239"/>
                </a:cubicBezTo>
                <a:close/>
                <a:moveTo>
                  <a:pt x="10296315" y="43486"/>
                </a:moveTo>
                <a:lnTo>
                  <a:pt x="10557908" y="43486"/>
                </a:lnTo>
                <a:lnTo>
                  <a:pt x="11473908" y="1045642"/>
                </a:lnTo>
                <a:lnTo>
                  <a:pt x="11473908" y="177014"/>
                </a:lnTo>
                <a:cubicBezTo>
                  <a:pt x="11473908" y="135930"/>
                  <a:pt x="11467394" y="111376"/>
                  <a:pt x="11454366" y="103354"/>
                </a:cubicBezTo>
                <a:cubicBezTo>
                  <a:pt x="11441339" y="95332"/>
                  <a:pt x="11417412" y="91320"/>
                  <a:pt x="11382588" y="91320"/>
                </a:cubicBezTo>
                <a:lnTo>
                  <a:pt x="11382588" y="43486"/>
                </a:lnTo>
                <a:lnTo>
                  <a:pt x="11661766" y="43486"/>
                </a:lnTo>
                <a:lnTo>
                  <a:pt x="11661766" y="90777"/>
                </a:lnTo>
                <a:cubicBezTo>
                  <a:pt x="11617882" y="92118"/>
                  <a:pt x="11590531" y="98294"/>
                  <a:pt x="11579714" y="109306"/>
                </a:cubicBezTo>
                <a:cubicBezTo>
                  <a:pt x="11568896" y="120318"/>
                  <a:pt x="11563488" y="146892"/>
                  <a:pt x="11563488" y="189027"/>
                </a:cubicBezTo>
                <a:lnTo>
                  <a:pt x="11563488" y="1349797"/>
                </a:lnTo>
                <a:lnTo>
                  <a:pt x="10561577" y="282862"/>
                </a:lnTo>
                <a:lnTo>
                  <a:pt x="10561577" y="1193833"/>
                </a:lnTo>
                <a:cubicBezTo>
                  <a:pt x="10561577" y="1222289"/>
                  <a:pt x="10563353" y="1242048"/>
                  <a:pt x="10566904" y="1253109"/>
                </a:cubicBezTo>
                <a:cubicBezTo>
                  <a:pt x="10570455" y="1264171"/>
                  <a:pt x="10574931" y="1271319"/>
                  <a:pt x="10580331" y="1274553"/>
                </a:cubicBezTo>
                <a:cubicBezTo>
                  <a:pt x="10585729" y="1277787"/>
                  <a:pt x="10609629" y="1282580"/>
                  <a:pt x="10652028" y="1288931"/>
                </a:cubicBezTo>
                <a:lnTo>
                  <a:pt x="10652028" y="1334142"/>
                </a:lnTo>
                <a:lnTo>
                  <a:pt x="10374589" y="1334142"/>
                </a:lnTo>
                <a:lnTo>
                  <a:pt x="10374589" y="1286308"/>
                </a:lnTo>
                <a:cubicBezTo>
                  <a:pt x="10423357" y="1286308"/>
                  <a:pt x="10451639" y="1280637"/>
                  <a:pt x="10459434" y="1269294"/>
                </a:cubicBezTo>
                <a:cubicBezTo>
                  <a:pt x="10467230" y="1257952"/>
                  <a:pt x="10471127" y="1225133"/>
                  <a:pt x="10471127" y="1170840"/>
                </a:cubicBezTo>
                <a:lnTo>
                  <a:pt x="10471127" y="321754"/>
                </a:lnTo>
                <a:cubicBezTo>
                  <a:pt x="10471127" y="250030"/>
                  <a:pt x="10461775" y="192841"/>
                  <a:pt x="10443072" y="150189"/>
                </a:cubicBezTo>
                <a:cubicBezTo>
                  <a:pt x="10424368" y="107537"/>
                  <a:pt x="10375450" y="87914"/>
                  <a:pt x="10296315" y="91320"/>
                </a:cubicBezTo>
                <a:close/>
                <a:moveTo>
                  <a:pt x="7800975" y="43486"/>
                </a:moveTo>
                <a:lnTo>
                  <a:pt x="8172342" y="43486"/>
                </a:lnTo>
                <a:lnTo>
                  <a:pt x="8172342" y="91320"/>
                </a:lnTo>
                <a:cubicBezTo>
                  <a:pt x="8145028" y="89617"/>
                  <a:pt x="8123412" y="91515"/>
                  <a:pt x="8107495" y="97014"/>
                </a:cubicBezTo>
                <a:cubicBezTo>
                  <a:pt x="8091577" y="102513"/>
                  <a:pt x="8082316" y="109863"/>
                  <a:pt x="8079711" y="119063"/>
                </a:cubicBezTo>
                <a:cubicBezTo>
                  <a:pt x="8077107" y="128263"/>
                  <a:pt x="8075804" y="156653"/>
                  <a:pt x="8075804" y="204234"/>
                </a:cubicBezTo>
                <a:lnTo>
                  <a:pt x="8075804" y="1167442"/>
                </a:lnTo>
                <a:cubicBezTo>
                  <a:pt x="8075804" y="1217759"/>
                  <a:pt x="8077442" y="1247381"/>
                  <a:pt x="8080717" y="1256309"/>
                </a:cubicBezTo>
                <a:cubicBezTo>
                  <a:pt x="8083992" y="1265238"/>
                  <a:pt x="8090053" y="1272470"/>
                  <a:pt x="8098899" y="1278005"/>
                </a:cubicBezTo>
                <a:cubicBezTo>
                  <a:pt x="8107746" y="1283540"/>
                  <a:pt x="8132227" y="1286308"/>
                  <a:pt x="8172342" y="1286308"/>
                </a:cubicBezTo>
                <a:lnTo>
                  <a:pt x="8172342" y="1334142"/>
                </a:lnTo>
                <a:lnTo>
                  <a:pt x="7800975" y="1334142"/>
                </a:lnTo>
                <a:lnTo>
                  <a:pt x="7800975" y="1286308"/>
                </a:lnTo>
                <a:cubicBezTo>
                  <a:pt x="7848175" y="1286308"/>
                  <a:pt x="7875630" y="1280220"/>
                  <a:pt x="7883339" y="1268044"/>
                </a:cubicBezTo>
                <a:cubicBezTo>
                  <a:pt x="7891049" y="1255868"/>
                  <a:pt x="7894904" y="1222900"/>
                  <a:pt x="7894904" y="1169141"/>
                </a:cubicBezTo>
                <a:lnTo>
                  <a:pt x="7894904" y="215296"/>
                </a:lnTo>
                <a:cubicBezTo>
                  <a:pt x="7894904" y="159199"/>
                  <a:pt x="7890519" y="123944"/>
                  <a:pt x="7881749" y="109530"/>
                </a:cubicBezTo>
                <a:cubicBezTo>
                  <a:pt x="7872980" y="95117"/>
                  <a:pt x="7846055" y="89047"/>
                  <a:pt x="7800975" y="91320"/>
                </a:cubicBezTo>
                <a:close/>
                <a:moveTo>
                  <a:pt x="3702448" y="43486"/>
                </a:moveTo>
                <a:lnTo>
                  <a:pt x="4075556" y="43486"/>
                </a:lnTo>
                <a:lnTo>
                  <a:pt x="4075556" y="91320"/>
                </a:lnTo>
                <a:cubicBezTo>
                  <a:pt x="4035947" y="91320"/>
                  <a:pt x="4011439" y="94308"/>
                  <a:pt x="4002031" y="100282"/>
                </a:cubicBezTo>
                <a:cubicBezTo>
                  <a:pt x="3992622" y="106257"/>
                  <a:pt x="3986435" y="113262"/>
                  <a:pt x="3983468" y="121298"/>
                </a:cubicBezTo>
                <a:cubicBezTo>
                  <a:pt x="3980501" y="129334"/>
                  <a:pt x="3979017" y="151335"/>
                  <a:pt x="3979017" y="187302"/>
                </a:cubicBezTo>
                <a:lnTo>
                  <a:pt x="3979017" y="1068716"/>
                </a:lnTo>
                <a:cubicBezTo>
                  <a:pt x="3979017" y="1139335"/>
                  <a:pt x="3995216" y="1188472"/>
                  <a:pt x="4027613" y="1216126"/>
                </a:cubicBezTo>
                <a:cubicBezTo>
                  <a:pt x="4060010" y="1243780"/>
                  <a:pt x="4117945" y="1257607"/>
                  <a:pt x="4201419" y="1257607"/>
                </a:cubicBezTo>
                <a:lnTo>
                  <a:pt x="4354489" y="1257607"/>
                </a:lnTo>
                <a:cubicBezTo>
                  <a:pt x="4423269" y="1257607"/>
                  <a:pt x="4473185" y="1241142"/>
                  <a:pt x="4504236" y="1208210"/>
                </a:cubicBezTo>
                <a:cubicBezTo>
                  <a:pt x="4535288" y="1175279"/>
                  <a:pt x="4552933" y="1105063"/>
                  <a:pt x="4557173" y="997563"/>
                </a:cubicBezTo>
                <a:lnTo>
                  <a:pt x="4605212" y="997563"/>
                </a:lnTo>
                <a:lnTo>
                  <a:pt x="4605212" y="1334142"/>
                </a:lnTo>
                <a:lnTo>
                  <a:pt x="3704187" y="1334142"/>
                </a:lnTo>
                <a:lnTo>
                  <a:pt x="3704187" y="1286308"/>
                </a:lnTo>
                <a:cubicBezTo>
                  <a:pt x="3749404" y="1286308"/>
                  <a:pt x="3776363" y="1280802"/>
                  <a:pt x="3785064" y="1269790"/>
                </a:cubicBezTo>
                <a:cubicBezTo>
                  <a:pt x="3793766" y="1258778"/>
                  <a:pt x="3798117" y="1237436"/>
                  <a:pt x="3798117" y="1205764"/>
                </a:cubicBezTo>
                <a:lnTo>
                  <a:pt x="3798117" y="178672"/>
                </a:lnTo>
                <a:cubicBezTo>
                  <a:pt x="3798117" y="145569"/>
                  <a:pt x="3794717" y="122977"/>
                  <a:pt x="3787918" y="110896"/>
                </a:cubicBezTo>
                <a:cubicBezTo>
                  <a:pt x="3781118" y="98815"/>
                  <a:pt x="3752629" y="92149"/>
                  <a:pt x="3702448" y="90899"/>
                </a:cubicBezTo>
                <a:close/>
                <a:moveTo>
                  <a:pt x="0" y="43486"/>
                </a:moveTo>
                <a:lnTo>
                  <a:pt x="371368" y="43486"/>
                </a:lnTo>
                <a:lnTo>
                  <a:pt x="371368" y="91320"/>
                </a:lnTo>
                <a:cubicBezTo>
                  <a:pt x="344053" y="89617"/>
                  <a:pt x="322437" y="91515"/>
                  <a:pt x="306520" y="97014"/>
                </a:cubicBezTo>
                <a:cubicBezTo>
                  <a:pt x="290602" y="102513"/>
                  <a:pt x="281341" y="109863"/>
                  <a:pt x="278736" y="119063"/>
                </a:cubicBezTo>
                <a:cubicBezTo>
                  <a:pt x="276132" y="128263"/>
                  <a:pt x="274829" y="156653"/>
                  <a:pt x="274829" y="204234"/>
                </a:cubicBezTo>
                <a:lnTo>
                  <a:pt x="274829" y="1167442"/>
                </a:lnTo>
                <a:cubicBezTo>
                  <a:pt x="274829" y="1217759"/>
                  <a:pt x="276467" y="1247381"/>
                  <a:pt x="279742" y="1256309"/>
                </a:cubicBezTo>
                <a:cubicBezTo>
                  <a:pt x="283017" y="1265238"/>
                  <a:pt x="289078" y="1272470"/>
                  <a:pt x="297924" y="1278005"/>
                </a:cubicBezTo>
                <a:cubicBezTo>
                  <a:pt x="306771" y="1283540"/>
                  <a:pt x="331252" y="1286308"/>
                  <a:pt x="371368" y="1286308"/>
                </a:cubicBezTo>
                <a:lnTo>
                  <a:pt x="371368" y="1334142"/>
                </a:lnTo>
                <a:lnTo>
                  <a:pt x="0" y="1334142"/>
                </a:lnTo>
                <a:lnTo>
                  <a:pt x="0" y="1286308"/>
                </a:lnTo>
                <a:cubicBezTo>
                  <a:pt x="47200" y="1286308"/>
                  <a:pt x="74655" y="1280220"/>
                  <a:pt x="82364" y="1268044"/>
                </a:cubicBezTo>
                <a:cubicBezTo>
                  <a:pt x="90074" y="1255868"/>
                  <a:pt x="93929" y="1222900"/>
                  <a:pt x="93929" y="1169141"/>
                </a:cubicBezTo>
                <a:lnTo>
                  <a:pt x="93929" y="215296"/>
                </a:lnTo>
                <a:cubicBezTo>
                  <a:pt x="93929" y="159199"/>
                  <a:pt x="89544" y="123944"/>
                  <a:pt x="80774" y="109530"/>
                </a:cubicBezTo>
                <a:cubicBezTo>
                  <a:pt x="72005" y="95117"/>
                  <a:pt x="45080" y="89047"/>
                  <a:pt x="0" y="91320"/>
                </a:cubicBezTo>
                <a:close/>
                <a:moveTo>
                  <a:pt x="9300640" y="24353"/>
                </a:moveTo>
                <a:cubicBezTo>
                  <a:pt x="9481703" y="24353"/>
                  <a:pt x="9629991" y="79681"/>
                  <a:pt x="9745505" y="190339"/>
                </a:cubicBezTo>
                <a:cubicBezTo>
                  <a:pt x="9861018" y="300996"/>
                  <a:pt x="9918775" y="438862"/>
                  <a:pt x="9918775" y="603935"/>
                </a:cubicBezTo>
                <a:cubicBezTo>
                  <a:pt x="9918775" y="814832"/>
                  <a:pt x="9852378" y="992591"/>
                  <a:pt x="9719584" y="1137213"/>
                </a:cubicBezTo>
                <a:cubicBezTo>
                  <a:pt x="9586789" y="1281835"/>
                  <a:pt x="9410504" y="1354146"/>
                  <a:pt x="9190730" y="1354146"/>
                </a:cubicBezTo>
                <a:cubicBezTo>
                  <a:pt x="9011922" y="1354146"/>
                  <a:pt x="8865479" y="1295573"/>
                  <a:pt x="8751402" y="1178429"/>
                </a:cubicBezTo>
                <a:cubicBezTo>
                  <a:pt x="8637324" y="1061285"/>
                  <a:pt x="8580286" y="920688"/>
                  <a:pt x="8580286" y="756638"/>
                </a:cubicBezTo>
                <a:cubicBezTo>
                  <a:pt x="8580286" y="646556"/>
                  <a:pt x="8607608" y="533602"/>
                  <a:pt x="8662256" y="417776"/>
                </a:cubicBezTo>
                <a:cubicBezTo>
                  <a:pt x="8716903" y="301950"/>
                  <a:pt x="8799299" y="207423"/>
                  <a:pt x="8909445" y="134195"/>
                </a:cubicBezTo>
                <a:cubicBezTo>
                  <a:pt x="9019590" y="60966"/>
                  <a:pt x="9149989" y="24353"/>
                  <a:pt x="9300640" y="24353"/>
                </a:cubicBezTo>
                <a:close/>
                <a:moveTo>
                  <a:pt x="5548597" y="24353"/>
                </a:moveTo>
                <a:lnTo>
                  <a:pt x="5595317" y="24353"/>
                </a:lnTo>
                <a:lnTo>
                  <a:pt x="6049321" y="1148159"/>
                </a:lnTo>
                <a:cubicBezTo>
                  <a:pt x="6049321" y="1153559"/>
                  <a:pt x="6059652" y="1177933"/>
                  <a:pt x="6080312" y="1221283"/>
                </a:cubicBezTo>
                <a:cubicBezTo>
                  <a:pt x="6100972" y="1264633"/>
                  <a:pt x="6137058" y="1286308"/>
                  <a:pt x="6188571" y="1286308"/>
                </a:cubicBezTo>
                <a:lnTo>
                  <a:pt x="6188571" y="1334142"/>
                </a:lnTo>
                <a:lnTo>
                  <a:pt x="5859819" y="1334142"/>
                </a:lnTo>
                <a:lnTo>
                  <a:pt x="5859819" y="1286308"/>
                </a:lnTo>
                <a:cubicBezTo>
                  <a:pt x="5886535" y="1286308"/>
                  <a:pt x="5899894" y="1281588"/>
                  <a:pt x="5899894" y="1272148"/>
                </a:cubicBezTo>
                <a:cubicBezTo>
                  <a:pt x="5899894" y="1260733"/>
                  <a:pt x="5894172" y="1241350"/>
                  <a:pt x="5882730" y="1213999"/>
                </a:cubicBezTo>
                <a:cubicBezTo>
                  <a:pt x="5881498" y="1212767"/>
                  <a:pt x="5880224" y="1210792"/>
                  <a:pt x="5878908" y="1208074"/>
                </a:cubicBezTo>
                <a:lnTo>
                  <a:pt x="5876092" y="1200895"/>
                </a:lnTo>
                <a:lnTo>
                  <a:pt x="5877226" y="1201715"/>
                </a:lnTo>
                <a:lnTo>
                  <a:pt x="5697060" y="755782"/>
                </a:lnTo>
                <a:lnTo>
                  <a:pt x="5351892" y="755782"/>
                </a:lnTo>
                <a:lnTo>
                  <a:pt x="5164618" y="1225890"/>
                </a:lnTo>
                <a:cubicBezTo>
                  <a:pt x="5154336" y="1252724"/>
                  <a:pt x="5149194" y="1269280"/>
                  <a:pt x="5149194" y="1275559"/>
                </a:cubicBezTo>
                <a:cubicBezTo>
                  <a:pt x="5149194" y="1282725"/>
                  <a:pt x="5163132" y="1286308"/>
                  <a:pt x="5191009" y="1286308"/>
                </a:cubicBezTo>
                <a:lnTo>
                  <a:pt x="5191009" y="1334142"/>
                </a:lnTo>
                <a:lnTo>
                  <a:pt x="4968362" y="1334142"/>
                </a:lnTo>
                <a:lnTo>
                  <a:pt x="4968362" y="1286308"/>
                </a:lnTo>
                <a:cubicBezTo>
                  <a:pt x="5001139" y="1286308"/>
                  <a:pt x="5024644" y="1281210"/>
                  <a:pt x="5038876" y="1271013"/>
                </a:cubicBezTo>
                <a:cubicBezTo>
                  <a:pt x="5053109" y="1260817"/>
                  <a:pt x="5069792" y="1231819"/>
                  <a:pt x="5088926" y="1184021"/>
                </a:cubicBezTo>
                <a:close/>
                <a:moveTo>
                  <a:pt x="2690290" y="24353"/>
                </a:moveTo>
                <a:cubicBezTo>
                  <a:pt x="2871353" y="24353"/>
                  <a:pt x="3019642" y="79681"/>
                  <a:pt x="3135155" y="190339"/>
                </a:cubicBezTo>
                <a:cubicBezTo>
                  <a:pt x="3250669" y="300996"/>
                  <a:pt x="3308426" y="438862"/>
                  <a:pt x="3308426" y="603935"/>
                </a:cubicBezTo>
                <a:cubicBezTo>
                  <a:pt x="3308426" y="814832"/>
                  <a:pt x="3242028" y="992591"/>
                  <a:pt x="3109234" y="1137213"/>
                </a:cubicBezTo>
                <a:cubicBezTo>
                  <a:pt x="2976439" y="1281835"/>
                  <a:pt x="2800154" y="1354146"/>
                  <a:pt x="2580380" y="1354146"/>
                </a:cubicBezTo>
                <a:cubicBezTo>
                  <a:pt x="2401572" y="1354146"/>
                  <a:pt x="2255129" y="1295573"/>
                  <a:pt x="2141052" y="1178429"/>
                </a:cubicBezTo>
                <a:cubicBezTo>
                  <a:pt x="2026974" y="1061285"/>
                  <a:pt x="1969935" y="920688"/>
                  <a:pt x="1969935" y="756638"/>
                </a:cubicBezTo>
                <a:cubicBezTo>
                  <a:pt x="1969935" y="646556"/>
                  <a:pt x="1997259" y="533602"/>
                  <a:pt x="2051906" y="417776"/>
                </a:cubicBezTo>
                <a:cubicBezTo>
                  <a:pt x="2106553" y="301950"/>
                  <a:pt x="2188949" y="207423"/>
                  <a:pt x="2299095" y="134195"/>
                </a:cubicBezTo>
                <a:cubicBezTo>
                  <a:pt x="2409241" y="60966"/>
                  <a:pt x="2539639" y="24353"/>
                  <a:pt x="2690290" y="24353"/>
                </a:cubicBezTo>
                <a:close/>
                <a:moveTo>
                  <a:pt x="1193225" y="24353"/>
                </a:moveTo>
                <a:cubicBezTo>
                  <a:pt x="1235760" y="24353"/>
                  <a:pt x="1282457" y="29351"/>
                  <a:pt x="1333317" y="39348"/>
                </a:cubicBezTo>
                <a:cubicBezTo>
                  <a:pt x="1384178" y="49345"/>
                  <a:pt x="1412964" y="56011"/>
                  <a:pt x="1419677" y="59345"/>
                </a:cubicBezTo>
                <a:cubicBezTo>
                  <a:pt x="1419405" y="59209"/>
                  <a:pt x="1423179" y="59141"/>
                  <a:pt x="1430997" y="59141"/>
                </a:cubicBezTo>
                <a:lnTo>
                  <a:pt x="1496783" y="247842"/>
                </a:lnTo>
                <a:lnTo>
                  <a:pt x="1450688" y="253087"/>
                </a:lnTo>
                <a:cubicBezTo>
                  <a:pt x="1450688" y="245849"/>
                  <a:pt x="1436030" y="226871"/>
                  <a:pt x="1406713" y="196155"/>
                </a:cubicBezTo>
                <a:cubicBezTo>
                  <a:pt x="1377396" y="165439"/>
                  <a:pt x="1343523" y="141592"/>
                  <a:pt x="1305092" y="124614"/>
                </a:cubicBezTo>
                <a:cubicBezTo>
                  <a:pt x="1266662" y="107636"/>
                  <a:pt x="1223194" y="99148"/>
                  <a:pt x="1174690" y="99148"/>
                </a:cubicBezTo>
                <a:cubicBezTo>
                  <a:pt x="1093869" y="99148"/>
                  <a:pt x="1030084" y="121996"/>
                  <a:pt x="983332" y="167692"/>
                </a:cubicBezTo>
                <a:cubicBezTo>
                  <a:pt x="936580" y="213389"/>
                  <a:pt x="913204" y="268620"/>
                  <a:pt x="913204" y="333386"/>
                </a:cubicBezTo>
                <a:cubicBezTo>
                  <a:pt x="913204" y="376274"/>
                  <a:pt x="923904" y="413402"/>
                  <a:pt x="945302" y="444771"/>
                </a:cubicBezTo>
                <a:cubicBezTo>
                  <a:pt x="966701" y="476140"/>
                  <a:pt x="1013213" y="505921"/>
                  <a:pt x="1084837" y="534114"/>
                </a:cubicBezTo>
                <a:cubicBezTo>
                  <a:pt x="1214470" y="577500"/>
                  <a:pt x="1303645" y="610420"/>
                  <a:pt x="1352363" y="632874"/>
                </a:cubicBezTo>
                <a:cubicBezTo>
                  <a:pt x="1401080" y="655328"/>
                  <a:pt x="1448636" y="694085"/>
                  <a:pt x="1495030" y="749144"/>
                </a:cubicBezTo>
                <a:cubicBezTo>
                  <a:pt x="1541424" y="804203"/>
                  <a:pt x="1564621" y="874575"/>
                  <a:pt x="1564621" y="960260"/>
                </a:cubicBezTo>
                <a:cubicBezTo>
                  <a:pt x="1564621" y="995058"/>
                  <a:pt x="1560374" y="1028977"/>
                  <a:pt x="1551881" y="1062017"/>
                </a:cubicBezTo>
                <a:cubicBezTo>
                  <a:pt x="1543387" y="1095057"/>
                  <a:pt x="1529916" y="1126604"/>
                  <a:pt x="1511466" y="1156659"/>
                </a:cubicBezTo>
                <a:cubicBezTo>
                  <a:pt x="1493016" y="1186714"/>
                  <a:pt x="1470916" y="1214024"/>
                  <a:pt x="1445164" y="1238589"/>
                </a:cubicBezTo>
                <a:cubicBezTo>
                  <a:pt x="1419412" y="1263154"/>
                  <a:pt x="1392716" y="1282036"/>
                  <a:pt x="1365075" y="1295236"/>
                </a:cubicBezTo>
                <a:cubicBezTo>
                  <a:pt x="1337435" y="1308436"/>
                  <a:pt x="1295539" y="1318220"/>
                  <a:pt x="1239388" y="1324589"/>
                </a:cubicBezTo>
                <a:cubicBezTo>
                  <a:pt x="1183237" y="1330958"/>
                  <a:pt x="1145667" y="1334142"/>
                  <a:pt x="1126679" y="1334142"/>
                </a:cubicBezTo>
                <a:lnTo>
                  <a:pt x="774050" y="1334142"/>
                </a:lnTo>
                <a:lnTo>
                  <a:pt x="774050" y="934074"/>
                </a:lnTo>
                <a:lnTo>
                  <a:pt x="822306" y="934074"/>
                </a:lnTo>
                <a:cubicBezTo>
                  <a:pt x="823511" y="1061759"/>
                  <a:pt x="850100" y="1147892"/>
                  <a:pt x="902075" y="1192474"/>
                </a:cubicBezTo>
                <a:cubicBezTo>
                  <a:pt x="954049" y="1237056"/>
                  <a:pt x="1036699" y="1259347"/>
                  <a:pt x="1150025" y="1259347"/>
                </a:cubicBezTo>
                <a:cubicBezTo>
                  <a:pt x="1252361" y="1259347"/>
                  <a:pt x="1329506" y="1235638"/>
                  <a:pt x="1381457" y="1188220"/>
                </a:cubicBezTo>
                <a:cubicBezTo>
                  <a:pt x="1433409" y="1140803"/>
                  <a:pt x="1459385" y="1084158"/>
                  <a:pt x="1459385" y="1018286"/>
                </a:cubicBezTo>
                <a:cubicBezTo>
                  <a:pt x="1459385" y="978570"/>
                  <a:pt x="1450500" y="944764"/>
                  <a:pt x="1432730" y="916870"/>
                </a:cubicBezTo>
                <a:cubicBezTo>
                  <a:pt x="1414959" y="888975"/>
                  <a:pt x="1389409" y="863991"/>
                  <a:pt x="1356079" y="841918"/>
                </a:cubicBezTo>
                <a:cubicBezTo>
                  <a:pt x="1322749" y="819844"/>
                  <a:pt x="1254717" y="791119"/>
                  <a:pt x="1151982" y="755741"/>
                </a:cubicBezTo>
                <a:cubicBezTo>
                  <a:pt x="1062682" y="724477"/>
                  <a:pt x="997501" y="695541"/>
                  <a:pt x="956439" y="668933"/>
                </a:cubicBezTo>
                <a:cubicBezTo>
                  <a:pt x="915377" y="642325"/>
                  <a:pt x="881091" y="602321"/>
                  <a:pt x="853581" y="548919"/>
                </a:cubicBezTo>
                <a:cubicBezTo>
                  <a:pt x="826072" y="495518"/>
                  <a:pt x="812318" y="440918"/>
                  <a:pt x="812318" y="385121"/>
                </a:cubicBezTo>
                <a:cubicBezTo>
                  <a:pt x="812318" y="283228"/>
                  <a:pt x="847475" y="197627"/>
                  <a:pt x="917791" y="128317"/>
                </a:cubicBezTo>
                <a:cubicBezTo>
                  <a:pt x="988106" y="59007"/>
                  <a:pt x="1079918" y="24353"/>
                  <a:pt x="1193225" y="24353"/>
                </a:cubicBezTo>
                <a:close/>
                <a:moveTo>
                  <a:pt x="6350314" y="0"/>
                </a:moveTo>
                <a:lnTo>
                  <a:pt x="6392129" y="0"/>
                </a:lnTo>
                <a:cubicBezTo>
                  <a:pt x="6403807" y="23392"/>
                  <a:pt x="6412909" y="36488"/>
                  <a:pt x="6419436" y="39287"/>
                </a:cubicBezTo>
                <a:cubicBezTo>
                  <a:pt x="6425964" y="42086"/>
                  <a:pt x="6444584" y="43486"/>
                  <a:pt x="6475295" y="43486"/>
                </a:cubicBezTo>
                <a:lnTo>
                  <a:pt x="7309174" y="43486"/>
                </a:lnTo>
                <a:cubicBezTo>
                  <a:pt x="7340511" y="43486"/>
                  <a:pt x="7361534" y="41910"/>
                  <a:pt x="7372242" y="38757"/>
                </a:cubicBezTo>
                <a:cubicBezTo>
                  <a:pt x="7382950" y="35604"/>
                  <a:pt x="7392082" y="22685"/>
                  <a:pt x="7399638" y="0"/>
                </a:cubicBezTo>
                <a:lnTo>
                  <a:pt x="7443545" y="0"/>
                </a:lnTo>
                <a:lnTo>
                  <a:pt x="7377800" y="186119"/>
                </a:lnTo>
                <a:lnTo>
                  <a:pt x="7334831" y="186119"/>
                </a:lnTo>
                <a:cubicBezTo>
                  <a:pt x="7337105" y="163507"/>
                  <a:pt x="7338242" y="145560"/>
                  <a:pt x="7338242" y="132278"/>
                </a:cubicBezTo>
                <a:cubicBezTo>
                  <a:pt x="7338242" y="127305"/>
                  <a:pt x="7335839" y="123873"/>
                  <a:pt x="7331032" y="121985"/>
                </a:cubicBezTo>
                <a:cubicBezTo>
                  <a:pt x="7326227" y="120096"/>
                  <a:pt x="7314864" y="119151"/>
                  <a:pt x="7296944" y="119151"/>
                </a:cubicBezTo>
                <a:lnTo>
                  <a:pt x="6987815" y="119151"/>
                </a:lnTo>
                <a:lnTo>
                  <a:pt x="6987815" y="1175922"/>
                </a:lnTo>
                <a:cubicBezTo>
                  <a:pt x="6987815" y="1218284"/>
                  <a:pt x="6990585" y="1245760"/>
                  <a:pt x="6996125" y="1258348"/>
                </a:cubicBezTo>
                <a:cubicBezTo>
                  <a:pt x="7001665" y="1270936"/>
                  <a:pt x="7008784" y="1278743"/>
                  <a:pt x="7017481" y="1281769"/>
                </a:cubicBezTo>
                <a:cubicBezTo>
                  <a:pt x="7026178" y="1284795"/>
                  <a:pt x="7049338" y="1286308"/>
                  <a:pt x="7086962" y="1286308"/>
                </a:cubicBezTo>
                <a:lnTo>
                  <a:pt x="7086962" y="1334142"/>
                </a:lnTo>
                <a:lnTo>
                  <a:pt x="6710376" y="1334142"/>
                </a:lnTo>
                <a:lnTo>
                  <a:pt x="6710376" y="1287640"/>
                </a:lnTo>
                <a:cubicBezTo>
                  <a:pt x="6758627" y="1284442"/>
                  <a:pt x="6786780" y="1277772"/>
                  <a:pt x="6794834" y="1267629"/>
                </a:cubicBezTo>
                <a:cubicBezTo>
                  <a:pt x="6802887" y="1257487"/>
                  <a:pt x="6806914" y="1232884"/>
                  <a:pt x="6806914" y="1193819"/>
                </a:cubicBezTo>
                <a:lnTo>
                  <a:pt x="6806914" y="119151"/>
                </a:lnTo>
                <a:lnTo>
                  <a:pt x="6510505" y="119151"/>
                </a:lnTo>
                <a:cubicBezTo>
                  <a:pt x="6481034" y="119151"/>
                  <a:pt x="6463951" y="120046"/>
                  <a:pt x="6459253" y="121835"/>
                </a:cubicBezTo>
                <a:cubicBezTo>
                  <a:pt x="6454556" y="123624"/>
                  <a:pt x="6452207" y="127952"/>
                  <a:pt x="6452207" y="134820"/>
                </a:cubicBezTo>
                <a:cubicBezTo>
                  <a:pt x="6452207" y="140817"/>
                  <a:pt x="6454481" y="157917"/>
                  <a:pt x="6459029" y="186119"/>
                </a:cubicBezTo>
                <a:lnTo>
                  <a:pt x="6415720" y="186119"/>
                </a:lnTo>
                <a:close/>
              </a:path>
            </a:pathLst>
          </a:custGeom>
        </p:spPr>
      </p:pic>
    </p:spTree>
    <p:extLst>
      <p:ext uri="{BB962C8B-B14F-4D97-AF65-F5344CB8AC3E}">
        <p14:creationId xmlns:p14="http://schemas.microsoft.com/office/powerpoint/2010/main" val="99190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3AD32-161A-F6E7-1C2A-160F30911714}"/>
            </a:ext>
          </a:extLst>
        </p:cNvPr>
        <p:cNvGrpSpPr/>
        <p:nvPr/>
      </p:nvGrpSpPr>
      <p:grpSpPr>
        <a:xfrm>
          <a:off x="0" y="0"/>
          <a:ext cx="0" cy="0"/>
          <a:chOff x="0" y="0"/>
          <a:chExt cx="0" cy="0"/>
        </a:xfrm>
      </p:grpSpPr>
      <p:grpSp>
        <p:nvGrpSpPr>
          <p:cNvPr id="48" name="!!Pan3">
            <a:extLst>
              <a:ext uri="{FF2B5EF4-FFF2-40B4-BE49-F238E27FC236}">
                <a16:creationId xmlns:a16="http://schemas.microsoft.com/office/drawing/2014/main" id="{786ABF3A-1D25-CFFB-C593-964A62FAE12C}"/>
              </a:ext>
            </a:extLst>
          </p:cNvPr>
          <p:cNvGrpSpPr>
            <a:grpSpLocks noChangeAspect="1"/>
          </p:cNvGrpSpPr>
          <p:nvPr/>
        </p:nvGrpSpPr>
        <p:grpSpPr>
          <a:xfrm>
            <a:off x="-2114166" y="-1983949"/>
            <a:ext cx="17683904" cy="17683900"/>
            <a:chOff x="3215999" y="3977998"/>
            <a:chExt cx="5760000" cy="5760002"/>
          </a:xfrm>
          <a:effectLst/>
        </p:grpSpPr>
        <p:sp>
          <p:nvSpPr>
            <p:cNvPr id="49" name="Freeform: Shape 48">
              <a:extLst>
                <a:ext uri="{FF2B5EF4-FFF2-40B4-BE49-F238E27FC236}">
                  <a16:creationId xmlns:a16="http://schemas.microsoft.com/office/drawing/2014/main" id="{2ED7E506-3F69-A925-1F75-1D127CADF3DC}"/>
                </a:ext>
              </a:extLst>
            </p:cNvPr>
            <p:cNvSpPr>
              <a:spLocks noChangeAspect="1"/>
            </p:cNvSpPr>
            <p:nvPr/>
          </p:nvSpPr>
          <p:spPr>
            <a:xfrm rot="5400000">
              <a:off x="4655999" y="2537998"/>
              <a:ext cx="2880000" cy="5760000"/>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solidFill>
              <a:srgbClr val="FDAE6B"/>
            </a:solidFill>
            <a:ln>
              <a:noFill/>
            </a:ln>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3600" spc="300">
                <a:solidFill>
                  <a:schemeClr val="accent1"/>
                </a:solidFill>
              </a:endParaRPr>
            </a:p>
          </p:txBody>
        </p:sp>
        <p:sp>
          <p:nvSpPr>
            <p:cNvPr id="50" name="Rectangle 49">
              <a:extLst>
                <a:ext uri="{FF2B5EF4-FFF2-40B4-BE49-F238E27FC236}">
                  <a16:creationId xmlns:a16="http://schemas.microsoft.com/office/drawing/2014/main" id="{4BB8BE2C-06F6-69CF-6B4E-64A9023498DA}"/>
                </a:ext>
              </a:extLst>
            </p:cNvPr>
            <p:cNvSpPr>
              <a:spLocks/>
            </p:cNvSpPr>
            <p:nvPr/>
          </p:nvSpPr>
          <p:spPr>
            <a:xfrm rot="10800000">
              <a:off x="3215999" y="6858000"/>
              <a:ext cx="5760000" cy="288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spc="300">
                <a:solidFill>
                  <a:schemeClr val="accent1"/>
                </a:solidFill>
              </a:endParaRPr>
            </a:p>
          </p:txBody>
        </p:sp>
      </p:grpSp>
      <p:grpSp>
        <p:nvGrpSpPr>
          <p:cNvPr id="51" name="!!Pan2">
            <a:extLst>
              <a:ext uri="{FF2B5EF4-FFF2-40B4-BE49-F238E27FC236}">
                <a16:creationId xmlns:a16="http://schemas.microsoft.com/office/drawing/2014/main" id="{DE35B287-956D-B0AE-FD48-413D79CE9E4B}"/>
              </a:ext>
            </a:extLst>
          </p:cNvPr>
          <p:cNvGrpSpPr>
            <a:grpSpLocks noChangeAspect="1"/>
          </p:cNvGrpSpPr>
          <p:nvPr/>
        </p:nvGrpSpPr>
        <p:grpSpPr>
          <a:xfrm rot="18000000">
            <a:off x="-2124303" y="-1994089"/>
            <a:ext cx="17704180" cy="17704180"/>
            <a:chOff x="2496002" y="3258000"/>
            <a:chExt cx="7200000" cy="7200002"/>
          </a:xfrm>
          <a:effectLst/>
        </p:grpSpPr>
        <p:sp>
          <p:nvSpPr>
            <p:cNvPr id="52" name="Freeform: Shape 51">
              <a:extLst>
                <a:ext uri="{FF2B5EF4-FFF2-40B4-BE49-F238E27FC236}">
                  <a16:creationId xmlns:a16="http://schemas.microsoft.com/office/drawing/2014/main" id="{91626030-5E9F-75F0-F9AA-0305E7491735}"/>
                </a:ext>
              </a:extLst>
            </p:cNvPr>
            <p:cNvSpPr>
              <a:spLocks noChangeAspect="1"/>
            </p:cNvSpPr>
            <p:nvPr/>
          </p:nvSpPr>
          <p:spPr>
            <a:xfrm rot="5400000">
              <a:off x="4296002" y="1458000"/>
              <a:ext cx="3599999" cy="7200000"/>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solidFill>
              <a:srgbClr val="FD8D3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3600" spc="300">
                <a:solidFill>
                  <a:schemeClr val="accent1"/>
                </a:solidFill>
              </a:endParaRPr>
            </a:p>
          </p:txBody>
        </p:sp>
        <p:sp>
          <p:nvSpPr>
            <p:cNvPr id="53" name="Rectangle 52">
              <a:extLst>
                <a:ext uri="{FF2B5EF4-FFF2-40B4-BE49-F238E27FC236}">
                  <a16:creationId xmlns:a16="http://schemas.microsoft.com/office/drawing/2014/main" id="{75A70BA2-E8DA-AB57-6417-B14B1EE8786B}"/>
                </a:ext>
              </a:extLst>
            </p:cNvPr>
            <p:cNvSpPr>
              <a:spLocks/>
            </p:cNvSpPr>
            <p:nvPr/>
          </p:nvSpPr>
          <p:spPr>
            <a:xfrm rot="10800000">
              <a:off x="2496002" y="6858003"/>
              <a:ext cx="7200000" cy="3599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spc="300">
                <a:solidFill>
                  <a:schemeClr val="accent1"/>
                </a:solidFill>
              </a:endParaRPr>
            </a:p>
          </p:txBody>
        </p:sp>
      </p:grpSp>
      <p:grpSp>
        <p:nvGrpSpPr>
          <p:cNvPr id="44" name="!!Pan1">
            <a:extLst>
              <a:ext uri="{FF2B5EF4-FFF2-40B4-BE49-F238E27FC236}">
                <a16:creationId xmlns:a16="http://schemas.microsoft.com/office/drawing/2014/main" id="{DCF4563C-84FE-4BF2-9F3E-1CC2DDC0DFA4}"/>
              </a:ext>
            </a:extLst>
          </p:cNvPr>
          <p:cNvGrpSpPr/>
          <p:nvPr/>
        </p:nvGrpSpPr>
        <p:grpSpPr>
          <a:xfrm rot="14400000">
            <a:off x="-2961628" y="-2831408"/>
            <a:ext cx="19378822" cy="19378818"/>
            <a:chOff x="2391654" y="-1774174"/>
            <a:chExt cx="8639999" cy="8639996"/>
          </a:xfrm>
        </p:grpSpPr>
        <p:sp>
          <p:nvSpPr>
            <p:cNvPr id="55" name="Freeform: Shape 54">
              <a:extLst>
                <a:ext uri="{FF2B5EF4-FFF2-40B4-BE49-F238E27FC236}">
                  <a16:creationId xmlns:a16="http://schemas.microsoft.com/office/drawing/2014/main" id="{C5F7E62B-C9BF-D109-7DCD-E2DF5F8BF75F}"/>
                </a:ext>
              </a:extLst>
            </p:cNvPr>
            <p:cNvSpPr>
              <a:spLocks noChangeAspect="1"/>
            </p:cNvSpPr>
            <p:nvPr/>
          </p:nvSpPr>
          <p:spPr>
            <a:xfrm rot="5400000">
              <a:off x="4551655" y="-3934175"/>
              <a:ext cx="4319998" cy="8639999"/>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solidFill>
              <a:srgbClr val="F1691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3600" spc="300">
                <a:solidFill>
                  <a:schemeClr val="accent1"/>
                </a:solidFill>
              </a:endParaRPr>
            </a:p>
          </p:txBody>
        </p:sp>
        <p:sp>
          <p:nvSpPr>
            <p:cNvPr id="56" name="Rectangle 55">
              <a:extLst>
                <a:ext uri="{FF2B5EF4-FFF2-40B4-BE49-F238E27FC236}">
                  <a16:creationId xmlns:a16="http://schemas.microsoft.com/office/drawing/2014/main" id="{833233F4-8906-8324-151A-C1F40410E7E4}"/>
                </a:ext>
              </a:extLst>
            </p:cNvPr>
            <p:cNvSpPr>
              <a:spLocks/>
            </p:cNvSpPr>
            <p:nvPr/>
          </p:nvSpPr>
          <p:spPr>
            <a:xfrm rot="10800000">
              <a:off x="2391654" y="2545824"/>
              <a:ext cx="8639999" cy="43199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spc="300">
                <a:solidFill>
                  <a:schemeClr val="accent1"/>
                </a:solidFill>
              </a:endParaRPr>
            </a:p>
          </p:txBody>
        </p:sp>
      </p:grpSp>
      <p:grpSp>
        <p:nvGrpSpPr>
          <p:cNvPr id="39" name="Group 38">
            <a:extLst>
              <a:ext uri="{FF2B5EF4-FFF2-40B4-BE49-F238E27FC236}">
                <a16:creationId xmlns:a16="http://schemas.microsoft.com/office/drawing/2014/main" id="{4082B728-946B-7630-DECD-C59A8D5683D9}"/>
              </a:ext>
            </a:extLst>
          </p:cNvPr>
          <p:cNvGrpSpPr/>
          <p:nvPr/>
        </p:nvGrpSpPr>
        <p:grpSpPr>
          <a:xfrm>
            <a:off x="3913137" y="633401"/>
            <a:ext cx="5400000" cy="3552527"/>
            <a:chOff x="5252339" y="3500118"/>
            <a:chExt cx="2950892" cy="1941319"/>
          </a:xfrm>
        </p:grpSpPr>
        <p:sp>
          <p:nvSpPr>
            <p:cNvPr id="5" name="TextBox 4">
              <a:extLst>
                <a:ext uri="{FF2B5EF4-FFF2-40B4-BE49-F238E27FC236}">
                  <a16:creationId xmlns:a16="http://schemas.microsoft.com/office/drawing/2014/main" id="{28962093-BD38-367E-37E8-BFC1457B5769}"/>
                </a:ext>
              </a:extLst>
            </p:cNvPr>
            <p:cNvSpPr txBox="1"/>
            <p:nvPr/>
          </p:nvSpPr>
          <p:spPr>
            <a:xfrm>
              <a:off x="5252339" y="5088242"/>
              <a:ext cx="2950892" cy="353195"/>
            </a:xfrm>
            <a:prstGeom prst="rect">
              <a:avLst/>
            </a:prstGeom>
            <a:noFill/>
          </p:spPr>
          <p:txBody>
            <a:bodyPr wrap="square" rtlCol="0">
              <a:spAutoFit/>
            </a:bodyPr>
            <a:lstStyle/>
            <a:p>
              <a:pPr algn="ctr"/>
              <a:r>
                <a:rPr lang="en-SG" sz="3600" spc="600">
                  <a:latin typeface="Agency FB" panose="020B0503020202020204" pitchFamily="34" charset="0"/>
                </a:rPr>
                <a:t>Forums</a:t>
              </a:r>
            </a:p>
          </p:txBody>
        </p:sp>
        <p:pic>
          <p:nvPicPr>
            <p:cNvPr id="19" name="Picture 18">
              <a:extLst>
                <a:ext uri="{FF2B5EF4-FFF2-40B4-BE49-F238E27FC236}">
                  <a16:creationId xmlns:a16="http://schemas.microsoft.com/office/drawing/2014/main" id="{FED1C112-96A7-C9FA-765C-EE3BB8419AAF}"/>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5942469" y="3500118"/>
              <a:ext cx="1545056" cy="1545056"/>
            </a:xfrm>
            <a:prstGeom prst="rect">
              <a:avLst/>
            </a:prstGeom>
          </p:spPr>
        </p:pic>
      </p:grpSp>
      <p:grpSp>
        <p:nvGrpSpPr>
          <p:cNvPr id="41" name="Group 40">
            <a:extLst>
              <a:ext uri="{FF2B5EF4-FFF2-40B4-BE49-F238E27FC236}">
                <a16:creationId xmlns:a16="http://schemas.microsoft.com/office/drawing/2014/main" id="{9438012A-9B0E-B440-195B-5AC4F916D89C}"/>
              </a:ext>
            </a:extLst>
          </p:cNvPr>
          <p:cNvGrpSpPr/>
          <p:nvPr/>
        </p:nvGrpSpPr>
        <p:grpSpPr>
          <a:xfrm>
            <a:off x="-546884" y="2382009"/>
            <a:ext cx="5400000" cy="4169181"/>
            <a:chOff x="2883327" y="4384283"/>
            <a:chExt cx="2950892" cy="2278297"/>
          </a:xfrm>
        </p:grpSpPr>
        <p:pic>
          <p:nvPicPr>
            <p:cNvPr id="27" name="Picture 26">
              <a:extLst>
                <a:ext uri="{FF2B5EF4-FFF2-40B4-BE49-F238E27FC236}">
                  <a16:creationId xmlns:a16="http://schemas.microsoft.com/office/drawing/2014/main" id="{1B0D3E5F-CAE3-5BB7-53FE-A51FDA990953}"/>
                </a:ext>
              </a:extLst>
            </p:cNvPr>
            <p:cNvPicPr>
              <a:picLocks noChangeAspect="1"/>
            </p:cNvPicPr>
            <p:nvPr/>
          </p:nvPicPr>
          <p:blipFill>
            <a:blip r:embed="rId5">
              <a:biLevel thresh="25000"/>
              <a:extLst>
                <a:ext uri="{BEBA8EAE-BF5A-486C-A8C5-ECC9F3942E4B}">
                  <a14:imgProps xmlns:a14="http://schemas.microsoft.com/office/drawing/2010/main">
                    <a14:imgLayer r:embed="rId6">
                      <a14:imgEffect>
                        <a14:artisticPhotocopy/>
                      </a14:imgEffect>
                      <a14:imgEffect>
                        <a14:colorTemperature colorTemp="11200"/>
                      </a14:imgEffect>
                    </a14:imgLayer>
                  </a14:imgProps>
                </a:ext>
              </a:extLst>
            </a:blip>
            <a:stretch>
              <a:fillRect/>
            </a:stretch>
          </p:blipFill>
          <p:spPr>
            <a:xfrm>
              <a:off x="3447148" y="4384283"/>
              <a:ext cx="1823252" cy="1823252"/>
            </a:xfrm>
            <a:prstGeom prst="rect">
              <a:avLst/>
            </a:prstGeom>
          </p:spPr>
        </p:pic>
        <p:sp>
          <p:nvSpPr>
            <p:cNvPr id="30" name="TextBox 29">
              <a:extLst>
                <a:ext uri="{FF2B5EF4-FFF2-40B4-BE49-F238E27FC236}">
                  <a16:creationId xmlns:a16="http://schemas.microsoft.com/office/drawing/2014/main" id="{4096DC57-DC2D-29DB-2C63-728615CD4873}"/>
                </a:ext>
              </a:extLst>
            </p:cNvPr>
            <p:cNvSpPr txBox="1"/>
            <p:nvPr/>
          </p:nvSpPr>
          <p:spPr>
            <a:xfrm>
              <a:off x="2883327" y="6309385"/>
              <a:ext cx="2950892" cy="353195"/>
            </a:xfrm>
            <a:prstGeom prst="rect">
              <a:avLst/>
            </a:prstGeom>
            <a:noFill/>
          </p:spPr>
          <p:txBody>
            <a:bodyPr wrap="square" rtlCol="0">
              <a:spAutoFit/>
            </a:bodyPr>
            <a:lstStyle/>
            <a:p>
              <a:pPr algn="ctr"/>
              <a:r>
                <a:rPr lang="en-SG" sz="3600" spc="600">
                  <a:latin typeface="Agency FB" panose="020B0503020202020204" pitchFamily="34" charset="0"/>
                </a:rPr>
                <a:t>Social Media</a:t>
              </a:r>
            </a:p>
          </p:txBody>
        </p:sp>
      </p:grpSp>
      <p:grpSp>
        <p:nvGrpSpPr>
          <p:cNvPr id="40" name="Group 39">
            <a:extLst>
              <a:ext uri="{FF2B5EF4-FFF2-40B4-BE49-F238E27FC236}">
                <a16:creationId xmlns:a16="http://schemas.microsoft.com/office/drawing/2014/main" id="{D093AE0F-7E4D-7084-7C09-43CC4122AD5A}"/>
              </a:ext>
            </a:extLst>
          </p:cNvPr>
          <p:cNvGrpSpPr/>
          <p:nvPr/>
        </p:nvGrpSpPr>
        <p:grpSpPr>
          <a:xfrm>
            <a:off x="7574876" y="2641354"/>
            <a:ext cx="5399999" cy="4049548"/>
            <a:chOff x="6980507" y="4553765"/>
            <a:chExt cx="2950891" cy="2212922"/>
          </a:xfrm>
        </p:grpSpPr>
        <p:pic>
          <p:nvPicPr>
            <p:cNvPr id="1032" name="Picture 8">
              <a:extLst>
                <a:ext uri="{FF2B5EF4-FFF2-40B4-BE49-F238E27FC236}">
                  <a16:creationId xmlns:a16="http://schemas.microsoft.com/office/drawing/2014/main" id="{02A01558-0575-2734-5006-972F22DDF856}"/>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7251982" y="4553765"/>
              <a:ext cx="2169854" cy="216985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C2F2134-F738-DC9D-FD29-1C28E6F69B56}"/>
                </a:ext>
              </a:extLst>
            </p:cNvPr>
            <p:cNvSpPr txBox="1"/>
            <p:nvPr/>
          </p:nvSpPr>
          <p:spPr>
            <a:xfrm>
              <a:off x="6980507" y="6413492"/>
              <a:ext cx="2950891" cy="353195"/>
            </a:xfrm>
            <a:prstGeom prst="rect">
              <a:avLst/>
            </a:prstGeom>
            <a:noFill/>
          </p:spPr>
          <p:txBody>
            <a:bodyPr wrap="square" rtlCol="0">
              <a:spAutoFit/>
            </a:bodyPr>
            <a:lstStyle/>
            <a:p>
              <a:pPr algn="ctr"/>
              <a:r>
                <a:rPr lang="en-SG" sz="3600" spc="600">
                  <a:latin typeface="Agency FB" panose="020B0503020202020204" pitchFamily="34" charset="0"/>
                </a:rPr>
                <a:t>Govt. / </a:t>
              </a:r>
              <a:r>
                <a:rPr lang="en-SG" sz="3600" spc="600" err="1">
                  <a:latin typeface="Agency FB" panose="020B0503020202020204" pitchFamily="34" charset="0"/>
                </a:rPr>
                <a:t>Experties</a:t>
              </a:r>
              <a:endParaRPr lang="en-SG" sz="3600" spc="600">
                <a:latin typeface="Agency FB" panose="020B0503020202020204" pitchFamily="34" charset="0"/>
              </a:endParaRPr>
            </a:p>
          </p:txBody>
        </p:sp>
      </p:grpSp>
      <p:sp>
        <p:nvSpPr>
          <p:cNvPr id="7" name="TextBox 6">
            <a:extLst>
              <a:ext uri="{FF2B5EF4-FFF2-40B4-BE49-F238E27FC236}">
                <a16:creationId xmlns:a16="http://schemas.microsoft.com/office/drawing/2014/main" id="{4BA24839-5C9A-D726-B41E-597E928F15F5}"/>
              </a:ext>
            </a:extLst>
          </p:cNvPr>
          <p:cNvSpPr txBox="1"/>
          <p:nvPr/>
        </p:nvSpPr>
        <p:spPr>
          <a:xfrm rot="397605">
            <a:off x="-5239852" y="-1098105"/>
            <a:ext cx="14059757" cy="3285361"/>
          </a:xfrm>
          <a:prstGeom prst="rect">
            <a:avLst/>
          </a:prstGeom>
          <a:noFill/>
        </p:spPr>
        <p:txBody>
          <a:bodyPr wrap="square" rtlCol="0">
            <a:spAutoFit/>
          </a:bodyPr>
          <a:lstStyle/>
          <a:p>
            <a:r>
              <a:rPr lang="en-SG" spc="-150">
                <a:latin typeface="OCR A Extended" panose="02010509020102010303" pitchFamily="50" charset="0"/>
              </a:rPr>
              <a:t>Lack of real-time</a:t>
            </a:r>
          </a:p>
          <a:p>
            <a:r>
              <a:rPr lang="en-SG" spc="-150">
                <a:latin typeface="OCR A Extended" panose="02010509020102010303" pitchFamily="50" charset="0"/>
              </a:rPr>
              <a:t>emotional feedback</a:t>
            </a:r>
          </a:p>
        </p:txBody>
      </p:sp>
      <p:sp>
        <p:nvSpPr>
          <p:cNvPr id="8" name="TextBox 7">
            <a:extLst>
              <a:ext uri="{FF2B5EF4-FFF2-40B4-BE49-F238E27FC236}">
                <a16:creationId xmlns:a16="http://schemas.microsoft.com/office/drawing/2014/main" id="{2ECA23ED-EEED-3E65-0475-8D22E7BDD228}"/>
              </a:ext>
            </a:extLst>
          </p:cNvPr>
          <p:cNvSpPr txBox="1"/>
          <p:nvPr/>
        </p:nvSpPr>
        <p:spPr>
          <a:xfrm rot="21085242">
            <a:off x="15222553" y="-2841080"/>
            <a:ext cx="12056418" cy="3285361"/>
          </a:xfrm>
          <a:prstGeom prst="rect">
            <a:avLst/>
          </a:prstGeom>
          <a:noFill/>
        </p:spPr>
        <p:txBody>
          <a:bodyPr wrap="square" rtlCol="0">
            <a:spAutoFit/>
          </a:bodyPr>
          <a:lstStyle/>
          <a:p>
            <a:r>
              <a:rPr lang="en-SG" spc="-150">
                <a:latin typeface="OCR A Extended" panose="02010509020102010303" pitchFamily="50" charset="0"/>
              </a:rPr>
              <a:t>Information is region-limited</a:t>
            </a:r>
          </a:p>
        </p:txBody>
      </p:sp>
      <p:sp>
        <p:nvSpPr>
          <p:cNvPr id="9" name="TextBox 8">
            <a:extLst>
              <a:ext uri="{FF2B5EF4-FFF2-40B4-BE49-F238E27FC236}">
                <a16:creationId xmlns:a16="http://schemas.microsoft.com/office/drawing/2014/main" id="{C5900107-CA59-D491-E85C-4644F92C7ACB}"/>
              </a:ext>
            </a:extLst>
          </p:cNvPr>
          <p:cNvSpPr txBox="1"/>
          <p:nvPr/>
        </p:nvSpPr>
        <p:spPr>
          <a:xfrm rot="21323495">
            <a:off x="15725254" y="1726329"/>
            <a:ext cx="12688547" cy="3285361"/>
          </a:xfrm>
          <a:prstGeom prst="rect">
            <a:avLst/>
          </a:prstGeom>
          <a:noFill/>
        </p:spPr>
        <p:txBody>
          <a:bodyPr wrap="square" rtlCol="0">
            <a:spAutoFit/>
          </a:bodyPr>
          <a:lstStyle/>
          <a:p>
            <a:r>
              <a:rPr lang="en-SG" spc="-150">
                <a:latin typeface="OCR A Extended" panose="02010509020102010303" pitchFamily="50" charset="0"/>
              </a:rPr>
              <a:t>Hard to find targeted solutions</a:t>
            </a:r>
          </a:p>
        </p:txBody>
      </p:sp>
      <p:sp>
        <p:nvSpPr>
          <p:cNvPr id="10" name="TextBox 9">
            <a:extLst>
              <a:ext uri="{FF2B5EF4-FFF2-40B4-BE49-F238E27FC236}">
                <a16:creationId xmlns:a16="http://schemas.microsoft.com/office/drawing/2014/main" id="{E0610748-4C05-DCD0-414B-6B44B9D24D42}"/>
              </a:ext>
            </a:extLst>
          </p:cNvPr>
          <p:cNvSpPr txBox="1"/>
          <p:nvPr/>
        </p:nvSpPr>
        <p:spPr>
          <a:xfrm rot="21312268">
            <a:off x="-8035298" y="1191711"/>
            <a:ext cx="13733743" cy="3285361"/>
          </a:xfrm>
          <a:prstGeom prst="rect">
            <a:avLst/>
          </a:prstGeom>
          <a:noFill/>
        </p:spPr>
        <p:txBody>
          <a:bodyPr wrap="square" rtlCol="0">
            <a:spAutoFit/>
          </a:bodyPr>
          <a:lstStyle/>
          <a:p>
            <a:r>
              <a:rPr lang="en-SG" spc="-150">
                <a:latin typeface="OCR A Extended" panose="02010509020102010303" pitchFamily="50" charset="0"/>
              </a:rPr>
              <a:t>“Outsiders” does not understand them</a:t>
            </a:r>
          </a:p>
        </p:txBody>
      </p:sp>
      <p:sp>
        <p:nvSpPr>
          <p:cNvPr id="11" name="TextBox 10">
            <a:extLst>
              <a:ext uri="{FF2B5EF4-FFF2-40B4-BE49-F238E27FC236}">
                <a16:creationId xmlns:a16="http://schemas.microsoft.com/office/drawing/2014/main" id="{8E1AEA76-6663-C7D5-CFFD-645BE5B62D29}"/>
              </a:ext>
            </a:extLst>
          </p:cNvPr>
          <p:cNvSpPr txBox="1"/>
          <p:nvPr/>
        </p:nvSpPr>
        <p:spPr>
          <a:xfrm rot="756582">
            <a:off x="-24266" y="-3473693"/>
            <a:ext cx="13282689" cy="3285361"/>
          </a:xfrm>
          <a:prstGeom prst="rect">
            <a:avLst/>
          </a:prstGeom>
          <a:noFill/>
        </p:spPr>
        <p:txBody>
          <a:bodyPr wrap="square" rtlCol="0">
            <a:spAutoFit/>
          </a:bodyPr>
          <a:lstStyle/>
          <a:p>
            <a:r>
              <a:rPr lang="en-SG" spc="-150">
                <a:latin typeface="OCR A Extended" panose="02010509020102010303" pitchFamily="50" charset="0"/>
              </a:rPr>
              <a:t>Generic information  &amp; Solution</a:t>
            </a:r>
          </a:p>
        </p:txBody>
      </p:sp>
      <p:sp>
        <p:nvSpPr>
          <p:cNvPr id="12" name="TextBox 11">
            <a:extLst>
              <a:ext uri="{FF2B5EF4-FFF2-40B4-BE49-F238E27FC236}">
                <a16:creationId xmlns:a16="http://schemas.microsoft.com/office/drawing/2014/main" id="{98FA52AF-9485-B2DF-D6CC-785FA37A8F2C}"/>
              </a:ext>
            </a:extLst>
          </p:cNvPr>
          <p:cNvSpPr txBox="1"/>
          <p:nvPr/>
        </p:nvSpPr>
        <p:spPr>
          <a:xfrm rot="759466">
            <a:off x="16685814" y="8166356"/>
            <a:ext cx="14550383" cy="3285361"/>
          </a:xfrm>
          <a:prstGeom prst="rect">
            <a:avLst/>
          </a:prstGeom>
          <a:noFill/>
        </p:spPr>
        <p:txBody>
          <a:bodyPr wrap="square" rtlCol="0">
            <a:spAutoFit/>
          </a:bodyPr>
          <a:lstStyle/>
          <a:p>
            <a:r>
              <a:rPr lang="en-SG" spc="-150">
                <a:latin typeface="OCR A Extended" panose="02010509020102010303" pitchFamily="50" charset="0"/>
              </a:rPr>
              <a:t>Takes time &amp; procedure</a:t>
            </a:r>
          </a:p>
          <a:p>
            <a:r>
              <a:rPr lang="en-SG" spc="-150">
                <a:latin typeface="OCR A Extended" panose="02010509020102010303" pitchFamily="50" charset="0"/>
                <a:sym typeface="Wingdings" panose="05000000000000000000" pitchFamily="2" charset="2"/>
              </a:rPr>
              <a:t>Discourage</a:t>
            </a:r>
            <a:endParaRPr lang="en-SG" spc="-150">
              <a:latin typeface="OCR A Extended" panose="02010509020102010303" pitchFamily="50" charset="0"/>
            </a:endParaRPr>
          </a:p>
        </p:txBody>
      </p:sp>
      <p:sp>
        <p:nvSpPr>
          <p:cNvPr id="13" name="TextBox 12">
            <a:extLst>
              <a:ext uri="{FF2B5EF4-FFF2-40B4-BE49-F238E27FC236}">
                <a16:creationId xmlns:a16="http://schemas.microsoft.com/office/drawing/2014/main" id="{9DC44248-D33E-EB58-3472-C943CDDEE7D3}"/>
              </a:ext>
            </a:extLst>
          </p:cNvPr>
          <p:cNvSpPr txBox="1"/>
          <p:nvPr/>
        </p:nvSpPr>
        <p:spPr>
          <a:xfrm rot="644613">
            <a:off x="7435757" y="-4196028"/>
            <a:ext cx="12056418" cy="3285361"/>
          </a:xfrm>
          <a:prstGeom prst="rect">
            <a:avLst/>
          </a:prstGeom>
          <a:noFill/>
        </p:spPr>
        <p:txBody>
          <a:bodyPr wrap="square" rtlCol="0">
            <a:spAutoFit/>
          </a:bodyPr>
          <a:lstStyle/>
          <a:p>
            <a:r>
              <a:rPr lang="en-SG" spc="-150">
                <a:latin typeface="OCR A Extended" panose="02010509020102010303" pitchFamily="50" charset="0"/>
              </a:rPr>
              <a:t>Information is region-limited</a:t>
            </a:r>
          </a:p>
        </p:txBody>
      </p:sp>
      <p:sp>
        <p:nvSpPr>
          <p:cNvPr id="14" name="TextBox 13">
            <a:extLst>
              <a:ext uri="{FF2B5EF4-FFF2-40B4-BE49-F238E27FC236}">
                <a16:creationId xmlns:a16="http://schemas.microsoft.com/office/drawing/2014/main" id="{FAAFFA15-1590-DF03-59DD-9FB29FFD15F0}"/>
              </a:ext>
            </a:extLst>
          </p:cNvPr>
          <p:cNvSpPr txBox="1"/>
          <p:nvPr/>
        </p:nvSpPr>
        <p:spPr>
          <a:xfrm rot="520937">
            <a:off x="-8536105" y="5844678"/>
            <a:ext cx="13733743" cy="3285361"/>
          </a:xfrm>
          <a:prstGeom prst="rect">
            <a:avLst/>
          </a:prstGeom>
          <a:noFill/>
        </p:spPr>
        <p:txBody>
          <a:bodyPr wrap="square" rtlCol="0">
            <a:spAutoFit/>
          </a:bodyPr>
          <a:lstStyle/>
          <a:p>
            <a:r>
              <a:rPr lang="en-SG" spc="-150">
                <a:latin typeface="OCR A Extended" panose="02010509020102010303" pitchFamily="50" charset="0"/>
              </a:rPr>
              <a:t>Cyberbully for voicing their emotion</a:t>
            </a:r>
          </a:p>
        </p:txBody>
      </p:sp>
    </p:spTree>
    <p:extLst>
      <p:ext uri="{BB962C8B-B14F-4D97-AF65-F5344CB8AC3E}">
        <p14:creationId xmlns:p14="http://schemas.microsoft.com/office/powerpoint/2010/main" val="2616577292"/>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782C6-9298-292D-19AD-979E04DC541D}"/>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B7B2FBE5-5CF4-DD14-1D89-00764FCBA7D9}"/>
              </a:ext>
            </a:extLst>
          </p:cNvPr>
          <p:cNvSpPr txBox="1">
            <a:spLocks/>
          </p:cNvSpPr>
          <p:nvPr/>
        </p:nvSpPr>
        <p:spPr>
          <a:xfrm>
            <a:off x="-6965" y="-4004214"/>
            <a:ext cx="12192000" cy="3323987"/>
          </a:xfrm>
          <a:prstGeom prst="rect">
            <a:avLst/>
          </a:prstGeom>
          <a:noFill/>
        </p:spPr>
        <p:txBody>
          <a:bodyPr wrap="square" rtlCol="0">
            <a:spAutoFit/>
          </a:bodyPr>
          <a:lstStyle/>
          <a:p>
            <a:pPr algn="ctr"/>
            <a:r>
              <a:rPr lang="en-SG" sz="21000">
                <a:gradFill>
                  <a:gsLst>
                    <a:gs pos="0">
                      <a:schemeClr val="bg1"/>
                    </a:gs>
                    <a:gs pos="66000">
                      <a:srgbClr val="092A52"/>
                    </a:gs>
                    <a:gs pos="43000">
                      <a:srgbClr val="0E4384"/>
                    </a:gs>
                    <a:gs pos="100000">
                      <a:srgbClr val="0E0F3B"/>
                    </a:gs>
                  </a:gsLst>
                  <a:lin ang="5400000" scaled="1"/>
                </a:gradFill>
                <a:latin typeface="Permanent Marker" panose="02000000000000000000" pitchFamily="2" charset="0"/>
                <a:ea typeface="Permanent Marker" panose="02000000000000000000" pitchFamily="2" charset="0"/>
              </a:rPr>
              <a:t>PASSIVE</a:t>
            </a:r>
          </a:p>
        </p:txBody>
      </p:sp>
      <p:grpSp>
        <p:nvGrpSpPr>
          <p:cNvPr id="48" name="!!Pan3">
            <a:extLst>
              <a:ext uri="{FF2B5EF4-FFF2-40B4-BE49-F238E27FC236}">
                <a16:creationId xmlns:a16="http://schemas.microsoft.com/office/drawing/2014/main" id="{51C89878-F8E2-D5F4-2551-4672CECA4A3F}"/>
              </a:ext>
            </a:extLst>
          </p:cNvPr>
          <p:cNvGrpSpPr>
            <a:grpSpLocks noChangeAspect="1"/>
          </p:cNvGrpSpPr>
          <p:nvPr/>
        </p:nvGrpSpPr>
        <p:grpSpPr>
          <a:xfrm>
            <a:off x="4152695" y="4282912"/>
            <a:ext cx="5150178" cy="5150178"/>
            <a:chOff x="3215999" y="3977998"/>
            <a:chExt cx="5760000" cy="5760002"/>
          </a:xfrm>
          <a:solidFill>
            <a:srgbClr val="FF0000"/>
          </a:solidFill>
          <a:effectLst/>
        </p:grpSpPr>
        <p:sp>
          <p:nvSpPr>
            <p:cNvPr id="49" name="Freeform: Shape 48">
              <a:extLst>
                <a:ext uri="{FF2B5EF4-FFF2-40B4-BE49-F238E27FC236}">
                  <a16:creationId xmlns:a16="http://schemas.microsoft.com/office/drawing/2014/main" id="{E509BF5A-4990-54E9-4321-1AB88E76257D}"/>
                </a:ext>
              </a:extLst>
            </p:cNvPr>
            <p:cNvSpPr>
              <a:spLocks noChangeAspect="1"/>
            </p:cNvSpPr>
            <p:nvPr/>
          </p:nvSpPr>
          <p:spPr>
            <a:xfrm rot="5400000">
              <a:off x="4655999" y="2537998"/>
              <a:ext cx="2880000" cy="5760000"/>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solidFill>
              <a:srgbClr val="F16913"/>
            </a:solidFill>
            <a:ln>
              <a:noFill/>
            </a:ln>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pc="300"/>
            </a:p>
          </p:txBody>
        </p:sp>
        <p:sp>
          <p:nvSpPr>
            <p:cNvPr id="50" name="Rectangle 49">
              <a:extLst>
                <a:ext uri="{FF2B5EF4-FFF2-40B4-BE49-F238E27FC236}">
                  <a16:creationId xmlns:a16="http://schemas.microsoft.com/office/drawing/2014/main" id="{70B2AFF1-7528-ADD1-E9FA-16087A472009}"/>
                </a:ext>
              </a:extLst>
            </p:cNvPr>
            <p:cNvSpPr>
              <a:spLocks/>
            </p:cNvSpPr>
            <p:nvPr/>
          </p:nvSpPr>
          <p:spPr>
            <a:xfrm rot="10800000">
              <a:off x="3215999" y="6858000"/>
              <a:ext cx="5760000" cy="288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pc="300"/>
            </a:p>
          </p:txBody>
        </p:sp>
      </p:grpSp>
      <p:grpSp>
        <p:nvGrpSpPr>
          <p:cNvPr id="51" name="!!Pan2">
            <a:extLst>
              <a:ext uri="{FF2B5EF4-FFF2-40B4-BE49-F238E27FC236}">
                <a16:creationId xmlns:a16="http://schemas.microsoft.com/office/drawing/2014/main" id="{51EA2592-F800-A065-2D43-6DFBEC653340}"/>
              </a:ext>
            </a:extLst>
          </p:cNvPr>
          <p:cNvGrpSpPr>
            <a:grpSpLocks noChangeAspect="1"/>
          </p:cNvGrpSpPr>
          <p:nvPr/>
        </p:nvGrpSpPr>
        <p:grpSpPr>
          <a:xfrm rot="18000000">
            <a:off x="3508923" y="3639139"/>
            <a:ext cx="6437723" cy="6437723"/>
            <a:chOff x="2496002" y="3258000"/>
            <a:chExt cx="7200000" cy="7200002"/>
          </a:xfrm>
          <a:effectLst/>
        </p:grpSpPr>
        <p:sp>
          <p:nvSpPr>
            <p:cNvPr id="52" name="Freeform: Shape 51">
              <a:extLst>
                <a:ext uri="{FF2B5EF4-FFF2-40B4-BE49-F238E27FC236}">
                  <a16:creationId xmlns:a16="http://schemas.microsoft.com/office/drawing/2014/main" id="{F237599D-BDCF-F935-B39B-81FBDC66DB26}"/>
                </a:ext>
              </a:extLst>
            </p:cNvPr>
            <p:cNvSpPr>
              <a:spLocks noChangeAspect="1"/>
            </p:cNvSpPr>
            <p:nvPr/>
          </p:nvSpPr>
          <p:spPr>
            <a:xfrm rot="5400000">
              <a:off x="4296002" y="1458000"/>
              <a:ext cx="3599999" cy="7200000"/>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solidFill>
              <a:srgbClr val="D9480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2400" spc="300"/>
            </a:p>
          </p:txBody>
        </p:sp>
        <p:sp>
          <p:nvSpPr>
            <p:cNvPr id="53" name="Rectangle 52">
              <a:extLst>
                <a:ext uri="{FF2B5EF4-FFF2-40B4-BE49-F238E27FC236}">
                  <a16:creationId xmlns:a16="http://schemas.microsoft.com/office/drawing/2014/main" id="{50D6BB3F-9134-59C5-EC23-A4DB04088384}"/>
                </a:ext>
              </a:extLst>
            </p:cNvPr>
            <p:cNvSpPr>
              <a:spLocks/>
            </p:cNvSpPr>
            <p:nvPr/>
          </p:nvSpPr>
          <p:spPr>
            <a:xfrm rot="10800000">
              <a:off x="2496002" y="6858003"/>
              <a:ext cx="7200000" cy="3599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400" spc="300"/>
            </a:p>
          </p:txBody>
        </p:sp>
      </p:grpSp>
      <p:grpSp>
        <p:nvGrpSpPr>
          <p:cNvPr id="44" name="!!Pan1">
            <a:extLst>
              <a:ext uri="{FF2B5EF4-FFF2-40B4-BE49-F238E27FC236}">
                <a16:creationId xmlns:a16="http://schemas.microsoft.com/office/drawing/2014/main" id="{6EAD5520-72CE-F094-3960-B0082FCBB2FC}"/>
              </a:ext>
            </a:extLst>
          </p:cNvPr>
          <p:cNvGrpSpPr/>
          <p:nvPr/>
        </p:nvGrpSpPr>
        <p:grpSpPr>
          <a:xfrm rot="14400000">
            <a:off x="2865150" y="2995369"/>
            <a:ext cx="7725266" cy="7725264"/>
            <a:chOff x="2391654" y="-1774174"/>
            <a:chExt cx="8639999" cy="8639996"/>
          </a:xfrm>
        </p:grpSpPr>
        <p:sp>
          <p:nvSpPr>
            <p:cNvPr id="55" name="Freeform: Shape 54">
              <a:extLst>
                <a:ext uri="{FF2B5EF4-FFF2-40B4-BE49-F238E27FC236}">
                  <a16:creationId xmlns:a16="http://schemas.microsoft.com/office/drawing/2014/main" id="{953D1716-EA58-4B83-8181-46AC3570BA0D}"/>
                </a:ext>
              </a:extLst>
            </p:cNvPr>
            <p:cNvSpPr>
              <a:spLocks noChangeAspect="1"/>
            </p:cNvSpPr>
            <p:nvPr/>
          </p:nvSpPr>
          <p:spPr>
            <a:xfrm rot="5400000">
              <a:off x="4551655" y="-3934175"/>
              <a:ext cx="4319998" cy="8639999"/>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solidFill>
              <a:srgbClr val="A6360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pc="300"/>
            </a:p>
          </p:txBody>
        </p:sp>
        <p:sp>
          <p:nvSpPr>
            <p:cNvPr id="56" name="Rectangle 55">
              <a:extLst>
                <a:ext uri="{FF2B5EF4-FFF2-40B4-BE49-F238E27FC236}">
                  <a16:creationId xmlns:a16="http://schemas.microsoft.com/office/drawing/2014/main" id="{7104CBD5-BE22-9B02-BBB2-5F92F89B7D6E}"/>
                </a:ext>
              </a:extLst>
            </p:cNvPr>
            <p:cNvSpPr>
              <a:spLocks/>
            </p:cNvSpPr>
            <p:nvPr/>
          </p:nvSpPr>
          <p:spPr>
            <a:xfrm rot="10800000">
              <a:off x="2391654" y="2545824"/>
              <a:ext cx="8639999" cy="43199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pc="300"/>
            </a:p>
          </p:txBody>
        </p:sp>
      </p:grpSp>
      <p:grpSp>
        <p:nvGrpSpPr>
          <p:cNvPr id="39" name="Group 38">
            <a:extLst>
              <a:ext uri="{FF2B5EF4-FFF2-40B4-BE49-F238E27FC236}">
                <a16:creationId xmlns:a16="http://schemas.microsoft.com/office/drawing/2014/main" id="{028E78B3-520F-16BF-CBFB-4F38FFD001BD}"/>
              </a:ext>
            </a:extLst>
          </p:cNvPr>
          <p:cNvGrpSpPr/>
          <p:nvPr/>
        </p:nvGrpSpPr>
        <p:grpSpPr>
          <a:xfrm>
            <a:off x="5251078" y="3855624"/>
            <a:ext cx="2930546" cy="1792736"/>
            <a:chOff x="5076225" y="3500118"/>
            <a:chExt cx="3277546" cy="2005010"/>
          </a:xfrm>
        </p:grpSpPr>
        <p:sp>
          <p:nvSpPr>
            <p:cNvPr id="5" name="TextBox 4">
              <a:extLst>
                <a:ext uri="{FF2B5EF4-FFF2-40B4-BE49-F238E27FC236}">
                  <a16:creationId xmlns:a16="http://schemas.microsoft.com/office/drawing/2014/main" id="{0F8B4521-28FB-A99A-FCA5-F6988C1CD737}"/>
                </a:ext>
              </a:extLst>
            </p:cNvPr>
            <p:cNvSpPr txBox="1"/>
            <p:nvPr/>
          </p:nvSpPr>
          <p:spPr>
            <a:xfrm>
              <a:off x="5076225" y="5092064"/>
              <a:ext cx="3277546" cy="413064"/>
            </a:xfrm>
            <a:prstGeom prst="rect">
              <a:avLst/>
            </a:prstGeom>
            <a:noFill/>
          </p:spPr>
          <p:txBody>
            <a:bodyPr wrap="square" rtlCol="0">
              <a:spAutoFit/>
            </a:bodyPr>
            <a:lstStyle/>
            <a:p>
              <a:pPr algn="ctr"/>
              <a:r>
                <a:rPr lang="en-SG" spc="300">
                  <a:latin typeface="Agency FB" panose="020B0503020202020204" pitchFamily="34" charset="0"/>
                </a:rPr>
                <a:t>Forums</a:t>
              </a:r>
            </a:p>
          </p:txBody>
        </p:sp>
        <p:pic>
          <p:nvPicPr>
            <p:cNvPr id="19" name="Picture 18">
              <a:extLst>
                <a:ext uri="{FF2B5EF4-FFF2-40B4-BE49-F238E27FC236}">
                  <a16:creationId xmlns:a16="http://schemas.microsoft.com/office/drawing/2014/main" id="{B919956E-06F3-2F10-5421-5CA2B26F93C0}"/>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5942469" y="3500118"/>
              <a:ext cx="1545056" cy="1545056"/>
            </a:xfrm>
            <a:prstGeom prst="rect">
              <a:avLst/>
            </a:prstGeom>
          </p:spPr>
        </p:pic>
      </p:grpSp>
      <p:grpSp>
        <p:nvGrpSpPr>
          <p:cNvPr id="41" name="Group 40">
            <a:extLst>
              <a:ext uri="{FF2B5EF4-FFF2-40B4-BE49-F238E27FC236}">
                <a16:creationId xmlns:a16="http://schemas.microsoft.com/office/drawing/2014/main" id="{55615895-2BDC-53AD-561B-13B040424B16}"/>
              </a:ext>
            </a:extLst>
          </p:cNvPr>
          <p:cNvGrpSpPr/>
          <p:nvPr/>
        </p:nvGrpSpPr>
        <p:grpSpPr>
          <a:xfrm>
            <a:off x="3130135" y="4646181"/>
            <a:ext cx="2958900" cy="2084026"/>
            <a:chOff x="2704146" y="4384283"/>
            <a:chExt cx="3309257" cy="2330791"/>
          </a:xfrm>
        </p:grpSpPr>
        <p:pic>
          <p:nvPicPr>
            <p:cNvPr id="27" name="Picture 26">
              <a:extLst>
                <a:ext uri="{FF2B5EF4-FFF2-40B4-BE49-F238E27FC236}">
                  <a16:creationId xmlns:a16="http://schemas.microsoft.com/office/drawing/2014/main" id="{F0BE3BA4-2857-3A18-EB2F-1EDABCEF9795}"/>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3447148" y="4384283"/>
              <a:ext cx="1823252" cy="1823252"/>
            </a:xfrm>
            <a:prstGeom prst="rect">
              <a:avLst/>
            </a:prstGeom>
          </p:spPr>
        </p:pic>
        <p:sp>
          <p:nvSpPr>
            <p:cNvPr id="30" name="TextBox 29">
              <a:extLst>
                <a:ext uri="{FF2B5EF4-FFF2-40B4-BE49-F238E27FC236}">
                  <a16:creationId xmlns:a16="http://schemas.microsoft.com/office/drawing/2014/main" id="{14EEE764-3EA6-8909-F185-F3387457D03C}"/>
                </a:ext>
              </a:extLst>
            </p:cNvPr>
            <p:cNvSpPr txBox="1"/>
            <p:nvPr/>
          </p:nvSpPr>
          <p:spPr>
            <a:xfrm>
              <a:off x="2704146" y="6302010"/>
              <a:ext cx="3309257" cy="413064"/>
            </a:xfrm>
            <a:prstGeom prst="rect">
              <a:avLst/>
            </a:prstGeom>
            <a:noFill/>
          </p:spPr>
          <p:txBody>
            <a:bodyPr wrap="square" rtlCol="0">
              <a:spAutoFit/>
            </a:bodyPr>
            <a:lstStyle/>
            <a:p>
              <a:pPr algn="ctr"/>
              <a:r>
                <a:rPr lang="en-SG" spc="300">
                  <a:latin typeface="Agency FB" panose="020B0503020202020204" pitchFamily="34" charset="0"/>
                </a:rPr>
                <a:t>Social Media</a:t>
              </a:r>
            </a:p>
          </p:txBody>
        </p:sp>
      </p:grpSp>
      <p:grpSp>
        <p:nvGrpSpPr>
          <p:cNvPr id="40" name="Group 39">
            <a:extLst>
              <a:ext uri="{FF2B5EF4-FFF2-40B4-BE49-F238E27FC236}">
                <a16:creationId xmlns:a16="http://schemas.microsoft.com/office/drawing/2014/main" id="{6E905D26-460F-8F9D-FE4D-FF63AC0BABCE}"/>
              </a:ext>
            </a:extLst>
          </p:cNvPr>
          <p:cNvGrpSpPr/>
          <p:nvPr/>
        </p:nvGrpSpPr>
        <p:grpSpPr>
          <a:xfrm>
            <a:off x="6983171" y="4797719"/>
            <a:ext cx="2276844" cy="2030906"/>
            <a:chOff x="7013412" y="4553765"/>
            <a:chExt cx="2546440" cy="2271381"/>
          </a:xfrm>
        </p:grpSpPr>
        <p:pic>
          <p:nvPicPr>
            <p:cNvPr id="1032" name="Picture 8">
              <a:extLst>
                <a:ext uri="{FF2B5EF4-FFF2-40B4-BE49-F238E27FC236}">
                  <a16:creationId xmlns:a16="http://schemas.microsoft.com/office/drawing/2014/main" id="{71BC6B35-9328-56B8-89D3-7D6F00A601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1982" y="4553765"/>
              <a:ext cx="2169854" cy="216985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8812D80-E94F-AA39-2AB7-087CDF9AF883}"/>
                </a:ext>
              </a:extLst>
            </p:cNvPr>
            <p:cNvSpPr txBox="1"/>
            <p:nvPr/>
          </p:nvSpPr>
          <p:spPr>
            <a:xfrm>
              <a:off x="7013412" y="6412082"/>
              <a:ext cx="2546440" cy="413064"/>
            </a:xfrm>
            <a:prstGeom prst="rect">
              <a:avLst/>
            </a:prstGeom>
            <a:noFill/>
          </p:spPr>
          <p:txBody>
            <a:bodyPr wrap="square" rtlCol="0">
              <a:spAutoFit/>
            </a:bodyPr>
            <a:lstStyle/>
            <a:p>
              <a:pPr algn="ctr"/>
              <a:r>
                <a:rPr lang="en-SG" spc="300">
                  <a:latin typeface="Agency FB" panose="020B0503020202020204" pitchFamily="34" charset="0"/>
                </a:rPr>
                <a:t>Govt. / </a:t>
              </a:r>
              <a:r>
                <a:rPr lang="en-SG" spc="300" err="1">
                  <a:latin typeface="Agency FB" panose="020B0503020202020204" pitchFamily="34" charset="0"/>
                </a:rPr>
                <a:t>Experties</a:t>
              </a:r>
              <a:endParaRPr lang="en-SG" spc="300">
                <a:latin typeface="Agency FB" panose="020B0503020202020204" pitchFamily="34" charset="0"/>
              </a:endParaRPr>
            </a:p>
          </p:txBody>
        </p:sp>
      </p:grpSp>
      <p:sp>
        <p:nvSpPr>
          <p:cNvPr id="7" name="TextBox 6">
            <a:extLst>
              <a:ext uri="{FF2B5EF4-FFF2-40B4-BE49-F238E27FC236}">
                <a16:creationId xmlns:a16="http://schemas.microsoft.com/office/drawing/2014/main" id="{5EAF52BE-549E-0911-A017-51C6AFDF9DCC}"/>
              </a:ext>
            </a:extLst>
          </p:cNvPr>
          <p:cNvSpPr txBox="1"/>
          <p:nvPr/>
        </p:nvSpPr>
        <p:spPr>
          <a:xfrm rot="397605">
            <a:off x="321303" y="2242521"/>
            <a:ext cx="2765984"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Lack of real-time</a:t>
            </a:r>
          </a:p>
          <a:p>
            <a:r>
              <a:rPr lang="en-SG" spc="-150">
                <a:solidFill>
                  <a:schemeClr val="bg2">
                    <a:lumMod val="10000"/>
                    <a:lumOff val="90000"/>
                  </a:schemeClr>
                </a:solidFill>
                <a:latin typeface="OCR A Extended" panose="02010509020102010303" pitchFamily="50" charset="0"/>
              </a:rPr>
              <a:t>emotional feedback</a:t>
            </a:r>
          </a:p>
        </p:txBody>
      </p:sp>
      <p:sp>
        <p:nvSpPr>
          <p:cNvPr id="8" name="TextBox 7">
            <a:extLst>
              <a:ext uri="{FF2B5EF4-FFF2-40B4-BE49-F238E27FC236}">
                <a16:creationId xmlns:a16="http://schemas.microsoft.com/office/drawing/2014/main" id="{9CD62B4C-8E20-C5FF-DA0B-45DC46ABCAE7}"/>
              </a:ext>
            </a:extLst>
          </p:cNvPr>
          <p:cNvSpPr txBox="1"/>
          <p:nvPr/>
        </p:nvSpPr>
        <p:spPr>
          <a:xfrm rot="21085242">
            <a:off x="6579847" y="590535"/>
            <a:ext cx="2371866"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Long response waiting time</a:t>
            </a:r>
          </a:p>
        </p:txBody>
      </p:sp>
      <p:sp>
        <p:nvSpPr>
          <p:cNvPr id="9" name="TextBox 8">
            <a:extLst>
              <a:ext uri="{FF2B5EF4-FFF2-40B4-BE49-F238E27FC236}">
                <a16:creationId xmlns:a16="http://schemas.microsoft.com/office/drawing/2014/main" id="{D9199356-BB21-1229-0B00-4A7882396B4D}"/>
              </a:ext>
            </a:extLst>
          </p:cNvPr>
          <p:cNvSpPr txBox="1"/>
          <p:nvPr/>
        </p:nvSpPr>
        <p:spPr>
          <a:xfrm rot="21323495">
            <a:off x="8795213" y="3565854"/>
            <a:ext cx="2496225"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Hard to find targeted solutions</a:t>
            </a:r>
          </a:p>
        </p:txBody>
      </p:sp>
      <p:sp>
        <p:nvSpPr>
          <p:cNvPr id="10" name="TextBox 9">
            <a:extLst>
              <a:ext uri="{FF2B5EF4-FFF2-40B4-BE49-F238E27FC236}">
                <a16:creationId xmlns:a16="http://schemas.microsoft.com/office/drawing/2014/main" id="{F7D95B64-317F-69F9-140E-6A34EA30EA8B}"/>
              </a:ext>
            </a:extLst>
          </p:cNvPr>
          <p:cNvSpPr txBox="1"/>
          <p:nvPr/>
        </p:nvSpPr>
        <p:spPr>
          <a:xfrm rot="21312268">
            <a:off x="1151731" y="3436640"/>
            <a:ext cx="2701847"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“Outsiders” does not understand them</a:t>
            </a:r>
          </a:p>
        </p:txBody>
      </p:sp>
      <p:sp>
        <p:nvSpPr>
          <p:cNvPr id="11" name="TextBox 10">
            <a:extLst>
              <a:ext uri="{FF2B5EF4-FFF2-40B4-BE49-F238E27FC236}">
                <a16:creationId xmlns:a16="http://schemas.microsoft.com/office/drawing/2014/main" id="{AC981B2E-7536-37E6-5680-D18AEBF44A7C}"/>
              </a:ext>
            </a:extLst>
          </p:cNvPr>
          <p:cNvSpPr txBox="1"/>
          <p:nvPr/>
        </p:nvSpPr>
        <p:spPr>
          <a:xfrm rot="756582">
            <a:off x="5547711" y="2580657"/>
            <a:ext cx="2613111"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Generic information  &amp; Solution</a:t>
            </a:r>
          </a:p>
        </p:txBody>
      </p:sp>
      <p:sp>
        <p:nvSpPr>
          <p:cNvPr id="12" name="TextBox 11">
            <a:extLst>
              <a:ext uri="{FF2B5EF4-FFF2-40B4-BE49-F238E27FC236}">
                <a16:creationId xmlns:a16="http://schemas.microsoft.com/office/drawing/2014/main" id="{9F31E3FB-ECE8-5CFC-D450-3C740FE26C28}"/>
              </a:ext>
            </a:extLst>
          </p:cNvPr>
          <p:cNvSpPr txBox="1"/>
          <p:nvPr/>
        </p:nvSpPr>
        <p:spPr>
          <a:xfrm rot="759466">
            <a:off x="9427593" y="4913935"/>
            <a:ext cx="2862505"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Bureaucratic → Slow, impersonal</a:t>
            </a:r>
          </a:p>
        </p:txBody>
      </p:sp>
      <p:sp>
        <p:nvSpPr>
          <p:cNvPr id="14" name="TextBox 13">
            <a:extLst>
              <a:ext uri="{FF2B5EF4-FFF2-40B4-BE49-F238E27FC236}">
                <a16:creationId xmlns:a16="http://schemas.microsoft.com/office/drawing/2014/main" id="{2F73210D-5412-D9AB-C423-4FD2F74243E3}"/>
              </a:ext>
            </a:extLst>
          </p:cNvPr>
          <p:cNvSpPr txBox="1"/>
          <p:nvPr/>
        </p:nvSpPr>
        <p:spPr>
          <a:xfrm rot="644613">
            <a:off x="4903102" y="1474569"/>
            <a:ext cx="2371866"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Global solution ≠ Local solution</a:t>
            </a:r>
          </a:p>
        </p:txBody>
      </p:sp>
      <p:sp>
        <p:nvSpPr>
          <p:cNvPr id="15" name="TextBox 14">
            <a:extLst>
              <a:ext uri="{FF2B5EF4-FFF2-40B4-BE49-F238E27FC236}">
                <a16:creationId xmlns:a16="http://schemas.microsoft.com/office/drawing/2014/main" id="{19A3D773-9C1D-0032-BE8D-59B9CE6E7179}"/>
              </a:ext>
            </a:extLst>
          </p:cNvPr>
          <p:cNvSpPr txBox="1"/>
          <p:nvPr/>
        </p:nvSpPr>
        <p:spPr>
          <a:xfrm rot="520937">
            <a:off x="100405" y="4703844"/>
            <a:ext cx="2701847"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Backlashed for voicing their emotion</a:t>
            </a:r>
          </a:p>
        </p:txBody>
      </p:sp>
    </p:spTree>
    <p:extLst>
      <p:ext uri="{BB962C8B-B14F-4D97-AF65-F5344CB8AC3E}">
        <p14:creationId xmlns:p14="http://schemas.microsoft.com/office/powerpoint/2010/main" val="2769267932"/>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8A8C5-4285-D9ED-D38C-0FAFAEFEDDDC}"/>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D5CC1E48-EB1C-6412-5F8B-854CACDB22A9}"/>
              </a:ext>
            </a:extLst>
          </p:cNvPr>
          <p:cNvSpPr txBox="1">
            <a:spLocks noGrp="1" noRot="1" noMove="1" noResize="1" noEditPoints="1" noAdjustHandles="1" noChangeArrowheads="1" noChangeShapeType="1"/>
          </p:cNvSpPr>
          <p:nvPr/>
        </p:nvSpPr>
        <p:spPr>
          <a:xfrm>
            <a:off x="-6965" y="-20046"/>
            <a:ext cx="12192000" cy="3323987"/>
          </a:xfrm>
          <a:prstGeom prst="rect">
            <a:avLst/>
          </a:prstGeom>
          <a:noFill/>
        </p:spPr>
        <p:txBody>
          <a:bodyPr wrap="square" rtlCol="0">
            <a:spAutoFit/>
          </a:bodyPr>
          <a:lstStyle/>
          <a:p>
            <a:pPr algn="ctr"/>
            <a:r>
              <a:rPr lang="en-SG" sz="21000">
                <a:gradFill>
                  <a:gsLst>
                    <a:gs pos="0">
                      <a:schemeClr val="bg1"/>
                    </a:gs>
                    <a:gs pos="66000">
                      <a:srgbClr val="092A52"/>
                    </a:gs>
                    <a:gs pos="43000">
                      <a:srgbClr val="0E4384"/>
                    </a:gs>
                    <a:gs pos="100000">
                      <a:srgbClr val="0E0F3B"/>
                    </a:gs>
                  </a:gsLst>
                  <a:lin ang="5400000" scaled="1"/>
                </a:gradFill>
                <a:latin typeface="Permanent Marker" panose="02000000000000000000" pitchFamily="2" charset="0"/>
                <a:ea typeface="Permanent Marker" panose="02000000000000000000" pitchFamily="2" charset="0"/>
              </a:rPr>
              <a:t>PASSIVE</a:t>
            </a:r>
          </a:p>
        </p:txBody>
      </p:sp>
      <p:grpSp>
        <p:nvGrpSpPr>
          <p:cNvPr id="48" name="!!Pan3">
            <a:extLst>
              <a:ext uri="{FF2B5EF4-FFF2-40B4-BE49-F238E27FC236}">
                <a16:creationId xmlns:a16="http://schemas.microsoft.com/office/drawing/2014/main" id="{5AC98BA7-7E97-52CF-A746-684959D86A76}"/>
              </a:ext>
            </a:extLst>
          </p:cNvPr>
          <p:cNvGrpSpPr>
            <a:grpSpLocks noChangeAspect="1"/>
          </p:cNvGrpSpPr>
          <p:nvPr/>
        </p:nvGrpSpPr>
        <p:grpSpPr>
          <a:xfrm>
            <a:off x="4152695" y="4282912"/>
            <a:ext cx="5150178" cy="5150178"/>
            <a:chOff x="3215999" y="3977998"/>
            <a:chExt cx="5760000" cy="5760002"/>
          </a:xfrm>
          <a:solidFill>
            <a:srgbClr val="FF0000"/>
          </a:solidFill>
          <a:effectLst/>
        </p:grpSpPr>
        <p:sp>
          <p:nvSpPr>
            <p:cNvPr id="49" name="Freeform: Shape 48">
              <a:extLst>
                <a:ext uri="{FF2B5EF4-FFF2-40B4-BE49-F238E27FC236}">
                  <a16:creationId xmlns:a16="http://schemas.microsoft.com/office/drawing/2014/main" id="{8DE3D8F1-C4D6-940E-2C15-9926C6325E68}"/>
                </a:ext>
              </a:extLst>
            </p:cNvPr>
            <p:cNvSpPr>
              <a:spLocks noChangeAspect="1"/>
            </p:cNvSpPr>
            <p:nvPr/>
          </p:nvSpPr>
          <p:spPr>
            <a:xfrm rot="5400000">
              <a:off x="4655999" y="2537998"/>
              <a:ext cx="2880000" cy="5760000"/>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solidFill>
              <a:srgbClr val="F16913"/>
            </a:solidFill>
            <a:ln>
              <a:noFill/>
            </a:ln>
            <a:effectLst>
              <a:innerShdw blurRad="63500" dist="50800" dir="108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pc="300"/>
            </a:p>
          </p:txBody>
        </p:sp>
        <p:sp>
          <p:nvSpPr>
            <p:cNvPr id="50" name="Rectangle 49">
              <a:extLst>
                <a:ext uri="{FF2B5EF4-FFF2-40B4-BE49-F238E27FC236}">
                  <a16:creationId xmlns:a16="http://schemas.microsoft.com/office/drawing/2014/main" id="{AE91EB82-46D3-8455-1838-22F605A0752A}"/>
                </a:ext>
              </a:extLst>
            </p:cNvPr>
            <p:cNvSpPr>
              <a:spLocks/>
            </p:cNvSpPr>
            <p:nvPr/>
          </p:nvSpPr>
          <p:spPr>
            <a:xfrm rot="10800000">
              <a:off x="3215999" y="6858000"/>
              <a:ext cx="5760000" cy="2880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pc="300"/>
            </a:p>
          </p:txBody>
        </p:sp>
      </p:grpSp>
      <p:grpSp>
        <p:nvGrpSpPr>
          <p:cNvPr id="51" name="!!Pan2">
            <a:extLst>
              <a:ext uri="{FF2B5EF4-FFF2-40B4-BE49-F238E27FC236}">
                <a16:creationId xmlns:a16="http://schemas.microsoft.com/office/drawing/2014/main" id="{14A6900E-6A84-15E5-ACF8-4F6298CF5AD0}"/>
              </a:ext>
            </a:extLst>
          </p:cNvPr>
          <p:cNvGrpSpPr>
            <a:grpSpLocks noChangeAspect="1"/>
          </p:cNvGrpSpPr>
          <p:nvPr/>
        </p:nvGrpSpPr>
        <p:grpSpPr>
          <a:xfrm rot="18000000">
            <a:off x="3508923" y="3639139"/>
            <a:ext cx="6437723" cy="6437723"/>
            <a:chOff x="2496002" y="3258000"/>
            <a:chExt cx="7200000" cy="7200002"/>
          </a:xfrm>
          <a:effectLst/>
        </p:grpSpPr>
        <p:sp>
          <p:nvSpPr>
            <p:cNvPr id="52" name="Freeform: Shape 51">
              <a:extLst>
                <a:ext uri="{FF2B5EF4-FFF2-40B4-BE49-F238E27FC236}">
                  <a16:creationId xmlns:a16="http://schemas.microsoft.com/office/drawing/2014/main" id="{5951787C-56FB-1F79-EEF1-2C383993C353}"/>
                </a:ext>
              </a:extLst>
            </p:cNvPr>
            <p:cNvSpPr>
              <a:spLocks noChangeAspect="1"/>
            </p:cNvSpPr>
            <p:nvPr/>
          </p:nvSpPr>
          <p:spPr>
            <a:xfrm rot="5400000">
              <a:off x="4296002" y="1458000"/>
              <a:ext cx="3599999" cy="7200000"/>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solidFill>
              <a:srgbClr val="D9480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z="2400" spc="300"/>
            </a:p>
          </p:txBody>
        </p:sp>
        <p:sp>
          <p:nvSpPr>
            <p:cNvPr id="53" name="Rectangle 52">
              <a:extLst>
                <a:ext uri="{FF2B5EF4-FFF2-40B4-BE49-F238E27FC236}">
                  <a16:creationId xmlns:a16="http://schemas.microsoft.com/office/drawing/2014/main" id="{1CD7FD62-F427-B55E-D06A-854BDF1EDFF1}"/>
                </a:ext>
              </a:extLst>
            </p:cNvPr>
            <p:cNvSpPr>
              <a:spLocks/>
            </p:cNvSpPr>
            <p:nvPr/>
          </p:nvSpPr>
          <p:spPr>
            <a:xfrm rot="10800000">
              <a:off x="2496002" y="6858003"/>
              <a:ext cx="7200000" cy="35999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400" spc="300"/>
            </a:p>
          </p:txBody>
        </p:sp>
      </p:grpSp>
      <p:grpSp>
        <p:nvGrpSpPr>
          <p:cNvPr id="44" name="!!Pan1">
            <a:extLst>
              <a:ext uri="{FF2B5EF4-FFF2-40B4-BE49-F238E27FC236}">
                <a16:creationId xmlns:a16="http://schemas.microsoft.com/office/drawing/2014/main" id="{7BF0F6BE-B8CA-D19F-8A9C-BB7ABBE63480}"/>
              </a:ext>
            </a:extLst>
          </p:cNvPr>
          <p:cNvGrpSpPr/>
          <p:nvPr/>
        </p:nvGrpSpPr>
        <p:grpSpPr>
          <a:xfrm rot="14400000">
            <a:off x="2865150" y="2995369"/>
            <a:ext cx="7725266" cy="7725264"/>
            <a:chOff x="2391654" y="-1774174"/>
            <a:chExt cx="8639999" cy="8639996"/>
          </a:xfrm>
        </p:grpSpPr>
        <p:sp>
          <p:nvSpPr>
            <p:cNvPr id="55" name="Freeform: Shape 54">
              <a:extLst>
                <a:ext uri="{FF2B5EF4-FFF2-40B4-BE49-F238E27FC236}">
                  <a16:creationId xmlns:a16="http://schemas.microsoft.com/office/drawing/2014/main" id="{F72B4AD5-F3E2-27DE-3EAC-8D738B9D7F6E}"/>
                </a:ext>
              </a:extLst>
            </p:cNvPr>
            <p:cNvSpPr>
              <a:spLocks noChangeAspect="1"/>
            </p:cNvSpPr>
            <p:nvPr/>
          </p:nvSpPr>
          <p:spPr>
            <a:xfrm rot="5400000">
              <a:off x="4551655" y="-3934175"/>
              <a:ext cx="4319998" cy="8639999"/>
            </a:xfrm>
            <a:custGeom>
              <a:avLst/>
              <a:gdLst>
                <a:gd name="connsiteX0" fmla="*/ 1800000 w 1800000"/>
                <a:gd name="connsiteY0" fmla="*/ 0 h 3600000"/>
                <a:gd name="connsiteX1" fmla="*/ 1800000 w 1800000"/>
                <a:gd name="connsiteY1" fmla="*/ 3600000 h 3600000"/>
                <a:gd name="connsiteX2" fmla="*/ 0 w 1800000"/>
                <a:gd name="connsiteY2" fmla="*/ 1800000 h 3600000"/>
                <a:gd name="connsiteX3" fmla="*/ 1800000 w 1800000"/>
                <a:gd name="connsiteY3" fmla="*/ 0 h 3600000"/>
              </a:gdLst>
              <a:ahLst/>
              <a:cxnLst>
                <a:cxn ang="0">
                  <a:pos x="connsiteX0" y="connsiteY0"/>
                </a:cxn>
                <a:cxn ang="0">
                  <a:pos x="connsiteX1" y="connsiteY1"/>
                </a:cxn>
                <a:cxn ang="0">
                  <a:pos x="connsiteX2" y="connsiteY2"/>
                </a:cxn>
                <a:cxn ang="0">
                  <a:pos x="connsiteX3" y="connsiteY3"/>
                </a:cxn>
              </a:cxnLst>
              <a:rect l="l" t="t" r="r" b="b"/>
              <a:pathLst>
                <a:path w="1800000" h="3600000">
                  <a:moveTo>
                    <a:pt x="1800000" y="0"/>
                  </a:moveTo>
                  <a:lnTo>
                    <a:pt x="1800000" y="3600000"/>
                  </a:lnTo>
                  <a:cubicBezTo>
                    <a:pt x="805887" y="3600000"/>
                    <a:pt x="0" y="2794113"/>
                    <a:pt x="0" y="1800000"/>
                  </a:cubicBezTo>
                  <a:cubicBezTo>
                    <a:pt x="0" y="805887"/>
                    <a:pt x="805887" y="0"/>
                    <a:pt x="1800000" y="0"/>
                  </a:cubicBezTo>
                  <a:close/>
                </a:path>
              </a:pathLst>
            </a:custGeom>
            <a:solidFill>
              <a:srgbClr val="A63603"/>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SG" spc="300"/>
            </a:p>
          </p:txBody>
        </p:sp>
        <p:sp>
          <p:nvSpPr>
            <p:cNvPr id="56" name="Rectangle 55">
              <a:extLst>
                <a:ext uri="{FF2B5EF4-FFF2-40B4-BE49-F238E27FC236}">
                  <a16:creationId xmlns:a16="http://schemas.microsoft.com/office/drawing/2014/main" id="{F32935AD-7916-FCB9-7F69-C3818799912A}"/>
                </a:ext>
              </a:extLst>
            </p:cNvPr>
            <p:cNvSpPr>
              <a:spLocks/>
            </p:cNvSpPr>
            <p:nvPr/>
          </p:nvSpPr>
          <p:spPr>
            <a:xfrm rot="10800000">
              <a:off x="2391654" y="2545824"/>
              <a:ext cx="8639999" cy="43199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pc="300"/>
            </a:p>
          </p:txBody>
        </p:sp>
      </p:grpSp>
      <p:grpSp>
        <p:nvGrpSpPr>
          <p:cNvPr id="39" name="Group 38">
            <a:extLst>
              <a:ext uri="{FF2B5EF4-FFF2-40B4-BE49-F238E27FC236}">
                <a16:creationId xmlns:a16="http://schemas.microsoft.com/office/drawing/2014/main" id="{3EF1D14A-FAF1-CD98-28F9-12FE23059E50}"/>
              </a:ext>
            </a:extLst>
          </p:cNvPr>
          <p:cNvGrpSpPr/>
          <p:nvPr/>
        </p:nvGrpSpPr>
        <p:grpSpPr>
          <a:xfrm>
            <a:off x="5251078" y="3855624"/>
            <a:ext cx="2930546" cy="1792736"/>
            <a:chOff x="5076225" y="3500118"/>
            <a:chExt cx="3277546" cy="2005010"/>
          </a:xfrm>
        </p:grpSpPr>
        <p:sp>
          <p:nvSpPr>
            <p:cNvPr id="5" name="TextBox 4">
              <a:extLst>
                <a:ext uri="{FF2B5EF4-FFF2-40B4-BE49-F238E27FC236}">
                  <a16:creationId xmlns:a16="http://schemas.microsoft.com/office/drawing/2014/main" id="{E7124E28-29BD-BC67-52F9-FB8CB6BED51B}"/>
                </a:ext>
              </a:extLst>
            </p:cNvPr>
            <p:cNvSpPr txBox="1"/>
            <p:nvPr/>
          </p:nvSpPr>
          <p:spPr>
            <a:xfrm>
              <a:off x="5076225" y="5092064"/>
              <a:ext cx="3277546" cy="413064"/>
            </a:xfrm>
            <a:prstGeom prst="rect">
              <a:avLst/>
            </a:prstGeom>
            <a:noFill/>
          </p:spPr>
          <p:txBody>
            <a:bodyPr wrap="square" rtlCol="0">
              <a:spAutoFit/>
            </a:bodyPr>
            <a:lstStyle/>
            <a:p>
              <a:pPr algn="ctr"/>
              <a:r>
                <a:rPr lang="en-SG" spc="300">
                  <a:latin typeface="Agency FB" panose="020B0503020202020204" pitchFamily="34" charset="0"/>
                </a:rPr>
                <a:t>Forums</a:t>
              </a:r>
            </a:p>
          </p:txBody>
        </p:sp>
        <p:pic>
          <p:nvPicPr>
            <p:cNvPr id="19" name="Picture 18">
              <a:extLst>
                <a:ext uri="{FF2B5EF4-FFF2-40B4-BE49-F238E27FC236}">
                  <a16:creationId xmlns:a16="http://schemas.microsoft.com/office/drawing/2014/main" id="{118410CC-C7FF-C301-9931-EDDC9365745A}"/>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5942469" y="3500118"/>
              <a:ext cx="1545056" cy="1545056"/>
            </a:xfrm>
            <a:prstGeom prst="rect">
              <a:avLst/>
            </a:prstGeom>
          </p:spPr>
        </p:pic>
      </p:grpSp>
      <p:grpSp>
        <p:nvGrpSpPr>
          <p:cNvPr id="41" name="Group 40">
            <a:extLst>
              <a:ext uri="{FF2B5EF4-FFF2-40B4-BE49-F238E27FC236}">
                <a16:creationId xmlns:a16="http://schemas.microsoft.com/office/drawing/2014/main" id="{2CCB9A42-44AC-C79F-D298-1820C1BE184A}"/>
              </a:ext>
            </a:extLst>
          </p:cNvPr>
          <p:cNvGrpSpPr/>
          <p:nvPr/>
        </p:nvGrpSpPr>
        <p:grpSpPr>
          <a:xfrm>
            <a:off x="3130135" y="4646181"/>
            <a:ext cx="2958900" cy="2084026"/>
            <a:chOff x="2704146" y="4384283"/>
            <a:chExt cx="3309257" cy="2330791"/>
          </a:xfrm>
        </p:grpSpPr>
        <p:pic>
          <p:nvPicPr>
            <p:cNvPr id="27" name="Picture 26">
              <a:extLst>
                <a:ext uri="{FF2B5EF4-FFF2-40B4-BE49-F238E27FC236}">
                  <a16:creationId xmlns:a16="http://schemas.microsoft.com/office/drawing/2014/main" id="{65A7A879-DA28-D7FF-9D0C-83EB4D227A6D}"/>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3447148" y="4384283"/>
              <a:ext cx="1823252" cy="1823252"/>
            </a:xfrm>
            <a:prstGeom prst="rect">
              <a:avLst/>
            </a:prstGeom>
          </p:spPr>
        </p:pic>
        <p:sp>
          <p:nvSpPr>
            <p:cNvPr id="30" name="TextBox 29">
              <a:extLst>
                <a:ext uri="{FF2B5EF4-FFF2-40B4-BE49-F238E27FC236}">
                  <a16:creationId xmlns:a16="http://schemas.microsoft.com/office/drawing/2014/main" id="{153AAE06-B638-C041-66B8-590B2BFBCD1F}"/>
                </a:ext>
              </a:extLst>
            </p:cNvPr>
            <p:cNvSpPr txBox="1"/>
            <p:nvPr/>
          </p:nvSpPr>
          <p:spPr>
            <a:xfrm>
              <a:off x="2704146" y="6302010"/>
              <a:ext cx="3309257" cy="413064"/>
            </a:xfrm>
            <a:prstGeom prst="rect">
              <a:avLst/>
            </a:prstGeom>
            <a:noFill/>
          </p:spPr>
          <p:txBody>
            <a:bodyPr wrap="square" rtlCol="0">
              <a:spAutoFit/>
            </a:bodyPr>
            <a:lstStyle/>
            <a:p>
              <a:pPr algn="ctr"/>
              <a:r>
                <a:rPr lang="en-SG" spc="300">
                  <a:latin typeface="Agency FB" panose="020B0503020202020204" pitchFamily="34" charset="0"/>
                </a:rPr>
                <a:t>Social Media</a:t>
              </a:r>
            </a:p>
          </p:txBody>
        </p:sp>
      </p:grpSp>
      <p:grpSp>
        <p:nvGrpSpPr>
          <p:cNvPr id="40" name="Group 39">
            <a:extLst>
              <a:ext uri="{FF2B5EF4-FFF2-40B4-BE49-F238E27FC236}">
                <a16:creationId xmlns:a16="http://schemas.microsoft.com/office/drawing/2014/main" id="{1E8C9F55-B396-870D-B897-D8B90CF8819B}"/>
              </a:ext>
            </a:extLst>
          </p:cNvPr>
          <p:cNvGrpSpPr/>
          <p:nvPr/>
        </p:nvGrpSpPr>
        <p:grpSpPr>
          <a:xfrm>
            <a:off x="6983171" y="4797719"/>
            <a:ext cx="2276844" cy="2030906"/>
            <a:chOff x="7013412" y="4553765"/>
            <a:chExt cx="2546440" cy="2271381"/>
          </a:xfrm>
        </p:grpSpPr>
        <p:pic>
          <p:nvPicPr>
            <p:cNvPr id="1032" name="Picture 8">
              <a:extLst>
                <a:ext uri="{FF2B5EF4-FFF2-40B4-BE49-F238E27FC236}">
                  <a16:creationId xmlns:a16="http://schemas.microsoft.com/office/drawing/2014/main" id="{A645D0AC-318B-E53A-D94B-D9DD68AEB4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1982" y="4553765"/>
              <a:ext cx="2169854" cy="216985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51EF02B4-B7BD-492E-F26B-1B649CC3F26B}"/>
                </a:ext>
              </a:extLst>
            </p:cNvPr>
            <p:cNvSpPr txBox="1"/>
            <p:nvPr/>
          </p:nvSpPr>
          <p:spPr>
            <a:xfrm>
              <a:off x="7013412" y="6412082"/>
              <a:ext cx="2546440" cy="413064"/>
            </a:xfrm>
            <a:prstGeom prst="rect">
              <a:avLst/>
            </a:prstGeom>
            <a:noFill/>
          </p:spPr>
          <p:txBody>
            <a:bodyPr wrap="square" rtlCol="0">
              <a:spAutoFit/>
            </a:bodyPr>
            <a:lstStyle/>
            <a:p>
              <a:pPr algn="ctr"/>
              <a:r>
                <a:rPr lang="en-SG" spc="300">
                  <a:latin typeface="Agency FB" panose="020B0503020202020204" pitchFamily="34" charset="0"/>
                </a:rPr>
                <a:t>Govt. / </a:t>
              </a:r>
              <a:r>
                <a:rPr lang="en-SG" spc="300" err="1">
                  <a:latin typeface="Agency FB" panose="020B0503020202020204" pitchFamily="34" charset="0"/>
                </a:rPr>
                <a:t>Experties</a:t>
              </a:r>
              <a:endParaRPr lang="en-SG" spc="300">
                <a:latin typeface="Agency FB" panose="020B0503020202020204" pitchFamily="34" charset="0"/>
              </a:endParaRPr>
            </a:p>
          </p:txBody>
        </p:sp>
      </p:grpSp>
      <p:pic>
        <p:nvPicPr>
          <p:cNvPr id="4" name="Picture 10" descr="Oranges / 8 » Beautiful Color Palettes for Your Next Design · Loading.io">
            <a:extLst>
              <a:ext uri="{FF2B5EF4-FFF2-40B4-BE49-F238E27FC236}">
                <a16:creationId xmlns:a16="http://schemas.microsoft.com/office/drawing/2014/main" id="{1FD948FB-4FD7-8BAE-35A6-DDEF0FBFC1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2758" y="994924"/>
            <a:ext cx="349567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lue orange store color scheme">
            <a:extLst>
              <a:ext uri="{FF2B5EF4-FFF2-40B4-BE49-F238E27FC236}">
                <a16:creationId xmlns:a16="http://schemas.microsoft.com/office/drawing/2014/main" id="{71DDA824-2602-AB62-DCEF-78448C2B94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33383" y="2928920"/>
            <a:ext cx="1751826" cy="11678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3ECF68-071A-CB49-A6D3-27D95F7F4EEB}"/>
              </a:ext>
            </a:extLst>
          </p:cNvPr>
          <p:cNvSpPr txBox="1"/>
          <p:nvPr/>
        </p:nvSpPr>
        <p:spPr>
          <a:xfrm rot="21600000">
            <a:off x="315665" y="3147528"/>
            <a:ext cx="2765984"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Lack of real-time</a:t>
            </a:r>
          </a:p>
          <a:p>
            <a:r>
              <a:rPr lang="en-SG" spc="-150">
                <a:solidFill>
                  <a:schemeClr val="bg2">
                    <a:lumMod val="10000"/>
                    <a:lumOff val="90000"/>
                  </a:schemeClr>
                </a:solidFill>
                <a:latin typeface="OCR A Extended" panose="02010509020102010303" pitchFamily="50" charset="0"/>
              </a:rPr>
              <a:t>emotional feedback</a:t>
            </a:r>
          </a:p>
        </p:txBody>
      </p:sp>
      <p:sp>
        <p:nvSpPr>
          <p:cNvPr id="8" name="TextBox 7">
            <a:extLst>
              <a:ext uri="{FF2B5EF4-FFF2-40B4-BE49-F238E27FC236}">
                <a16:creationId xmlns:a16="http://schemas.microsoft.com/office/drawing/2014/main" id="{4D2C24A3-120F-D1DF-8AC0-0EFDE7C0D97B}"/>
              </a:ext>
            </a:extLst>
          </p:cNvPr>
          <p:cNvSpPr txBox="1"/>
          <p:nvPr/>
        </p:nvSpPr>
        <p:spPr>
          <a:xfrm>
            <a:off x="3123437" y="2866999"/>
            <a:ext cx="2371866"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Global solution ≠ Local solution</a:t>
            </a:r>
          </a:p>
        </p:txBody>
      </p:sp>
      <p:sp>
        <p:nvSpPr>
          <p:cNvPr id="9" name="TextBox 8">
            <a:extLst>
              <a:ext uri="{FF2B5EF4-FFF2-40B4-BE49-F238E27FC236}">
                <a16:creationId xmlns:a16="http://schemas.microsoft.com/office/drawing/2014/main" id="{16CF5E36-8F25-7AA0-2DB7-5C0093E171CD}"/>
              </a:ext>
            </a:extLst>
          </p:cNvPr>
          <p:cNvSpPr txBox="1"/>
          <p:nvPr/>
        </p:nvSpPr>
        <p:spPr>
          <a:xfrm>
            <a:off x="9252145" y="3729745"/>
            <a:ext cx="2496225"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Hard to find targeted solutions</a:t>
            </a:r>
          </a:p>
        </p:txBody>
      </p:sp>
      <p:sp>
        <p:nvSpPr>
          <p:cNvPr id="10" name="TextBox 9">
            <a:extLst>
              <a:ext uri="{FF2B5EF4-FFF2-40B4-BE49-F238E27FC236}">
                <a16:creationId xmlns:a16="http://schemas.microsoft.com/office/drawing/2014/main" id="{1428E31D-8B97-3C4D-BFDB-F3360152A0D8}"/>
              </a:ext>
            </a:extLst>
          </p:cNvPr>
          <p:cNvSpPr txBox="1"/>
          <p:nvPr/>
        </p:nvSpPr>
        <p:spPr>
          <a:xfrm rot="21600000">
            <a:off x="347733" y="3970496"/>
            <a:ext cx="2701847"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“Outsiders” does not understand them</a:t>
            </a:r>
          </a:p>
        </p:txBody>
      </p:sp>
      <p:sp>
        <p:nvSpPr>
          <p:cNvPr id="11" name="TextBox 10">
            <a:extLst>
              <a:ext uri="{FF2B5EF4-FFF2-40B4-BE49-F238E27FC236}">
                <a16:creationId xmlns:a16="http://schemas.microsoft.com/office/drawing/2014/main" id="{EDC15862-550B-0FA1-636F-7A9A250D5CBB}"/>
              </a:ext>
            </a:extLst>
          </p:cNvPr>
          <p:cNvSpPr txBox="1"/>
          <p:nvPr/>
        </p:nvSpPr>
        <p:spPr>
          <a:xfrm>
            <a:off x="7666958" y="2866999"/>
            <a:ext cx="2613111"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Generic information  &amp; Solution</a:t>
            </a:r>
          </a:p>
        </p:txBody>
      </p:sp>
      <p:sp>
        <p:nvSpPr>
          <p:cNvPr id="12" name="TextBox 11">
            <a:extLst>
              <a:ext uri="{FF2B5EF4-FFF2-40B4-BE49-F238E27FC236}">
                <a16:creationId xmlns:a16="http://schemas.microsoft.com/office/drawing/2014/main" id="{A6DB65D2-8F11-4640-EB6E-8F6A46490E29}"/>
              </a:ext>
            </a:extLst>
          </p:cNvPr>
          <p:cNvSpPr txBox="1"/>
          <p:nvPr/>
        </p:nvSpPr>
        <p:spPr>
          <a:xfrm>
            <a:off x="9252145" y="4528631"/>
            <a:ext cx="2862505"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Bureaucratic → Slow, impersonal</a:t>
            </a:r>
          </a:p>
        </p:txBody>
      </p:sp>
      <p:sp>
        <p:nvSpPr>
          <p:cNvPr id="14" name="TextBox 13">
            <a:extLst>
              <a:ext uri="{FF2B5EF4-FFF2-40B4-BE49-F238E27FC236}">
                <a16:creationId xmlns:a16="http://schemas.microsoft.com/office/drawing/2014/main" id="{0E9C8B6A-E6FF-E209-7749-1CCDFD616DDD}"/>
              </a:ext>
            </a:extLst>
          </p:cNvPr>
          <p:cNvSpPr txBox="1"/>
          <p:nvPr/>
        </p:nvSpPr>
        <p:spPr>
          <a:xfrm>
            <a:off x="5395197" y="2866999"/>
            <a:ext cx="2371866"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Long response waiting time</a:t>
            </a:r>
          </a:p>
        </p:txBody>
      </p:sp>
      <p:sp>
        <p:nvSpPr>
          <p:cNvPr id="15" name="TextBox 14">
            <a:extLst>
              <a:ext uri="{FF2B5EF4-FFF2-40B4-BE49-F238E27FC236}">
                <a16:creationId xmlns:a16="http://schemas.microsoft.com/office/drawing/2014/main" id="{4606D9EE-9276-DC48-CA1A-EBCFEADDE112}"/>
              </a:ext>
            </a:extLst>
          </p:cNvPr>
          <p:cNvSpPr txBox="1"/>
          <p:nvPr/>
        </p:nvSpPr>
        <p:spPr>
          <a:xfrm rot="21600000">
            <a:off x="347733" y="4760806"/>
            <a:ext cx="2701847" cy="646331"/>
          </a:xfrm>
          <a:prstGeom prst="rect">
            <a:avLst/>
          </a:prstGeom>
          <a:noFill/>
        </p:spPr>
        <p:txBody>
          <a:bodyPr wrap="square" rtlCol="0">
            <a:spAutoFit/>
          </a:bodyPr>
          <a:lstStyle/>
          <a:p>
            <a:r>
              <a:rPr lang="en-SG" spc="-150">
                <a:solidFill>
                  <a:schemeClr val="bg2">
                    <a:lumMod val="10000"/>
                    <a:lumOff val="90000"/>
                  </a:schemeClr>
                </a:solidFill>
                <a:latin typeface="OCR A Extended" panose="02010509020102010303" pitchFamily="50" charset="0"/>
              </a:rPr>
              <a:t>Backlashed for voicing their emotion</a:t>
            </a:r>
          </a:p>
        </p:txBody>
      </p:sp>
    </p:spTree>
    <p:extLst>
      <p:ext uri="{BB962C8B-B14F-4D97-AF65-F5344CB8AC3E}">
        <p14:creationId xmlns:p14="http://schemas.microsoft.com/office/powerpoint/2010/main" val="956214520"/>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0C527-2652-5E08-2F9F-5C9A592CA356}"/>
            </a:ext>
          </a:extLst>
        </p:cNvPr>
        <p:cNvGrpSpPr/>
        <p:nvPr/>
      </p:nvGrpSpPr>
      <p:grpSpPr>
        <a:xfrm>
          <a:off x="0" y="0"/>
          <a:ext cx="0" cy="0"/>
          <a:chOff x="0" y="0"/>
          <a:chExt cx="0" cy="0"/>
        </a:xfrm>
      </p:grpSpPr>
      <p:sp>
        <p:nvSpPr>
          <p:cNvPr id="7" name="!!Digit11">
            <a:extLst>
              <a:ext uri="{FF2B5EF4-FFF2-40B4-BE49-F238E27FC236}">
                <a16:creationId xmlns:a16="http://schemas.microsoft.com/office/drawing/2014/main" id="{D25B3CE0-40D6-A31C-EC71-5E9B2BAF6243}"/>
              </a:ext>
            </a:extLst>
          </p:cNvPr>
          <p:cNvSpPr txBox="1">
            <a:spLocks/>
          </p:cNvSpPr>
          <p:nvPr/>
        </p:nvSpPr>
        <p:spPr>
          <a:xfrm>
            <a:off x="1198351" y="-22084223"/>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8" name="!!Digit10">
            <a:extLst>
              <a:ext uri="{FF2B5EF4-FFF2-40B4-BE49-F238E27FC236}">
                <a16:creationId xmlns:a16="http://schemas.microsoft.com/office/drawing/2014/main" id="{CD766030-7ED7-30DD-572B-6C1A461FFAF4}"/>
              </a:ext>
            </a:extLst>
          </p:cNvPr>
          <p:cNvSpPr txBox="1">
            <a:spLocks/>
          </p:cNvSpPr>
          <p:nvPr/>
        </p:nvSpPr>
        <p:spPr>
          <a:xfrm>
            <a:off x="2045534" y="6863262"/>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9" name="!!Digit9">
            <a:extLst>
              <a:ext uri="{FF2B5EF4-FFF2-40B4-BE49-F238E27FC236}">
                <a16:creationId xmlns:a16="http://schemas.microsoft.com/office/drawing/2014/main" id="{01F1507B-2AD5-ED01-596F-71E7C2786253}"/>
              </a:ext>
            </a:extLst>
          </p:cNvPr>
          <p:cNvSpPr txBox="1">
            <a:spLocks/>
          </p:cNvSpPr>
          <p:nvPr/>
        </p:nvSpPr>
        <p:spPr>
          <a:xfrm>
            <a:off x="3273238" y="-22084223"/>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0" name="!!Digit8">
            <a:extLst>
              <a:ext uri="{FF2B5EF4-FFF2-40B4-BE49-F238E27FC236}">
                <a16:creationId xmlns:a16="http://schemas.microsoft.com/office/drawing/2014/main" id="{426048C2-4B3E-95BB-6AA4-55213612AA60}"/>
              </a:ext>
            </a:extLst>
          </p:cNvPr>
          <p:cNvSpPr txBox="1">
            <a:spLocks/>
          </p:cNvSpPr>
          <p:nvPr/>
        </p:nvSpPr>
        <p:spPr>
          <a:xfrm>
            <a:off x="4117692" y="6863262"/>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1" name="!!Digit7">
            <a:extLst>
              <a:ext uri="{FF2B5EF4-FFF2-40B4-BE49-F238E27FC236}">
                <a16:creationId xmlns:a16="http://schemas.microsoft.com/office/drawing/2014/main" id="{D7CCF6B6-420F-0BFC-0F43-05F52E0C0B6B}"/>
              </a:ext>
            </a:extLst>
          </p:cNvPr>
          <p:cNvSpPr txBox="1">
            <a:spLocks/>
          </p:cNvSpPr>
          <p:nvPr/>
        </p:nvSpPr>
        <p:spPr>
          <a:xfrm>
            <a:off x="4964068" y="-22084223"/>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2" name="!!Digit6">
            <a:extLst>
              <a:ext uri="{FF2B5EF4-FFF2-40B4-BE49-F238E27FC236}">
                <a16:creationId xmlns:a16="http://schemas.microsoft.com/office/drawing/2014/main" id="{1EB4639B-380E-67A7-DA68-993A0B85A1B2}"/>
              </a:ext>
            </a:extLst>
          </p:cNvPr>
          <p:cNvSpPr txBox="1">
            <a:spLocks/>
          </p:cNvSpPr>
          <p:nvPr/>
        </p:nvSpPr>
        <p:spPr>
          <a:xfrm>
            <a:off x="6189975" y="6863262"/>
            <a:ext cx="844467"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3" name="!!Digit5">
            <a:extLst>
              <a:ext uri="{FF2B5EF4-FFF2-40B4-BE49-F238E27FC236}">
                <a16:creationId xmlns:a16="http://schemas.microsoft.com/office/drawing/2014/main" id="{26DF3A14-584F-5759-3F47-EBA9C659AFA6}"/>
              </a:ext>
            </a:extLst>
          </p:cNvPr>
          <p:cNvSpPr txBox="1">
            <a:spLocks/>
          </p:cNvSpPr>
          <p:nvPr/>
        </p:nvSpPr>
        <p:spPr>
          <a:xfrm>
            <a:off x="7036383" y="-22084223"/>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4" name="!!Digit4">
            <a:extLst>
              <a:ext uri="{FF2B5EF4-FFF2-40B4-BE49-F238E27FC236}">
                <a16:creationId xmlns:a16="http://schemas.microsoft.com/office/drawing/2014/main" id="{3F9C6AB9-D441-45C3-5EBE-77C3EA19C808}"/>
              </a:ext>
            </a:extLst>
          </p:cNvPr>
          <p:cNvSpPr txBox="1">
            <a:spLocks/>
          </p:cNvSpPr>
          <p:nvPr/>
        </p:nvSpPr>
        <p:spPr>
          <a:xfrm>
            <a:off x="7882581" y="6863262"/>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5" name="!!Digit3">
            <a:extLst>
              <a:ext uri="{FF2B5EF4-FFF2-40B4-BE49-F238E27FC236}">
                <a16:creationId xmlns:a16="http://schemas.microsoft.com/office/drawing/2014/main" id="{6AB743F2-863F-8C0C-A2BD-B4A1A0B79831}"/>
              </a:ext>
            </a:extLst>
          </p:cNvPr>
          <p:cNvSpPr txBox="1">
            <a:spLocks/>
          </p:cNvSpPr>
          <p:nvPr/>
        </p:nvSpPr>
        <p:spPr>
          <a:xfrm>
            <a:off x="9109317" y="-22084223"/>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6" name="!!Digit2">
            <a:extLst>
              <a:ext uri="{FF2B5EF4-FFF2-40B4-BE49-F238E27FC236}">
                <a16:creationId xmlns:a16="http://schemas.microsoft.com/office/drawing/2014/main" id="{1F6BDC44-285C-7D84-2DCC-980E060267E7}"/>
              </a:ext>
            </a:extLst>
          </p:cNvPr>
          <p:cNvSpPr txBox="1">
            <a:spLocks/>
          </p:cNvSpPr>
          <p:nvPr/>
        </p:nvSpPr>
        <p:spPr>
          <a:xfrm>
            <a:off x="9955457" y="6863262"/>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7" name="!!Digit1">
            <a:extLst>
              <a:ext uri="{FF2B5EF4-FFF2-40B4-BE49-F238E27FC236}">
                <a16:creationId xmlns:a16="http://schemas.microsoft.com/office/drawing/2014/main" id="{FD090108-72F1-4FF1-D9D7-1FD24ED5F137}"/>
              </a:ext>
            </a:extLst>
          </p:cNvPr>
          <p:cNvSpPr txBox="1">
            <a:spLocks/>
          </p:cNvSpPr>
          <p:nvPr/>
        </p:nvSpPr>
        <p:spPr>
          <a:xfrm>
            <a:off x="10801367" y="-22084223"/>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5" name="!!Digit12">
            <a:extLst>
              <a:ext uri="{FF2B5EF4-FFF2-40B4-BE49-F238E27FC236}">
                <a16:creationId xmlns:a16="http://schemas.microsoft.com/office/drawing/2014/main" id="{83FAA76E-998B-E97A-9747-A36DFE978081}"/>
              </a:ext>
            </a:extLst>
          </p:cNvPr>
          <p:cNvSpPr txBox="1">
            <a:spLocks/>
          </p:cNvSpPr>
          <p:nvPr/>
        </p:nvSpPr>
        <p:spPr>
          <a:xfrm>
            <a:off x="369849" y="6863262"/>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useBgFill="1">
        <p:nvSpPr>
          <p:cNvPr id="22" name="Rectangle 21">
            <a:extLst>
              <a:ext uri="{FF2B5EF4-FFF2-40B4-BE49-F238E27FC236}">
                <a16:creationId xmlns:a16="http://schemas.microsoft.com/office/drawing/2014/main" id="{E1212AB8-6C10-14FC-A5CC-5DD17AF64BCB}"/>
              </a:ext>
            </a:extLst>
          </p:cNvPr>
          <p:cNvSpPr>
            <a:spLocks noGrp="1" noRot="1" noMove="1" noResize="1" noEditPoints="1" noAdjustHandles="1" noChangeArrowheads="1" noChangeShapeType="1"/>
          </p:cNvSpPr>
          <p:nvPr/>
        </p:nvSpPr>
        <p:spPr>
          <a:xfrm>
            <a:off x="0" y="0"/>
            <a:ext cx="12192000" cy="24006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a:p>
        </p:txBody>
      </p:sp>
      <p:sp useBgFill="1">
        <p:nvSpPr>
          <p:cNvPr id="23" name="Rectangle 22">
            <a:extLst>
              <a:ext uri="{FF2B5EF4-FFF2-40B4-BE49-F238E27FC236}">
                <a16:creationId xmlns:a16="http://schemas.microsoft.com/office/drawing/2014/main" id="{B241A194-2CBE-B5C6-BDAA-81B43A877437}"/>
              </a:ext>
            </a:extLst>
          </p:cNvPr>
          <p:cNvSpPr>
            <a:spLocks noGrp="1" noRot="1" noMove="1" noResize="1" noEditPoints="1" noAdjustHandles="1" noChangeArrowheads="1" noChangeShapeType="1"/>
          </p:cNvSpPr>
          <p:nvPr/>
        </p:nvSpPr>
        <p:spPr>
          <a:xfrm>
            <a:off x="-14784" y="4614808"/>
            <a:ext cx="12206784" cy="22431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a:p>
        </p:txBody>
      </p:sp>
    </p:spTree>
    <p:extLst>
      <p:ext uri="{BB962C8B-B14F-4D97-AF65-F5344CB8AC3E}">
        <p14:creationId xmlns:p14="http://schemas.microsoft.com/office/powerpoint/2010/main" val="2412689221"/>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56BE5-62B9-9BA9-63FA-56F753CAAB0E}"/>
            </a:ext>
          </a:extLst>
        </p:cNvPr>
        <p:cNvGrpSpPr/>
        <p:nvPr/>
      </p:nvGrpSpPr>
      <p:grpSpPr>
        <a:xfrm>
          <a:off x="0" y="0"/>
          <a:ext cx="0" cy="0"/>
          <a:chOff x="0" y="0"/>
          <a:chExt cx="0" cy="0"/>
        </a:xfrm>
      </p:grpSpPr>
      <p:pic>
        <p:nvPicPr>
          <p:cNvPr id="2" name="Picture 1" descr="A nurse talking to a patient&#10;&#10;AI-generated content may be incorrect.">
            <a:extLst>
              <a:ext uri="{FF2B5EF4-FFF2-40B4-BE49-F238E27FC236}">
                <a16:creationId xmlns:a16="http://schemas.microsoft.com/office/drawing/2014/main" id="{60165B9E-D6E5-067A-3DBB-952076121CB2}"/>
              </a:ext>
            </a:extLst>
          </p:cNvPr>
          <p:cNvPicPr>
            <a:picLocks noGrp="1" noRot="1" noMove="1" noResize="1" noEditPoints="1" noAdjustHandles="1" noChangeArrowheads="1" noChangeShapeType="1" noCrop="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artisticCutout trans="50000" numberOfShades="3"/>
                    </a14:imgEffect>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t="3964" b="11678"/>
          <a:stretch/>
        </p:blipFill>
        <p:spPr>
          <a:xfrm flipH="1">
            <a:off x="0" y="-1"/>
            <a:ext cx="12192000" cy="6858002"/>
          </a:xfrm>
          <a:prstGeom prst="rect">
            <a:avLst/>
          </a:prstGeom>
        </p:spPr>
      </p:pic>
      <p:sp>
        <p:nvSpPr>
          <p:cNvPr id="5" name="!!Title">
            <a:extLst>
              <a:ext uri="{FF2B5EF4-FFF2-40B4-BE49-F238E27FC236}">
                <a16:creationId xmlns:a16="http://schemas.microsoft.com/office/drawing/2014/main" id="{499A40DA-3781-9EB1-F4D1-BCD3F2013726}"/>
              </a:ext>
            </a:extLst>
          </p:cNvPr>
          <p:cNvSpPr txBox="1"/>
          <p:nvPr/>
        </p:nvSpPr>
        <p:spPr>
          <a:xfrm>
            <a:off x="-6" y="3328937"/>
            <a:ext cx="11902831" cy="2862322"/>
          </a:xfrm>
          <a:prstGeom prst="rect">
            <a:avLst/>
          </a:prstGeom>
          <a:noFill/>
        </p:spPr>
        <p:txBody>
          <a:bodyPr wrap="square" rtlCol="0">
            <a:spAutoFit/>
          </a:bodyPr>
          <a:lstStyle/>
          <a:p>
            <a:r>
              <a:rPr lang="en-SG" sz="18000" b="1" spc="-150" err="1">
                <a:latin typeface="Agency FB" panose="020B0503020202020204" pitchFamily="34" charset="0"/>
              </a:rPr>
              <a:t>CycHope</a:t>
            </a:r>
            <a:endParaRPr lang="en-SG" sz="18000" b="1" spc="-150">
              <a:latin typeface="Agency FB" panose="020B0503020202020204" pitchFamily="34" charset="0"/>
            </a:endParaRPr>
          </a:p>
        </p:txBody>
      </p:sp>
      <p:sp>
        <p:nvSpPr>
          <p:cNvPr id="4" name="TextBox 3">
            <a:extLst>
              <a:ext uri="{FF2B5EF4-FFF2-40B4-BE49-F238E27FC236}">
                <a16:creationId xmlns:a16="http://schemas.microsoft.com/office/drawing/2014/main" id="{2A6C81B6-957C-345D-BFC8-E70F3DA3ED13}"/>
              </a:ext>
            </a:extLst>
          </p:cNvPr>
          <p:cNvSpPr txBox="1"/>
          <p:nvPr/>
        </p:nvSpPr>
        <p:spPr>
          <a:xfrm>
            <a:off x="191197" y="6237297"/>
            <a:ext cx="6096000" cy="461665"/>
          </a:xfrm>
          <a:prstGeom prst="rect">
            <a:avLst/>
          </a:prstGeom>
          <a:noFill/>
        </p:spPr>
        <p:txBody>
          <a:bodyPr wrap="square">
            <a:spAutoFit/>
          </a:bodyPr>
          <a:lstStyle/>
          <a:p>
            <a:r>
              <a:rPr lang="en-SG" sz="2400" i="1" spc="600">
                <a:latin typeface="Segoe Script" panose="030B0504020000000003" pitchFamily="66" charset="0"/>
              </a:rPr>
              <a:t>Support That finds you</a:t>
            </a:r>
          </a:p>
        </p:txBody>
      </p:sp>
      <p:grpSp>
        <p:nvGrpSpPr>
          <p:cNvPr id="31" name="!!B">
            <a:extLst>
              <a:ext uri="{FF2B5EF4-FFF2-40B4-BE49-F238E27FC236}">
                <a16:creationId xmlns:a16="http://schemas.microsoft.com/office/drawing/2014/main" id="{186DBC19-63F6-0BA1-3109-28634F35504D}"/>
              </a:ext>
            </a:extLst>
          </p:cNvPr>
          <p:cNvGrpSpPr/>
          <p:nvPr/>
        </p:nvGrpSpPr>
        <p:grpSpPr>
          <a:xfrm>
            <a:off x="6951816" y="9520188"/>
            <a:ext cx="1780400" cy="18640508"/>
            <a:chOff x="4105655" y="19746541"/>
            <a:chExt cx="2434579" cy="25489671"/>
          </a:xfrm>
        </p:grpSpPr>
        <p:pic>
          <p:nvPicPr>
            <p:cNvPr id="32" name="Graphic 31">
              <a:extLst>
                <a:ext uri="{FF2B5EF4-FFF2-40B4-BE49-F238E27FC236}">
                  <a16:creationId xmlns:a16="http://schemas.microsoft.com/office/drawing/2014/main" id="{732FF312-2783-B8A1-CA05-306CC52AFA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2044" y="19746541"/>
              <a:ext cx="2391149" cy="5109391"/>
            </a:xfrm>
            <a:prstGeom prst="rect">
              <a:avLst/>
            </a:prstGeom>
            <a:scene3d>
              <a:camera prst="perspectiveHeroicExtremeLeftFacing" fov="4500000">
                <a:rot lat="486000" lon="20400000" rev="174000"/>
              </a:camera>
              <a:lightRig rig="threePt" dir="t"/>
            </a:scene3d>
          </p:spPr>
        </p:pic>
        <p:pic>
          <p:nvPicPr>
            <p:cNvPr id="33" name="Graphic 32">
              <a:extLst>
                <a:ext uri="{FF2B5EF4-FFF2-40B4-BE49-F238E27FC236}">
                  <a16:creationId xmlns:a16="http://schemas.microsoft.com/office/drawing/2014/main" id="{AB8A0C25-3091-F0ED-2C58-04ED0B07F0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085" y="30029366"/>
              <a:ext cx="2391149" cy="5109391"/>
            </a:xfrm>
            <a:prstGeom prst="rect">
              <a:avLst/>
            </a:prstGeom>
            <a:scene3d>
              <a:camera prst="perspectiveHeroicExtremeLeftFacing">
                <a:rot lat="600000" lon="20415225" rev="126000"/>
              </a:camera>
              <a:lightRig rig="threePt" dir="t"/>
            </a:scene3d>
          </p:spPr>
        </p:pic>
        <p:pic>
          <p:nvPicPr>
            <p:cNvPr id="34" name="Graphic 33">
              <a:extLst>
                <a:ext uri="{FF2B5EF4-FFF2-40B4-BE49-F238E27FC236}">
                  <a16:creationId xmlns:a16="http://schemas.microsoft.com/office/drawing/2014/main" id="{436C6943-980B-D377-FEB1-8448B11A535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5655" y="40126821"/>
              <a:ext cx="2391149" cy="5109391"/>
            </a:xfrm>
            <a:prstGeom prst="rect">
              <a:avLst/>
            </a:prstGeom>
            <a:scene3d>
              <a:camera prst="perspectiveHeroicExtremeLeftFacing">
                <a:rot lat="600000" lon="20415225" rev="126000"/>
              </a:camera>
              <a:lightRig rig="threePt" dir="t"/>
            </a:scene3d>
          </p:spPr>
        </p:pic>
      </p:grpSp>
      <p:grpSp>
        <p:nvGrpSpPr>
          <p:cNvPr id="35" name="!!A">
            <a:extLst>
              <a:ext uri="{FF2B5EF4-FFF2-40B4-BE49-F238E27FC236}">
                <a16:creationId xmlns:a16="http://schemas.microsoft.com/office/drawing/2014/main" id="{F0CF073A-CACD-E8B4-0833-32A1641E537A}"/>
              </a:ext>
            </a:extLst>
          </p:cNvPr>
          <p:cNvGrpSpPr/>
          <p:nvPr/>
        </p:nvGrpSpPr>
        <p:grpSpPr>
          <a:xfrm>
            <a:off x="9294675" y="-28755692"/>
            <a:ext cx="1775726" cy="26449958"/>
            <a:chOff x="9296955" y="7094391"/>
            <a:chExt cx="2428190" cy="36168581"/>
          </a:xfrm>
        </p:grpSpPr>
        <p:pic>
          <p:nvPicPr>
            <p:cNvPr id="36" name="Graphic 35">
              <a:extLst>
                <a:ext uri="{FF2B5EF4-FFF2-40B4-BE49-F238E27FC236}">
                  <a16:creationId xmlns:a16="http://schemas.microsoft.com/office/drawing/2014/main" id="{B7146450-F65F-EE8B-2C8B-D23D74505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33996" y="17447454"/>
              <a:ext cx="2391149" cy="5109391"/>
            </a:xfrm>
            <a:prstGeom prst="rect">
              <a:avLst/>
            </a:prstGeom>
            <a:scene3d>
              <a:camera prst="perspectiveHeroicExtremeLeftFacing">
                <a:rot lat="487347" lon="600000" rev="21425485"/>
              </a:camera>
              <a:lightRig rig="threePt" dir="t"/>
            </a:scene3d>
          </p:spPr>
        </p:pic>
        <p:pic>
          <p:nvPicPr>
            <p:cNvPr id="37" name="Graphic 36">
              <a:extLst>
                <a:ext uri="{FF2B5EF4-FFF2-40B4-BE49-F238E27FC236}">
                  <a16:creationId xmlns:a16="http://schemas.microsoft.com/office/drawing/2014/main" id="{0D7984BB-5CF5-3DE0-0E1A-4DAD7B81F6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33996" y="7094391"/>
              <a:ext cx="2391149" cy="5109391"/>
            </a:xfrm>
            <a:prstGeom prst="rect">
              <a:avLst/>
            </a:prstGeom>
            <a:scene3d>
              <a:camera prst="perspectiveHeroicExtremeLeftFacing">
                <a:rot lat="487347" lon="600000" rev="21425485"/>
              </a:camera>
              <a:lightRig rig="threePt" dir="t"/>
            </a:scene3d>
            <a:sp3d z="127000"/>
          </p:spPr>
        </p:pic>
        <p:pic>
          <p:nvPicPr>
            <p:cNvPr id="38" name="Graphic 37">
              <a:extLst>
                <a:ext uri="{FF2B5EF4-FFF2-40B4-BE49-F238E27FC236}">
                  <a16:creationId xmlns:a16="http://schemas.microsoft.com/office/drawing/2014/main" id="{D03D1280-1C65-09F8-986B-4554D71DFC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96955" y="38153581"/>
              <a:ext cx="2391149" cy="5109391"/>
            </a:xfrm>
            <a:prstGeom prst="rect">
              <a:avLst/>
            </a:prstGeom>
            <a:scene3d>
              <a:camera prst="perspectiveHeroicExtremeLeftFacing">
                <a:rot lat="487347" lon="600000" rev="21425485"/>
              </a:camera>
              <a:lightRig rig="threePt" dir="t"/>
            </a:scene3d>
          </p:spPr>
        </p:pic>
        <p:pic>
          <p:nvPicPr>
            <p:cNvPr id="39" name="Graphic 38">
              <a:extLst>
                <a:ext uri="{FF2B5EF4-FFF2-40B4-BE49-F238E27FC236}">
                  <a16:creationId xmlns:a16="http://schemas.microsoft.com/office/drawing/2014/main" id="{150DB1D0-2D84-4FC5-27A3-182BDD7E8AC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3996" y="27800517"/>
              <a:ext cx="2391149" cy="5109391"/>
            </a:xfrm>
            <a:prstGeom prst="rect">
              <a:avLst/>
            </a:prstGeom>
            <a:scene3d>
              <a:camera prst="perspectiveHeroicExtremeLeftFacing">
                <a:rot lat="487347" lon="600000" rev="21425485"/>
              </a:camera>
              <a:lightRig rig="threePt" dir="t"/>
            </a:scene3d>
          </p:spPr>
        </p:pic>
      </p:grpSp>
    </p:spTree>
    <p:extLst>
      <p:ext uri="{BB962C8B-B14F-4D97-AF65-F5344CB8AC3E}">
        <p14:creationId xmlns:p14="http://schemas.microsoft.com/office/powerpoint/2010/main" val="2657423564"/>
      </p:ext>
    </p:extLst>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90000"/>
          </a:schemeClr>
        </a:solidFill>
        <a:effectLst/>
      </p:bgPr>
    </p:bg>
    <p:spTree>
      <p:nvGrpSpPr>
        <p:cNvPr id="1" name="">
          <a:extLst>
            <a:ext uri="{FF2B5EF4-FFF2-40B4-BE49-F238E27FC236}">
              <a16:creationId xmlns:a16="http://schemas.microsoft.com/office/drawing/2014/main" id="{DE819B4A-84C8-B8CF-6FAF-4304B1E7D368}"/>
            </a:ext>
          </a:extLst>
        </p:cNvPr>
        <p:cNvGrpSpPr/>
        <p:nvPr/>
      </p:nvGrpSpPr>
      <p:grpSpPr>
        <a:xfrm>
          <a:off x="0" y="0"/>
          <a:ext cx="0" cy="0"/>
          <a:chOff x="0" y="0"/>
          <a:chExt cx="0" cy="0"/>
        </a:xfrm>
      </p:grpSpPr>
      <p:sp>
        <p:nvSpPr>
          <p:cNvPr id="5" name="!!Title">
            <a:extLst>
              <a:ext uri="{FF2B5EF4-FFF2-40B4-BE49-F238E27FC236}">
                <a16:creationId xmlns:a16="http://schemas.microsoft.com/office/drawing/2014/main" id="{211AEC86-A1D1-81AF-0C74-7438108B1805}"/>
              </a:ext>
            </a:extLst>
          </p:cNvPr>
          <p:cNvSpPr txBox="1"/>
          <p:nvPr/>
        </p:nvSpPr>
        <p:spPr>
          <a:xfrm>
            <a:off x="2296698" y="2110861"/>
            <a:ext cx="5672176" cy="1631216"/>
          </a:xfrm>
          <a:prstGeom prst="rect">
            <a:avLst/>
          </a:prstGeom>
          <a:noFill/>
        </p:spPr>
        <p:txBody>
          <a:bodyPr wrap="square" rtlCol="0">
            <a:spAutoFit/>
          </a:bodyPr>
          <a:lstStyle/>
          <a:p>
            <a:r>
              <a:rPr lang="en-SG" sz="10000" b="1" spc="-150" err="1">
                <a:latin typeface="Agency FB" panose="020B0503020202020204" pitchFamily="34" charset="0"/>
              </a:rPr>
              <a:t>CycHope</a:t>
            </a:r>
            <a:endParaRPr lang="en-SG" sz="10000" b="1" spc="-150">
              <a:latin typeface="Agency FB" panose="020B0503020202020204" pitchFamily="34" charset="0"/>
            </a:endParaRPr>
          </a:p>
        </p:txBody>
      </p:sp>
      <p:pic>
        <p:nvPicPr>
          <p:cNvPr id="39" name="Graphic 38">
            <a:extLst>
              <a:ext uri="{FF2B5EF4-FFF2-40B4-BE49-F238E27FC236}">
                <a16:creationId xmlns:a16="http://schemas.microsoft.com/office/drawing/2014/main" id="{EC356B5F-A5A6-F5DB-9731-81960F27D6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198" y="2046482"/>
            <a:ext cx="1759974" cy="1759974"/>
          </a:xfrm>
          <a:prstGeom prst="rect">
            <a:avLst/>
          </a:prstGeom>
        </p:spPr>
      </p:pic>
      <p:grpSp>
        <p:nvGrpSpPr>
          <p:cNvPr id="64" name="!!B">
            <a:extLst>
              <a:ext uri="{FF2B5EF4-FFF2-40B4-BE49-F238E27FC236}">
                <a16:creationId xmlns:a16="http://schemas.microsoft.com/office/drawing/2014/main" id="{FEF5530A-EA38-030F-2579-2F36F0E7A6DA}"/>
              </a:ext>
            </a:extLst>
          </p:cNvPr>
          <p:cNvGrpSpPr/>
          <p:nvPr/>
        </p:nvGrpSpPr>
        <p:grpSpPr>
          <a:xfrm>
            <a:off x="6645552" y="-15843410"/>
            <a:ext cx="2101142" cy="21998627"/>
            <a:chOff x="4105655" y="19746541"/>
            <a:chExt cx="2434579" cy="25489671"/>
          </a:xfrm>
        </p:grpSpPr>
        <p:pic>
          <p:nvPicPr>
            <p:cNvPr id="25" name="Graphic 24">
              <a:extLst>
                <a:ext uri="{FF2B5EF4-FFF2-40B4-BE49-F238E27FC236}">
                  <a16:creationId xmlns:a16="http://schemas.microsoft.com/office/drawing/2014/main" id="{D8A5A064-28D5-E610-7609-7E9E0A9B1E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2044" y="19746541"/>
              <a:ext cx="2391149" cy="5109391"/>
            </a:xfrm>
            <a:prstGeom prst="rect">
              <a:avLst/>
            </a:prstGeom>
            <a:scene3d>
              <a:camera prst="perspectiveHeroicExtremeLeftFacing" fov="4500000">
                <a:rot lat="486000" lon="20400000" rev="174000"/>
              </a:camera>
              <a:lightRig rig="threePt" dir="t"/>
            </a:scene3d>
          </p:spPr>
        </p:pic>
        <p:pic>
          <p:nvPicPr>
            <p:cNvPr id="45" name="Graphic 44">
              <a:extLst>
                <a:ext uri="{FF2B5EF4-FFF2-40B4-BE49-F238E27FC236}">
                  <a16:creationId xmlns:a16="http://schemas.microsoft.com/office/drawing/2014/main" id="{F2CA6DD6-C1B8-FE3D-A882-248479958E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9085" y="30029366"/>
              <a:ext cx="2391149" cy="5109391"/>
            </a:xfrm>
            <a:prstGeom prst="rect">
              <a:avLst/>
            </a:prstGeom>
            <a:scene3d>
              <a:camera prst="perspectiveHeroicExtremeLeftFacing">
                <a:rot lat="600000" lon="20415225" rev="126000"/>
              </a:camera>
              <a:lightRig rig="threePt" dir="t"/>
            </a:scene3d>
          </p:spPr>
        </p:pic>
        <p:pic>
          <p:nvPicPr>
            <p:cNvPr id="65" name="Graphic 64">
              <a:extLst>
                <a:ext uri="{FF2B5EF4-FFF2-40B4-BE49-F238E27FC236}">
                  <a16:creationId xmlns:a16="http://schemas.microsoft.com/office/drawing/2014/main" id="{9271437F-148D-5676-915E-EC3B55F32F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05655" y="40126821"/>
              <a:ext cx="2391149" cy="5109391"/>
            </a:xfrm>
            <a:prstGeom prst="rect">
              <a:avLst/>
            </a:prstGeom>
            <a:scene3d>
              <a:camera prst="perspectiveHeroicExtremeLeftFacing">
                <a:rot lat="600000" lon="20415225" rev="126000"/>
              </a:camera>
              <a:lightRig rig="threePt" dir="t"/>
            </a:scene3d>
          </p:spPr>
        </p:pic>
      </p:grpSp>
      <p:grpSp>
        <p:nvGrpSpPr>
          <p:cNvPr id="70" name="!!A">
            <a:extLst>
              <a:ext uri="{FF2B5EF4-FFF2-40B4-BE49-F238E27FC236}">
                <a16:creationId xmlns:a16="http://schemas.microsoft.com/office/drawing/2014/main" id="{9F2445C5-F52C-4240-1106-0323FE9C7A7B}"/>
              </a:ext>
            </a:extLst>
          </p:cNvPr>
          <p:cNvGrpSpPr/>
          <p:nvPr/>
        </p:nvGrpSpPr>
        <p:grpSpPr>
          <a:xfrm>
            <a:off x="9211131" y="1374784"/>
            <a:ext cx="2095804" cy="31215323"/>
            <a:chOff x="9294727" y="1133437"/>
            <a:chExt cx="1775878" cy="26450279"/>
          </a:xfrm>
        </p:grpSpPr>
        <p:pic>
          <p:nvPicPr>
            <p:cNvPr id="67" name="Graphic 66">
              <a:extLst>
                <a:ext uri="{FF2B5EF4-FFF2-40B4-BE49-F238E27FC236}">
                  <a16:creationId xmlns:a16="http://schemas.microsoft.com/office/drawing/2014/main" id="{7FADEF33-2967-276A-98AE-0179AB62FD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21815" y="1133437"/>
              <a:ext cx="1748790" cy="3736800"/>
            </a:xfrm>
            <a:prstGeom prst="rect">
              <a:avLst/>
            </a:prstGeom>
            <a:scene3d>
              <a:camera prst="perspectiveHeroicExtremeLeftFacing">
                <a:rot lat="487347" lon="600000" rev="21425485"/>
              </a:camera>
              <a:lightRig rig="threePt" dir="t"/>
            </a:scene3d>
            <a:sp3d z="127000"/>
          </p:spPr>
        </p:pic>
        <p:pic>
          <p:nvPicPr>
            <p:cNvPr id="27" name="Graphic 26">
              <a:extLst>
                <a:ext uri="{FF2B5EF4-FFF2-40B4-BE49-F238E27FC236}">
                  <a16:creationId xmlns:a16="http://schemas.microsoft.com/office/drawing/2014/main" id="{055B7B26-1C56-7042-C043-14EC5C6506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1815" y="8704917"/>
              <a:ext cx="1748638" cy="3736480"/>
            </a:xfrm>
            <a:prstGeom prst="rect">
              <a:avLst/>
            </a:prstGeom>
            <a:scene3d>
              <a:camera prst="perspectiveHeroicExtremeLeftFacing">
                <a:rot lat="487347" lon="600000" rev="21425485"/>
              </a:camera>
              <a:lightRig rig="threePt" dir="t"/>
            </a:scene3d>
          </p:spPr>
        </p:pic>
        <p:pic>
          <p:nvPicPr>
            <p:cNvPr id="47" name="Graphic 46">
              <a:extLst>
                <a:ext uri="{FF2B5EF4-FFF2-40B4-BE49-F238E27FC236}">
                  <a16:creationId xmlns:a16="http://schemas.microsoft.com/office/drawing/2014/main" id="{A951A161-69E0-7F66-3FE8-BBFCE8AE81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294727" y="23847236"/>
              <a:ext cx="1748638" cy="3736480"/>
            </a:xfrm>
            <a:prstGeom prst="rect">
              <a:avLst/>
            </a:prstGeom>
            <a:scene3d>
              <a:camera prst="perspectiveHeroicExtremeLeftFacing">
                <a:rot lat="487347" lon="600000" rev="21425485"/>
              </a:camera>
              <a:lightRig rig="threePt" dir="t"/>
            </a:scene3d>
          </p:spPr>
        </p:pic>
        <p:pic>
          <p:nvPicPr>
            <p:cNvPr id="49" name="Graphic 48">
              <a:extLst>
                <a:ext uri="{FF2B5EF4-FFF2-40B4-BE49-F238E27FC236}">
                  <a16:creationId xmlns:a16="http://schemas.microsoft.com/office/drawing/2014/main" id="{7439B588-684E-149F-3EFC-C53FFC3AE2B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21815" y="16276076"/>
              <a:ext cx="1748638" cy="3736480"/>
            </a:xfrm>
            <a:prstGeom prst="rect">
              <a:avLst/>
            </a:prstGeom>
            <a:scene3d>
              <a:camera prst="perspectiveHeroicExtremeLeftFacing">
                <a:rot lat="487347" lon="600000" rev="21425485"/>
              </a:camera>
              <a:lightRig rig="threePt" dir="t"/>
            </a:scene3d>
          </p:spPr>
        </p:pic>
      </p:grpSp>
      <p:sp>
        <p:nvSpPr>
          <p:cNvPr id="71" name="TextBox 70">
            <a:extLst>
              <a:ext uri="{FF2B5EF4-FFF2-40B4-BE49-F238E27FC236}">
                <a16:creationId xmlns:a16="http://schemas.microsoft.com/office/drawing/2014/main" id="{3F0AF69A-36DC-DC72-F4D8-46FD5303F9CA}"/>
              </a:ext>
            </a:extLst>
          </p:cNvPr>
          <p:cNvSpPr txBox="1"/>
          <p:nvPr/>
        </p:nvSpPr>
        <p:spPr>
          <a:xfrm>
            <a:off x="410198" y="5262084"/>
            <a:ext cx="9207268" cy="307777"/>
          </a:xfrm>
          <a:prstGeom prst="rect">
            <a:avLst/>
          </a:prstGeom>
          <a:noFill/>
        </p:spPr>
        <p:txBody>
          <a:bodyPr wrap="square" rtlCol="0">
            <a:spAutoFit/>
          </a:bodyPr>
          <a:lstStyle/>
          <a:p>
            <a:pPr marL="285750" indent="-285750">
              <a:buFont typeface="Wingdings" panose="05000000000000000000" pitchFamily="2" charset="2"/>
              <a:buChar char="§"/>
            </a:pPr>
            <a:r>
              <a:rPr lang="en-SG" sz="1400" spc="-150">
                <a:solidFill>
                  <a:srgbClr val="F8EEDF"/>
                </a:solidFill>
                <a:latin typeface="OCR A Extended" panose="02010509020102010303" pitchFamily="50" charset="0"/>
              </a:rPr>
              <a:t>Automatic Emotional Support</a:t>
            </a:r>
          </a:p>
        </p:txBody>
      </p:sp>
      <p:sp>
        <p:nvSpPr>
          <p:cNvPr id="75" name="TextBox 74">
            <a:extLst>
              <a:ext uri="{FF2B5EF4-FFF2-40B4-BE49-F238E27FC236}">
                <a16:creationId xmlns:a16="http://schemas.microsoft.com/office/drawing/2014/main" id="{FCC7AB4F-0F88-4EA1-CA49-D565925FC847}"/>
              </a:ext>
            </a:extLst>
          </p:cNvPr>
          <p:cNvSpPr txBox="1"/>
          <p:nvPr/>
        </p:nvSpPr>
        <p:spPr>
          <a:xfrm>
            <a:off x="410198" y="4807358"/>
            <a:ext cx="9207268" cy="30777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400" b="0" i="0" u="none" strike="noStrike" kern="1200" cap="none" spc="-150" normalizeH="0" baseline="0" noProof="0">
                <a:ln>
                  <a:noFill/>
                </a:ln>
                <a:solidFill>
                  <a:srgbClr val="F8EEDF"/>
                </a:solidFill>
                <a:effectLst/>
                <a:uLnTx/>
                <a:uFillTx/>
                <a:latin typeface="OCR A Extended" panose="02010509020102010303" pitchFamily="50" charset="0"/>
                <a:ea typeface="+mn-ea"/>
                <a:cs typeface="+mn-cs"/>
              </a:rPr>
              <a:t>Smart Support Grouping</a:t>
            </a:r>
          </a:p>
        </p:txBody>
      </p:sp>
      <p:sp>
        <p:nvSpPr>
          <p:cNvPr id="81" name="TextBox 80">
            <a:extLst>
              <a:ext uri="{FF2B5EF4-FFF2-40B4-BE49-F238E27FC236}">
                <a16:creationId xmlns:a16="http://schemas.microsoft.com/office/drawing/2014/main" id="{7233D161-0407-BC46-7188-C7EF248D8F27}"/>
              </a:ext>
            </a:extLst>
          </p:cNvPr>
          <p:cNvSpPr txBox="1"/>
          <p:nvPr/>
        </p:nvSpPr>
        <p:spPr>
          <a:xfrm>
            <a:off x="410198" y="5716810"/>
            <a:ext cx="9207268" cy="307777"/>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400" b="0" i="0" u="none" strike="noStrike" kern="1200" cap="none" spc="-150" normalizeH="0" baseline="0" noProof="0">
                <a:ln>
                  <a:noFill/>
                </a:ln>
                <a:solidFill>
                  <a:srgbClr val="F8EEDF"/>
                </a:solidFill>
                <a:effectLst/>
                <a:uLnTx/>
                <a:uFillTx/>
                <a:latin typeface="OCR A Extended" panose="02010509020102010303" pitchFamily="50" charset="0"/>
                <a:ea typeface="+mn-ea"/>
                <a:cs typeface="+mn-cs"/>
              </a:rPr>
              <a:t>Bridge</a:t>
            </a:r>
            <a:r>
              <a:rPr kumimoji="0" lang="en-SG" sz="1400" b="0" i="0" u="none" strike="noStrike" kern="1200" cap="none" spc="-150" normalizeH="0" noProof="0">
                <a:ln>
                  <a:noFill/>
                </a:ln>
                <a:solidFill>
                  <a:srgbClr val="F8EEDF"/>
                </a:solidFill>
                <a:effectLst/>
                <a:uLnTx/>
                <a:uFillTx/>
                <a:latin typeface="OCR A Extended" panose="02010509020102010303" pitchFamily="50" charset="0"/>
                <a:ea typeface="+mn-ea"/>
                <a:cs typeface="+mn-cs"/>
              </a:rPr>
              <a:t> Information Gaps</a:t>
            </a:r>
            <a:endParaRPr kumimoji="0" lang="en-SG" sz="1400" b="0" i="0" u="none" strike="noStrike" kern="1200" cap="none" spc="-150" normalizeH="0" baseline="0" noProof="0">
              <a:ln>
                <a:noFill/>
              </a:ln>
              <a:solidFill>
                <a:srgbClr val="F8EEDF"/>
              </a:solidFill>
              <a:effectLst/>
              <a:uLnTx/>
              <a:uFillTx/>
              <a:latin typeface="OCR A Extended" panose="02010509020102010303" pitchFamily="50" charset="0"/>
              <a:ea typeface="+mn-ea"/>
              <a:cs typeface="+mn-cs"/>
            </a:endParaRPr>
          </a:p>
        </p:txBody>
      </p:sp>
      <p:sp>
        <p:nvSpPr>
          <p:cNvPr id="82" name="!!Subtitle">
            <a:extLst>
              <a:ext uri="{FF2B5EF4-FFF2-40B4-BE49-F238E27FC236}">
                <a16:creationId xmlns:a16="http://schemas.microsoft.com/office/drawing/2014/main" id="{00782221-2CAA-9A89-5C99-B814D72A84FA}"/>
              </a:ext>
            </a:extLst>
          </p:cNvPr>
          <p:cNvSpPr txBox="1"/>
          <p:nvPr/>
        </p:nvSpPr>
        <p:spPr>
          <a:xfrm>
            <a:off x="410198" y="3982330"/>
            <a:ext cx="7015880" cy="584775"/>
          </a:xfrm>
          <a:prstGeom prst="rect">
            <a:avLst/>
          </a:prstGeom>
          <a:noFill/>
        </p:spPr>
        <p:txBody>
          <a:bodyPr wrap="square" rtlCol="0">
            <a:spAutoFit/>
          </a:bodyPr>
          <a:lstStyle/>
          <a:p>
            <a:r>
              <a:rPr lang="en-SG" sz="3200" spc="300">
                <a:solidFill>
                  <a:schemeClr val="bg1">
                    <a:lumMod val="50000"/>
                    <a:lumOff val="50000"/>
                  </a:schemeClr>
                </a:solidFill>
                <a:latin typeface="Agency FB" panose="020B0503020202020204" pitchFamily="34" charset="0"/>
              </a:rPr>
              <a:t>Empowered by AI &amp; Community</a:t>
            </a:r>
          </a:p>
        </p:txBody>
      </p:sp>
    </p:spTree>
    <p:extLst>
      <p:ext uri="{BB962C8B-B14F-4D97-AF65-F5344CB8AC3E}">
        <p14:creationId xmlns:p14="http://schemas.microsoft.com/office/powerpoint/2010/main" val="2183362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81" grpId="0"/>
      <p:bldP spid="8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350EF-DB33-B0B1-46CB-B835533130E0}"/>
            </a:ext>
          </a:extLst>
        </p:cNvPr>
        <p:cNvGrpSpPr/>
        <p:nvPr/>
      </p:nvGrpSpPr>
      <p:grpSpPr>
        <a:xfrm>
          <a:off x="0" y="0"/>
          <a:ext cx="0" cy="0"/>
          <a:chOff x="0" y="0"/>
          <a:chExt cx="0" cy="0"/>
        </a:xfrm>
      </p:grpSpPr>
      <p:sp>
        <p:nvSpPr>
          <p:cNvPr id="5" name="!!Title">
            <a:extLst>
              <a:ext uri="{FF2B5EF4-FFF2-40B4-BE49-F238E27FC236}">
                <a16:creationId xmlns:a16="http://schemas.microsoft.com/office/drawing/2014/main" id="{6E14975F-C417-E92A-7B34-D6BB7DC20659}"/>
              </a:ext>
            </a:extLst>
          </p:cNvPr>
          <p:cNvSpPr txBox="1"/>
          <p:nvPr/>
        </p:nvSpPr>
        <p:spPr>
          <a:xfrm>
            <a:off x="7538263" y="5023392"/>
            <a:ext cx="4640942" cy="1323439"/>
          </a:xfrm>
          <a:prstGeom prst="rect">
            <a:avLst/>
          </a:prstGeom>
          <a:noFill/>
        </p:spPr>
        <p:txBody>
          <a:bodyPr wrap="square" rtlCol="0">
            <a:spAutoFit/>
          </a:bodyPr>
          <a:lstStyle/>
          <a:p>
            <a:pPr algn="r"/>
            <a:r>
              <a:rPr lang="en-SG" sz="8000" b="1" spc="-150" err="1">
                <a:latin typeface="Agency FB" panose="020B0503020202020204" pitchFamily="34" charset="0"/>
              </a:rPr>
              <a:t>CycHope</a:t>
            </a:r>
            <a:endParaRPr lang="en-SG" sz="8000" b="1" spc="-150">
              <a:latin typeface="Agency FB" panose="020B0503020202020204" pitchFamily="34" charset="0"/>
            </a:endParaRPr>
          </a:p>
        </p:txBody>
      </p:sp>
      <p:sp>
        <p:nvSpPr>
          <p:cNvPr id="11" name="!!Subtitle">
            <a:extLst>
              <a:ext uri="{FF2B5EF4-FFF2-40B4-BE49-F238E27FC236}">
                <a16:creationId xmlns:a16="http://schemas.microsoft.com/office/drawing/2014/main" id="{6056BADA-EB36-9F1A-7832-1C97623F9DEB}"/>
              </a:ext>
            </a:extLst>
          </p:cNvPr>
          <p:cNvSpPr txBox="1"/>
          <p:nvPr/>
        </p:nvSpPr>
        <p:spPr>
          <a:xfrm>
            <a:off x="5163325" y="6250817"/>
            <a:ext cx="7015880" cy="584775"/>
          </a:xfrm>
          <a:prstGeom prst="rect">
            <a:avLst/>
          </a:prstGeom>
          <a:noFill/>
        </p:spPr>
        <p:txBody>
          <a:bodyPr wrap="square" rtlCol="0">
            <a:spAutoFit/>
          </a:bodyPr>
          <a:lstStyle/>
          <a:p>
            <a:pPr algn="r"/>
            <a:r>
              <a:rPr lang="en-SG" sz="3200" spc="300">
                <a:solidFill>
                  <a:schemeClr val="bg1">
                    <a:lumMod val="50000"/>
                    <a:lumOff val="50000"/>
                  </a:schemeClr>
                </a:solidFill>
                <a:latin typeface="Agency FB" panose="020B0503020202020204" pitchFamily="34" charset="0"/>
              </a:rPr>
              <a:t>Hope Sharing</a:t>
            </a:r>
          </a:p>
        </p:txBody>
      </p:sp>
      <p:sp>
        <p:nvSpPr>
          <p:cNvPr id="15" name="TextBox 14">
            <a:extLst>
              <a:ext uri="{FF2B5EF4-FFF2-40B4-BE49-F238E27FC236}">
                <a16:creationId xmlns:a16="http://schemas.microsoft.com/office/drawing/2014/main" id="{B2509E2C-A58B-F38F-A238-4B0A4B2063AE}"/>
              </a:ext>
            </a:extLst>
          </p:cNvPr>
          <p:cNvSpPr txBox="1"/>
          <p:nvPr/>
        </p:nvSpPr>
        <p:spPr>
          <a:xfrm>
            <a:off x="4390137" y="872544"/>
            <a:ext cx="7710905" cy="923330"/>
          </a:xfrm>
          <a:prstGeom prst="rect">
            <a:avLst/>
          </a:prstGeom>
          <a:noFill/>
        </p:spPr>
        <p:txBody>
          <a:bodyPr wrap="square" rtlCol="0">
            <a:spAutoFit/>
          </a:bodyPr>
          <a:lstStyle/>
          <a:p>
            <a:r>
              <a:rPr lang="en-SG" sz="3600">
                <a:latin typeface="OCR A Extended" panose="02010509020102010303" pitchFamily="50" charset="0"/>
              </a:rPr>
              <a:t>Infer mood from phone usage</a:t>
            </a:r>
          </a:p>
          <a:p>
            <a:r>
              <a:rPr lang="en-SG">
                <a:solidFill>
                  <a:schemeClr val="bg1">
                    <a:lumMod val="50000"/>
                    <a:lumOff val="50000"/>
                  </a:schemeClr>
                </a:solidFill>
              </a:rPr>
              <a:t>*Accuracy based on permission granted</a:t>
            </a:r>
          </a:p>
        </p:txBody>
      </p:sp>
      <p:sp>
        <p:nvSpPr>
          <p:cNvPr id="17" name="TextBox 16">
            <a:extLst>
              <a:ext uri="{FF2B5EF4-FFF2-40B4-BE49-F238E27FC236}">
                <a16:creationId xmlns:a16="http://schemas.microsoft.com/office/drawing/2014/main" id="{A45AAA29-4CAE-A962-4981-DEAA3861BC6A}"/>
              </a:ext>
            </a:extLst>
          </p:cNvPr>
          <p:cNvSpPr txBox="1"/>
          <p:nvPr/>
        </p:nvSpPr>
        <p:spPr>
          <a:xfrm>
            <a:off x="4390137" y="2541028"/>
            <a:ext cx="4953877" cy="369332"/>
          </a:xfrm>
          <a:prstGeom prst="rect">
            <a:avLst/>
          </a:prstGeom>
          <a:noFill/>
        </p:spPr>
        <p:txBody>
          <a:bodyPr wrap="square" rtlCol="0">
            <a:spAutoFit/>
          </a:bodyPr>
          <a:lstStyle/>
          <a:p>
            <a:r>
              <a:rPr lang="en-SG">
                <a:solidFill>
                  <a:schemeClr val="bg1">
                    <a:lumMod val="50000"/>
                    <a:lumOff val="50000"/>
                  </a:schemeClr>
                </a:solidFill>
                <a:latin typeface="OCR A Extended" panose="02010509020102010303" pitchFamily="50" charset="0"/>
              </a:rPr>
              <a:t>Invite user to Share Hope Message</a:t>
            </a:r>
          </a:p>
        </p:txBody>
      </p:sp>
      <p:grpSp>
        <p:nvGrpSpPr>
          <p:cNvPr id="26" name="Group 25">
            <a:extLst>
              <a:ext uri="{FF2B5EF4-FFF2-40B4-BE49-F238E27FC236}">
                <a16:creationId xmlns:a16="http://schemas.microsoft.com/office/drawing/2014/main" id="{C9518121-45F2-7F19-5772-B185F128FCDF}"/>
              </a:ext>
            </a:extLst>
          </p:cNvPr>
          <p:cNvGrpSpPr/>
          <p:nvPr/>
        </p:nvGrpSpPr>
        <p:grpSpPr>
          <a:xfrm rot="21267817">
            <a:off x="1294670" y="-6103508"/>
            <a:ext cx="2701100" cy="25528729"/>
            <a:chOff x="-5687268" y="-6941520"/>
            <a:chExt cx="2701100" cy="25528729"/>
          </a:xfrm>
          <a:effectLst>
            <a:outerShdw blurRad="635000" algn="ctr" rotWithShape="0">
              <a:srgbClr val="F7D7A5">
                <a:alpha val="25000"/>
              </a:srgbClr>
            </a:outerShdw>
          </a:effectLst>
        </p:grpSpPr>
        <p:pic>
          <p:nvPicPr>
            <p:cNvPr id="25" name="Graphic 24">
              <a:extLst>
                <a:ext uri="{FF2B5EF4-FFF2-40B4-BE49-F238E27FC236}">
                  <a16:creationId xmlns:a16="http://schemas.microsoft.com/office/drawing/2014/main" id="{013064D7-2F04-EDDA-2AA4-D7A1064B09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268" y="6151046"/>
              <a:ext cx="2701098" cy="5771685"/>
            </a:xfrm>
            <a:prstGeom prst="rect">
              <a:avLst/>
            </a:prstGeom>
          </p:spPr>
        </p:pic>
        <p:pic>
          <p:nvPicPr>
            <p:cNvPr id="27" name="Graphic 26">
              <a:extLst>
                <a:ext uri="{FF2B5EF4-FFF2-40B4-BE49-F238E27FC236}">
                  <a16:creationId xmlns:a16="http://schemas.microsoft.com/office/drawing/2014/main" id="{4F7AEE2A-FE41-AF87-7CC3-519C0DCC01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7268" y="-395236"/>
              <a:ext cx="2701100" cy="5771683"/>
            </a:xfrm>
            <a:prstGeom prst="rect">
              <a:avLst/>
            </a:prstGeom>
          </p:spPr>
        </p:pic>
        <p:pic>
          <p:nvPicPr>
            <p:cNvPr id="29" name="Graphic 28">
              <a:extLst>
                <a:ext uri="{FF2B5EF4-FFF2-40B4-BE49-F238E27FC236}">
                  <a16:creationId xmlns:a16="http://schemas.microsoft.com/office/drawing/2014/main" id="{D186E4FA-8666-F58B-ED16-18303A1EC5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12815524"/>
              <a:ext cx="2701098" cy="5771685"/>
            </a:xfrm>
            <a:prstGeom prst="rect">
              <a:avLst/>
            </a:prstGeom>
          </p:spPr>
        </p:pic>
        <p:pic>
          <p:nvPicPr>
            <p:cNvPr id="24" name="Graphic 23">
              <a:extLst>
                <a:ext uri="{FF2B5EF4-FFF2-40B4-BE49-F238E27FC236}">
                  <a16:creationId xmlns:a16="http://schemas.microsoft.com/office/drawing/2014/main" id="{6B586BB7-61A8-6EC4-28D7-D8FB607C81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6941520"/>
              <a:ext cx="2701098" cy="5771685"/>
            </a:xfrm>
            <a:prstGeom prst="rect">
              <a:avLst/>
            </a:prstGeom>
          </p:spPr>
        </p:pic>
      </p:grpSp>
      <p:grpSp>
        <p:nvGrpSpPr>
          <p:cNvPr id="33" name="Group 32">
            <a:extLst>
              <a:ext uri="{FF2B5EF4-FFF2-40B4-BE49-F238E27FC236}">
                <a16:creationId xmlns:a16="http://schemas.microsoft.com/office/drawing/2014/main" id="{587E5D77-3F8E-EA72-A2E1-2E90218D6D94}"/>
              </a:ext>
            </a:extLst>
          </p:cNvPr>
          <p:cNvGrpSpPr/>
          <p:nvPr/>
        </p:nvGrpSpPr>
        <p:grpSpPr>
          <a:xfrm>
            <a:off x="4395568" y="2002679"/>
            <a:ext cx="3801342" cy="573892"/>
            <a:chOff x="4748547" y="1686992"/>
            <a:chExt cx="3801342" cy="573892"/>
          </a:xfrm>
        </p:grpSpPr>
        <p:sp>
          <p:nvSpPr>
            <p:cNvPr id="16" name="TextBox 15">
              <a:extLst>
                <a:ext uri="{FF2B5EF4-FFF2-40B4-BE49-F238E27FC236}">
                  <a16:creationId xmlns:a16="http://schemas.microsoft.com/office/drawing/2014/main" id="{8A304729-B65E-82E6-5574-F24702CA50CA}"/>
                </a:ext>
              </a:extLst>
            </p:cNvPr>
            <p:cNvSpPr txBox="1"/>
            <p:nvPr/>
          </p:nvSpPr>
          <p:spPr>
            <a:xfrm>
              <a:off x="4748547" y="1742565"/>
              <a:ext cx="3686629" cy="461665"/>
            </a:xfrm>
            <a:prstGeom prst="rect">
              <a:avLst/>
            </a:prstGeom>
            <a:noFill/>
          </p:spPr>
          <p:txBody>
            <a:bodyPr wrap="square" rtlCol="0">
              <a:spAutoFit/>
            </a:bodyPr>
            <a:lstStyle/>
            <a:p>
              <a:r>
                <a:rPr lang="en-SG" sz="2400">
                  <a:solidFill>
                    <a:schemeClr val="accent6">
                      <a:lumMod val="60000"/>
                      <a:lumOff val="40000"/>
                    </a:schemeClr>
                  </a:solidFill>
                  <a:latin typeface="OCR A Extended" panose="02010509020102010303" pitchFamily="50" charset="0"/>
                </a:rPr>
                <a:t>Positive Emotion</a:t>
              </a:r>
            </a:p>
          </p:txBody>
        </p:sp>
        <p:pic>
          <p:nvPicPr>
            <p:cNvPr id="12290" name="Picture 2">
              <a:extLst>
                <a:ext uri="{FF2B5EF4-FFF2-40B4-BE49-F238E27FC236}">
                  <a16:creationId xmlns:a16="http://schemas.microsoft.com/office/drawing/2014/main" id="{F73D43F0-2BD7-FACE-2CD8-A5A039D0B608}"/>
                </a:ext>
              </a:extLst>
            </p:cNvPr>
            <p:cNvPicPr>
              <a:picLocks noChangeAspect="1" noChangeArrowheads="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765203">
              <a:off x="7975997" y="1686992"/>
              <a:ext cx="573892" cy="573892"/>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Box 18">
            <a:extLst>
              <a:ext uri="{FF2B5EF4-FFF2-40B4-BE49-F238E27FC236}">
                <a16:creationId xmlns:a16="http://schemas.microsoft.com/office/drawing/2014/main" id="{C9E81DBE-8FCB-580A-1B24-DA74225BC890}"/>
              </a:ext>
            </a:extLst>
          </p:cNvPr>
          <p:cNvSpPr txBox="1"/>
          <p:nvPr/>
        </p:nvSpPr>
        <p:spPr>
          <a:xfrm>
            <a:off x="5081067" y="4119850"/>
            <a:ext cx="4512876" cy="646331"/>
          </a:xfrm>
          <a:prstGeom prst="rect">
            <a:avLst/>
          </a:prstGeom>
          <a:noFill/>
        </p:spPr>
        <p:txBody>
          <a:bodyPr wrap="square" rtlCol="0">
            <a:spAutoFit/>
          </a:bodyPr>
          <a:lstStyle/>
          <a:p>
            <a:r>
              <a:rPr lang="en-SG">
                <a:solidFill>
                  <a:schemeClr val="bg1">
                    <a:lumMod val="50000"/>
                    <a:lumOff val="50000"/>
                  </a:schemeClr>
                </a:solidFill>
                <a:latin typeface="OCR A Extended" panose="02010509020102010303" pitchFamily="50" charset="0"/>
              </a:rPr>
              <a:t>Hope Message plays</a:t>
            </a:r>
            <a:br>
              <a:rPr lang="en-SG">
                <a:solidFill>
                  <a:schemeClr val="bg1">
                    <a:lumMod val="50000"/>
                    <a:lumOff val="50000"/>
                  </a:schemeClr>
                </a:solidFill>
                <a:latin typeface="OCR A Extended" panose="02010509020102010303" pitchFamily="50" charset="0"/>
              </a:rPr>
            </a:br>
            <a:r>
              <a:rPr lang="en-SG">
                <a:solidFill>
                  <a:schemeClr val="bg1">
                    <a:lumMod val="50000"/>
                    <a:lumOff val="50000"/>
                  </a:schemeClr>
                </a:solidFill>
                <a:latin typeface="OCR A Extended" panose="02010509020102010303" pitchFamily="50" charset="0"/>
              </a:rPr>
              <a:t>Immersive experience</a:t>
            </a:r>
          </a:p>
        </p:txBody>
      </p:sp>
      <p:grpSp>
        <p:nvGrpSpPr>
          <p:cNvPr id="34" name="Group 33">
            <a:extLst>
              <a:ext uri="{FF2B5EF4-FFF2-40B4-BE49-F238E27FC236}">
                <a16:creationId xmlns:a16="http://schemas.microsoft.com/office/drawing/2014/main" id="{8E126FC1-350A-7279-8331-CE2A07B24F4D}"/>
              </a:ext>
            </a:extLst>
          </p:cNvPr>
          <p:cNvGrpSpPr/>
          <p:nvPr/>
        </p:nvGrpSpPr>
        <p:grpSpPr>
          <a:xfrm>
            <a:off x="4336518" y="3636557"/>
            <a:ext cx="4431178" cy="831224"/>
            <a:chOff x="4689497" y="3320870"/>
            <a:chExt cx="4431178" cy="831224"/>
          </a:xfrm>
        </p:grpSpPr>
        <p:sp>
          <p:nvSpPr>
            <p:cNvPr id="18" name="TextBox 17">
              <a:extLst>
                <a:ext uri="{FF2B5EF4-FFF2-40B4-BE49-F238E27FC236}">
                  <a16:creationId xmlns:a16="http://schemas.microsoft.com/office/drawing/2014/main" id="{CBD0D77A-4C09-5F0D-6458-FFE4837C0018}"/>
                </a:ext>
              </a:extLst>
            </p:cNvPr>
            <p:cNvSpPr txBox="1">
              <a:spLocks/>
            </p:cNvSpPr>
            <p:nvPr/>
          </p:nvSpPr>
          <p:spPr>
            <a:xfrm>
              <a:off x="5434046" y="3320870"/>
              <a:ext cx="3686629" cy="461665"/>
            </a:xfrm>
            <a:prstGeom prst="rect">
              <a:avLst/>
            </a:prstGeom>
            <a:noFill/>
          </p:spPr>
          <p:txBody>
            <a:bodyPr wrap="square" rtlCol="0">
              <a:spAutoFit/>
            </a:bodyPr>
            <a:lstStyle/>
            <a:p>
              <a:r>
                <a:rPr lang="en-SG" sz="2400">
                  <a:solidFill>
                    <a:schemeClr val="accent2">
                      <a:lumMod val="40000"/>
                      <a:lumOff val="60000"/>
                    </a:schemeClr>
                  </a:solidFill>
                  <a:latin typeface="OCR A Extended" panose="02010509020102010303" pitchFamily="50" charset="0"/>
                </a:rPr>
                <a:t>Negative Emotion</a:t>
              </a:r>
            </a:p>
          </p:txBody>
        </p:sp>
        <p:pic>
          <p:nvPicPr>
            <p:cNvPr id="12292" name="Picture 4">
              <a:extLst>
                <a:ext uri="{FF2B5EF4-FFF2-40B4-BE49-F238E27FC236}">
                  <a16:creationId xmlns:a16="http://schemas.microsoft.com/office/drawing/2014/main" id="{612BF88B-232B-8729-7F7C-656ECDB7F453}"/>
                </a:ext>
              </a:extLst>
            </p:cNvPr>
            <p:cNvPicPr>
              <a:picLocks noChangeAspect="1" noChangeArrowheads="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89497" y="3412976"/>
              <a:ext cx="739118" cy="7391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5470433"/>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051C3-2DD7-58B3-6290-430B76906AD4}"/>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F7D9A8AA-5486-F113-9CEF-7758B6F4ADA5}"/>
              </a:ext>
            </a:extLst>
          </p:cNvPr>
          <p:cNvGrpSpPr/>
          <p:nvPr/>
        </p:nvGrpSpPr>
        <p:grpSpPr>
          <a:xfrm rot="21267817">
            <a:off x="922381" y="-12665465"/>
            <a:ext cx="2701100" cy="25528729"/>
            <a:chOff x="-5687268" y="-6941520"/>
            <a:chExt cx="2701100" cy="25528729"/>
          </a:xfrm>
          <a:effectLst>
            <a:outerShdw blurRad="635000" algn="ctr" rotWithShape="0">
              <a:srgbClr val="F7D7A5">
                <a:alpha val="25000"/>
              </a:srgbClr>
            </a:outerShdw>
          </a:effectLst>
        </p:grpSpPr>
        <p:pic>
          <p:nvPicPr>
            <p:cNvPr id="25" name="Graphic 24">
              <a:extLst>
                <a:ext uri="{FF2B5EF4-FFF2-40B4-BE49-F238E27FC236}">
                  <a16:creationId xmlns:a16="http://schemas.microsoft.com/office/drawing/2014/main" id="{6BF288D6-A67C-452E-F49C-493804F05A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268" y="6151046"/>
              <a:ext cx="2701098" cy="5771685"/>
            </a:xfrm>
            <a:prstGeom prst="rect">
              <a:avLst/>
            </a:prstGeom>
          </p:spPr>
        </p:pic>
        <p:pic>
          <p:nvPicPr>
            <p:cNvPr id="27" name="Graphic 26">
              <a:extLst>
                <a:ext uri="{FF2B5EF4-FFF2-40B4-BE49-F238E27FC236}">
                  <a16:creationId xmlns:a16="http://schemas.microsoft.com/office/drawing/2014/main" id="{02D6AAE8-0A42-5A03-C382-CE76C93A4A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7268" y="-395236"/>
              <a:ext cx="2701100" cy="5771683"/>
            </a:xfrm>
            <a:prstGeom prst="rect">
              <a:avLst/>
            </a:prstGeom>
          </p:spPr>
        </p:pic>
        <p:pic>
          <p:nvPicPr>
            <p:cNvPr id="29" name="Graphic 28">
              <a:extLst>
                <a:ext uri="{FF2B5EF4-FFF2-40B4-BE49-F238E27FC236}">
                  <a16:creationId xmlns:a16="http://schemas.microsoft.com/office/drawing/2014/main" id="{A6B5B7ED-4AE2-5EDC-4EFF-71C89492BD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12815524"/>
              <a:ext cx="2701098" cy="5771685"/>
            </a:xfrm>
            <a:prstGeom prst="rect">
              <a:avLst/>
            </a:prstGeom>
          </p:spPr>
        </p:pic>
        <p:pic>
          <p:nvPicPr>
            <p:cNvPr id="24" name="Graphic 23">
              <a:extLst>
                <a:ext uri="{FF2B5EF4-FFF2-40B4-BE49-F238E27FC236}">
                  <a16:creationId xmlns:a16="http://schemas.microsoft.com/office/drawing/2014/main" id="{20B4628F-5DC9-52A6-5FB3-54B368E1A7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6941520"/>
              <a:ext cx="2701098" cy="5771685"/>
            </a:xfrm>
            <a:prstGeom prst="rect">
              <a:avLst/>
            </a:prstGeom>
          </p:spPr>
        </p:pic>
      </p:grpSp>
      <p:sp>
        <p:nvSpPr>
          <p:cNvPr id="15" name="!!I">
            <a:extLst>
              <a:ext uri="{FF2B5EF4-FFF2-40B4-BE49-F238E27FC236}">
                <a16:creationId xmlns:a16="http://schemas.microsoft.com/office/drawing/2014/main" id="{2C425E8D-28AB-D15F-C04E-EBB5B7E3D491}"/>
              </a:ext>
            </a:extLst>
          </p:cNvPr>
          <p:cNvSpPr txBox="1"/>
          <p:nvPr/>
        </p:nvSpPr>
        <p:spPr>
          <a:xfrm>
            <a:off x="4199284" y="1226992"/>
            <a:ext cx="8257482" cy="646331"/>
          </a:xfrm>
          <a:prstGeom prst="rect">
            <a:avLst/>
          </a:prstGeom>
          <a:noFill/>
        </p:spPr>
        <p:txBody>
          <a:bodyPr wrap="square" rtlCol="0">
            <a:spAutoFit/>
          </a:bodyPr>
          <a:lstStyle/>
          <a:p>
            <a:pPr algn="ctr"/>
            <a:r>
              <a:rPr lang="en-SG" sz="3600">
                <a:latin typeface="OCR A Extended" panose="02010509020102010303" pitchFamily="50" charset="0"/>
              </a:rPr>
              <a:t>Immediate</a:t>
            </a:r>
          </a:p>
        </p:txBody>
      </p:sp>
      <p:sp>
        <p:nvSpPr>
          <p:cNvPr id="2" name="!!A">
            <a:extLst>
              <a:ext uri="{FF2B5EF4-FFF2-40B4-BE49-F238E27FC236}">
                <a16:creationId xmlns:a16="http://schemas.microsoft.com/office/drawing/2014/main" id="{0EB37B5B-5300-EE5F-9762-363FF8DA3F0D}"/>
              </a:ext>
            </a:extLst>
          </p:cNvPr>
          <p:cNvSpPr txBox="1"/>
          <p:nvPr/>
        </p:nvSpPr>
        <p:spPr>
          <a:xfrm>
            <a:off x="5530394" y="2865056"/>
            <a:ext cx="5595257" cy="461665"/>
          </a:xfrm>
          <a:prstGeom prst="rect">
            <a:avLst/>
          </a:prstGeom>
          <a:noFill/>
        </p:spPr>
        <p:txBody>
          <a:bodyPr wrap="square" rtlCol="0">
            <a:spAutoFit/>
          </a:bodyPr>
          <a:lstStyle/>
          <a:p>
            <a:pPr algn="ctr"/>
            <a:r>
              <a:rPr lang="en-SG" sz="2400">
                <a:latin typeface="OCR A Extended" panose="02010509020102010303" pitchFamily="50" charset="0"/>
              </a:rPr>
              <a:t>Real</a:t>
            </a:r>
            <a:endParaRPr lang="en-SG">
              <a:solidFill>
                <a:schemeClr val="bg1">
                  <a:lumMod val="50000"/>
                  <a:lumOff val="50000"/>
                </a:schemeClr>
              </a:solidFill>
            </a:endParaRPr>
          </a:p>
        </p:txBody>
      </p:sp>
      <p:sp>
        <p:nvSpPr>
          <p:cNvPr id="3" name="!!T">
            <a:extLst>
              <a:ext uri="{FF2B5EF4-FFF2-40B4-BE49-F238E27FC236}">
                <a16:creationId xmlns:a16="http://schemas.microsoft.com/office/drawing/2014/main" id="{935F5C20-EE01-EAAD-6693-5E34B7A69C13}"/>
              </a:ext>
            </a:extLst>
          </p:cNvPr>
          <p:cNvSpPr txBox="1"/>
          <p:nvPr/>
        </p:nvSpPr>
        <p:spPr>
          <a:xfrm>
            <a:off x="5530394" y="3905200"/>
            <a:ext cx="5595257" cy="461665"/>
          </a:xfrm>
          <a:prstGeom prst="rect">
            <a:avLst/>
          </a:prstGeom>
          <a:noFill/>
        </p:spPr>
        <p:txBody>
          <a:bodyPr wrap="square" rtlCol="0">
            <a:spAutoFit/>
          </a:bodyPr>
          <a:lstStyle/>
          <a:p>
            <a:pPr algn="ctr"/>
            <a:r>
              <a:rPr lang="en-SG" sz="2400">
                <a:latin typeface="OCR A Extended" panose="02010509020102010303" pitchFamily="50" charset="0"/>
              </a:rPr>
              <a:t>Active</a:t>
            </a:r>
            <a:endParaRPr lang="en-SG">
              <a:solidFill>
                <a:schemeClr val="bg1">
                  <a:lumMod val="50000"/>
                  <a:lumOff val="50000"/>
                </a:schemeClr>
              </a:solidFill>
            </a:endParaRPr>
          </a:p>
        </p:txBody>
      </p:sp>
      <p:sp>
        <p:nvSpPr>
          <p:cNvPr id="7" name="TextBox 6">
            <a:extLst>
              <a:ext uri="{FF2B5EF4-FFF2-40B4-BE49-F238E27FC236}">
                <a16:creationId xmlns:a16="http://schemas.microsoft.com/office/drawing/2014/main" id="{46A97805-F744-30F0-AC48-A17C0ABAD626}"/>
              </a:ext>
            </a:extLst>
          </p:cNvPr>
          <p:cNvSpPr txBox="1"/>
          <p:nvPr/>
        </p:nvSpPr>
        <p:spPr>
          <a:xfrm>
            <a:off x="4912625" y="1819090"/>
            <a:ext cx="6735534" cy="464294"/>
          </a:xfrm>
          <a:prstGeom prst="rect">
            <a:avLst/>
          </a:prstGeom>
          <a:noFill/>
        </p:spPr>
        <p:txBody>
          <a:bodyPr wrap="square">
            <a:spAutoFit/>
          </a:bodyPr>
          <a:lstStyle/>
          <a:p>
            <a:pPr algn="ctr">
              <a:lnSpc>
                <a:spcPct val="150000"/>
              </a:lnSpc>
            </a:pPr>
            <a:r>
              <a:rPr lang="en-SG" sz="1800">
                <a:solidFill>
                  <a:schemeClr val="bg1">
                    <a:lumMod val="50000"/>
                    <a:lumOff val="50000"/>
                  </a:schemeClr>
                </a:solidFill>
                <a:latin typeface="OCR A Extended" panose="02010509020102010303" pitchFamily="50" charset="0"/>
              </a:rPr>
              <a:t>Receive immediate support at crucial times</a:t>
            </a:r>
            <a:endParaRPr lang="en-SG" sz="1800">
              <a:solidFill>
                <a:schemeClr val="bg1">
                  <a:lumMod val="50000"/>
                  <a:lumOff val="50000"/>
                </a:schemeClr>
              </a:solidFill>
            </a:endParaRPr>
          </a:p>
        </p:txBody>
      </p:sp>
      <p:sp>
        <p:nvSpPr>
          <p:cNvPr id="5" name="!!Title">
            <a:extLst>
              <a:ext uri="{FF2B5EF4-FFF2-40B4-BE49-F238E27FC236}">
                <a16:creationId xmlns:a16="http://schemas.microsoft.com/office/drawing/2014/main" id="{B5C8881B-441D-EE6D-EDD9-98B79B633C6D}"/>
              </a:ext>
            </a:extLst>
          </p:cNvPr>
          <p:cNvSpPr txBox="1"/>
          <p:nvPr/>
        </p:nvSpPr>
        <p:spPr>
          <a:xfrm>
            <a:off x="7538263" y="5023392"/>
            <a:ext cx="4640942" cy="1323439"/>
          </a:xfrm>
          <a:prstGeom prst="rect">
            <a:avLst/>
          </a:prstGeom>
          <a:noFill/>
        </p:spPr>
        <p:txBody>
          <a:bodyPr wrap="square" rtlCol="0">
            <a:spAutoFit/>
          </a:bodyPr>
          <a:lstStyle/>
          <a:p>
            <a:pPr algn="r"/>
            <a:r>
              <a:rPr lang="en-SG" sz="8000" b="1" spc="-150" err="1">
                <a:latin typeface="Agency FB" panose="020B0503020202020204" pitchFamily="34" charset="0"/>
              </a:rPr>
              <a:t>CycHope</a:t>
            </a:r>
            <a:endParaRPr lang="en-SG" sz="8000" b="1" spc="-150">
              <a:latin typeface="Agency FB" panose="020B0503020202020204" pitchFamily="34" charset="0"/>
            </a:endParaRPr>
          </a:p>
        </p:txBody>
      </p:sp>
      <p:sp>
        <p:nvSpPr>
          <p:cNvPr id="6" name="!!Subtitle">
            <a:extLst>
              <a:ext uri="{FF2B5EF4-FFF2-40B4-BE49-F238E27FC236}">
                <a16:creationId xmlns:a16="http://schemas.microsoft.com/office/drawing/2014/main" id="{099DE938-5DFC-388C-8DE5-DEED6CED56A4}"/>
              </a:ext>
            </a:extLst>
          </p:cNvPr>
          <p:cNvSpPr txBox="1"/>
          <p:nvPr/>
        </p:nvSpPr>
        <p:spPr>
          <a:xfrm>
            <a:off x="5163325" y="6250817"/>
            <a:ext cx="7015880" cy="584775"/>
          </a:xfrm>
          <a:prstGeom prst="rect">
            <a:avLst/>
          </a:prstGeom>
          <a:noFill/>
        </p:spPr>
        <p:txBody>
          <a:bodyPr wrap="square" rtlCol="0">
            <a:spAutoFit/>
          </a:bodyPr>
          <a:lstStyle/>
          <a:p>
            <a:pPr algn="r"/>
            <a:r>
              <a:rPr lang="en-SG" sz="3200" spc="300">
                <a:solidFill>
                  <a:schemeClr val="bg1">
                    <a:lumMod val="50000"/>
                    <a:lumOff val="50000"/>
                  </a:schemeClr>
                </a:solidFill>
                <a:latin typeface="Agency FB" panose="020B0503020202020204" pitchFamily="34" charset="0"/>
              </a:rPr>
              <a:t>Hope Sharing</a:t>
            </a:r>
          </a:p>
        </p:txBody>
      </p:sp>
    </p:spTree>
    <p:extLst>
      <p:ext uri="{BB962C8B-B14F-4D97-AF65-F5344CB8AC3E}">
        <p14:creationId xmlns:p14="http://schemas.microsoft.com/office/powerpoint/2010/main" val="1702804454"/>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3C1C0-2174-8136-5344-C9ACB1D68C25}"/>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C975C725-5C58-DF21-4C16-1DF892992F79}"/>
              </a:ext>
            </a:extLst>
          </p:cNvPr>
          <p:cNvGrpSpPr/>
          <p:nvPr/>
        </p:nvGrpSpPr>
        <p:grpSpPr>
          <a:xfrm rot="21267817">
            <a:off x="922381" y="-12665465"/>
            <a:ext cx="2701100" cy="25528729"/>
            <a:chOff x="-5687268" y="-6941520"/>
            <a:chExt cx="2701100" cy="25528729"/>
          </a:xfrm>
          <a:effectLst>
            <a:outerShdw blurRad="635000" algn="ctr" rotWithShape="0">
              <a:srgbClr val="F7D7A5">
                <a:alpha val="25000"/>
              </a:srgbClr>
            </a:outerShdw>
          </a:effectLst>
        </p:grpSpPr>
        <p:pic>
          <p:nvPicPr>
            <p:cNvPr id="25" name="Graphic 24">
              <a:extLst>
                <a:ext uri="{FF2B5EF4-FFF2-40B4-BE49-F238E27FC236}">
                  <a16:creationId xmlns:a16="http://schemas.microsoft.com/office/drawing/2014/main" id="{52AA3A1D-0DE5-515C-50FD-8F8CB697B6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268" y="6151046"/>
              <a:ext cx="2701098" cy="5771685"/>
            </a:xfrm>
            <a:prstGeom prst="rect">
              <a:avLst/>
            </a:prstGeom>
          </p:spPr>
        </p:pic>
        <p:pic>
          <p:nvPicPr>
            <p:cNvPr id="27" name="Graphic 26">
              <a:extLst>
                <a:ext uri="{FF2B5EF4-FFF2-40B4-BE49-F238E27FC236}">
                  <a16:creationId xmlns:a16="http://schemas.microsoft.com/office/drawing/2014/main" id="{21FF60EC-64B6-285D-0095-3DC24A55A2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7268" y="-395236"/>
              <a:ext cx="2701100" cy="5771683"/>
            </a:xfrm>
            <a:prstGeom prst="rect">
              <a:avLst/>
            </a:prstGeom>
          </p:spPr>
        </p:pic>
        <p:pic>
          <p:nvPicPr>
            <p:cNvPr id="29" name="Graphic 28">
              <a:extLst>
                <a:ext uri="{FF2B5EF4-FFF2-40B4-BE49-F238E27FC236}">
                  <a16:creationId xmlns:a16="http://schemas.microsoft.com/office/drawing/2014/main" id="{6104122F-EACA-8FA3-80DD-1CE5F2B62A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12815524"/>
              <a:ext cx="2701098" cy="5771685"/>
            </a:xfrm>
            <a:prstGeom prst="rect">
              <a:avLst/>
            </a:prstGeom>
          </p:spPr>
        </p:pic>
        <p:pic>
          <p:nvPicPr>
            <p:cNvPr id="24" name="Graphic 23">
              <a:extLst>
                <a:ext uri="{FF2B5EF4-FFF2-40B4-BE49-F238E27FC236}">
                  <a16:creationId xmlns:a16="http://schemas.microsoft.com/office/drawing/2014/main" id="{7005CEF5-2194-AE6B-6C2C-BE31F50E30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6941520"/>
              <a:ext cx="2701098" cy="5771685"/>
            </a:xfrm>
            <a:prstGeom prst="rect">
              <a:avLst/>
            </a:prstGeom>
          </p:spPr>
        </p:pic>
      </p:grpSp>
      <p:sp>
        <p:nvSpPr>
          <p:cNvPr id="15" name="!!I">
            <a:extLst>
              <a:ext uri="{FF2B5EF4-FFF2-40B4-BE49-F238E27FC236}">
                <a16:creationId xmlns:a16="http://schemas.microsoft.com/office/drawing/2014/main" id="{B88C5753-D0FF-93AA-AB6F-EC49334F4177}"/>
              </a:ext>
            </a:extLst>
          </p:cNvPr>
          <p:cNvSpPr txBox="1"/>
          <p:nvPr/>
        </p:nvSpPr>
        <p:spPr>
          <a:xfrm>
            <a:off x="4199284" y="1296618"/>
            <a:ext cx="8257482" cy="461665"/>
          </a:xfrm>
          <a:prstGeom prst="rect">
            <a:avLst/>
          </a:prstGeom>
          <a:noFill/>
        </p:spPr>
        <p:txBody>
          <a:bodyPr wrap="square" rtlCol="0">
            <a:spAutoFit/>
          </a:bodyPr>
          <a:lstStyle/>
          <a:p>
            <a:pPr algn="ctr"/>
            <a:r>
              <a:rPr lang="en-SG" sz="2400">
                <a:latin typeface="OCR A Extended" panose="02010509020102010303" pitchFamily="50" charset="0"/>
              </a:rPr>
              <a:t>Immediate</a:t>
            </a:r>
          </a:p>
        </p:txBody>
      </p:sp>
      <p:sp>
        <p:nvSpPr>
          <p:cNvPr id="2" name="!!A">
            <a:extLst>
              <a:ext uri="{FF2B5EF4-FFF2-40B4-BE49-F238E27FC236}">
                <a16:creationId xmlns:a16="http://schemas.microsoft.com/office/drawing/2014/main" id="{80A1F9B2-3332-076E-9645-584240EFE7B2}"/>
              </a:ext>
            </a:extLst>
          </p:cNvPr>
          <p:cNvSpPr txBox="1"/>
          <p:nvPr/>
        </p:nvSpPr>
        <p:spPr>
          <a:xfrm>
            <a:off x="5530396" y="2235615"/>
            <a:ext cx="5595257" cy="646331"/>
          </a:xfrm>
          <a:prstGeom prst="rect">
            <a:avLst/>
          </a:prstGeom>
          <a:noFill/>
        </p:spPr>
        <p:txBody>
          <a:bodyPr wrap="square" rtlCol="0">
            <a:spAutoFit/>
          </a:bodyPr>
          <a:lstStyle/>
          <a:p>
            <a:pPr algn="ctr"/>
            <a:r>
              <a:rPr lang="en-SG" sz="3600">
                <a:latin typeface="OCR A Extended" panose="02010509020102010303" pitchFamily="50" charset="0"/>
              </a:rPr>
              <a:t>Real</a:t>
            </a:r>
          </a:p>
        </p:txBody>
      </p:sp>
      <p:sp>
        <p:nvSpPr>
          <p:cNvPr id="3" name="!!T">
            <a:extLst>
              <a:ext uri="{FF2B5EF4-FFF2-40B4-BE49-F238E27FC236}">
                <a16:creationId xmlns:a16="http://schemas.microsoft.com/office/drawing/2014/main" id="{354EB54B-65BF-1934-A7F5-B0B51417BFAF}"/>
              </a:ext>
            </a:extLst>
          </p:cNvPr>
          <p:cNvSpPr txBox="1"/>
          <p:nvPr/>
        </p:nvSpPr>
        <p:spPr>
          <a:xfrm>
            <a:off x="5530397" y="3728611"/>
            <a:ext cx="5595257" cy="461665"/>
          </a:xfrm>
          <a:prstGeom prst="rect">
            <a:avLst/>
          </a:prstGeom>
          <a:noFill/>
        </p:spPr>
        <p:txBody>
          <a:bodyPr wrap="square" rtlCol="0">
            <a:spAutoFit/>
          </a:bodyPr>
          <a:lstStyle/>
          <a:p>
            <a:pPr algn="ctr"/>
            <a:r>
              <a:rPr lang="en-SG" sz="2400">
                <a:latin typeface="OCR A Extended" panose="02010509020102010303" pitchFamily="50" charset="0"/>
              </a:rPr>
              <a:t>Active</a:t>
            </a:r>
            <a:endParaRPr lang="en-SG">
              <a:solidFill>
                <a:schemeClr val="bg1">
                  <a:lumMod val="50000"/>
                  <a:lumOff val="50000"/>
                </a:schemeClr>
              </a:solidFill>
            </a:endParaRPr>
          </a:p>
        </p:txBody>
      </p:sp>
      <p:sp>
        <p:nvSpPr>
          <p:cNvPr id="13" name="TextBox 12">
            <a:extLst>
              <a:ext uri="{FF2B5EF4-FFF2-40B4-BE49-F238E27FC236}">
                <a16:creationId xmlns:a16="http://schemas.microsoft.com/office/drawing/2014/main" id="{AC7937ED-4686-F6DA-C41C-4F20F1270F22}"/>
              </a:ext>
            </a:extLst>
          </p:cNvPr>
          <p:cNvSpPr txBox="1"/>
          <p:nvPr/>
        </p:nvSpPr>
        <p:spPr>
          <a:xfrm>
            <a:off x="4912628" y="2812617"/>
            <a:ext cx="6735534" cy="369332"/>
          </a:xfrm>
          <a:prstGeom prst="rect">
            <a:avLst/>
          </a:prstGeom>
          <a:noFill/>
        </p:spPr>
        <p:txBody>
          <a:bodyPr wrap="square">
            <a:spAutoFit/>
          </a:bodyPr>
          <a:lstStyle/>
          <a:p>
            <a:pPr algn="ctr"/>
            <a:r>
              <a:rPr lang="en-SG" sz="1800">
                <a:solidFill>
                  <a:schemeClr val="bg1">
                    <a:lumMod val="50000"/>
                    <a:lumOff val="50000"/>
                  </a:schemeClr>
                </a:solidFill>
                <a:latin typeface="OCR A Extended" panose="02010509020102010303" pitchFamily="50" charset="0"/>
              </a:rPr>
              <a:t>From caregiver, to caregiver</a:t>
            </a:r>
            <a:endParaRPr lang="en-SG">
              <a:solidFill>
                <a:schemeClr val="bg1">
                  <a:lumMod val="50000"/>
                  <a:lumOff val="50000"/>
                </a:schemeClr>
              </a:solidFill>
            </a:endParaRPr>
          </a:p>
        </p:txBody>
      </p:sp>
      <p:sp>
        <p:nvSpPr>
          <p:cNvPr id="5" name="!!Title">
            <a:extLst>
              <a:ext uri="{FF2B5EF4-FFF2-40B4-BE49-F238E27FC236}">
                <a16:creationId xmlns:a16="http://schemas.microsoft.com/office/drawing/2014/main" id="{5C1FAE19-D54F-E657-23B1-09846BEB030C}"/>
              </a:ext>
            </a:extLst>
          </p:cNvPr>
          <p:cNvSpPr txBox="1"/>
          <p:nvPr/>
        </p:nvSpPr>
        <p:spPr>
          <a:xfrm>
            <a:off x="7538263" y="5023392"/>
            <a:ext cx="4640942" cy="1323439"/>
          </a:xfrm>
          <a:prstGeom prst="rect">
            <a:avLst/>
          </a:prstGeom>
          <a:noFill/>
        </p:spPr>
        <p:txBody>
          <a:bodyPr wrap="square" rtlCol="0">
            <a:spAutoFit/>
          </a:bodyPr>
          <a:lstStyle/>
          <a:p>
            <a:pPr algn="r"/>
            <a:r>
              <a:rPr lang="en-SG" sz="8000" b="1" spc="-150" err="1">
                <a:latin typeface="Agency FB" panose="020B0503020202020204" pitchFamily="34" charset="0"/>
              </a:rPr>
              <a:t>CycHope</a:t>
            </a:r>
            <a:endParaRPr lang="en-SG" sz="8000" b="1" spc="-150">
              <a:latin typeface="Agency FB" panose="020B0503020202020204" pitchFamily="34" charset="0"/>
            </a:endParaRPr>
          </a:p>
        </p:txBody>
      </p:sp>
      <p:sp>
        <p:nvSpPr>
          <p:cNvPr id="6" name="!!Subtitle">
            <a:extLst>
              <a:ext uri="{FF2B5EF4-FFF2-40B4-BE49-F238E27FC236}">
                <a16:creationId xmlns:a16="http://schemas.microsoft.com/office/drawing/2014/main" id="{025D7C8A-9631-E044-4745-62831CE4056E}"/>
              </a:ext>
            </a:extLst>
          </p:cNvPr>
          <p:cNvSpPr txBox="1"/>
          <p:nvPr/>
        </p:nvSpPr>
        <p:spPr>
          <a:xfrm>
            <a:off x="5163325" y="6250817"/>
            <a:ext cx="7015880" cy="584775"/>
          </a:xfrm>
          <a:prstGeom prst="rect">
            <a:avLst/>
          </a:prstGeom>
          <a:noFill/>
        </p:spPr>
        <p:txBody>
          <a:bodyPr wrap="square" rtlCol="0">
            <a:spAutoFit/>
          </a:bodyPr>
          <a:lstStyle/>
          <a:p>
            <a:pPr algn="r"/>
            <a:r>
              <a:rPr lang="en-SG" sz="3200" spc="300">
                <a:solidFill>
                  <a:schemeClr val="bg1">
                    <a:lumMod val="50000"/>
                    <a:lumOff val="50000"/>
                  </a:schemeClr>
                </a:solidFill>
                <a:latin typeface="Agency FB" panose="020B0503020202020204" pitchFamily="34" charset="0"/>
              </a:rPr>
              <a:t>Hope Sharing</a:t>
            </a:r>
          </a:p>
        </p:txBody>
      </p:sp>
    </p:spTree>
    <p:extLst>
      <p:ext uri="{BB962C8B-B14F-4D97-AF65-F5344CB8AC3E}">
        <p14:creationId xmlns:p14="http://schemas.microsoft.com/office/powerpoint/2010/main" val="86871919"/>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D0169-0E80-C642-18B1-B78EDD226972}"/>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7EA15535-A47E-80B2-D93C-1C208741A4C8}"/>
              </a:ext>
            </a:extLst>
          </p:cNvPr>
          <p:cNvGrpSpPr/>
          <p:nvPr/>
        </p:nvGrpSpPr>
        <p:grpSpPr>
          <a:xfrm rot="21267817">
            <a:off x="922381" y="-12665465"/>
            <a:ext cx="2701100" cy="25528729"/>
            <a:chOff x="-5687268" y="-6941520"/>
            <a:chExt cx="2701100" cy="25528729"/>
          </a:xfrm>
          <a:effectLst>
            <a:outerShdw blurRad="635000" algn="ctr" rotWithShape="0">
              <a:srgbClr val="F7D7A5">
                <a:alpha val="25000"/>
              </a:srgbClr>
            </a:outerShdw>
          </a:effectLst>
        </p:grpSpPr>
        <p:pic>
          <p:nvPicPr>
            <p:cNvPr id="25" name="Graphic 24">
              <a:extLst>
                <a:ext uri="{FF2B5EF4-FFF2-40B4-BE49-F238E27FC236}">
                  <a16:creationId xmlns:a16="http://schemas.microsoft.com/office/drawing/2014/main" id="{CD4BB3B6-96AD-0112-F9A8-FC4C5649A5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268" y="6151046"/>
              <a:ext cx="2701098" cy="5771685"/>
            </a:xfrm>
            <a:prstGeom prst="rect">
              <a:avLst/>
            </a:prstGeom>
          </p:spPr>
        </p:pic>
        <p:pic>
          <p:nvPicPr>
            <p:cNvPr id="27" name="Graphic 26">
              <a:extLst>
                <a:ext uri="{FF2B5EF4-FFF2-40B4-BE49-F238E27FC236}">
                  <a16:creationId xmlns:a16="http://schemas.microsoft.com/office/drawing/2014/main" id="{3B67A38D-A1D2-4D36-DE26-FFF73E4E15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7268" y="-395236"/>
              <a:ext cx="2701100" cy="5771683"/>
            </a:xfrm>
            <a:prstGeom prst="rect">
              <a:avLst/>
            </a:prstGeom>
          </p:spPr>
        </p:pic>
        <p:pic>
          <p:nvPicPr>
            <p:cNvPr id="29" name="Graphic 28">
              <a:extLst>
                <a:ext uri="{FF2B5EF4-FFF2-40B4-BE49-F238E27FC236}">
                  <a16:creationId xmlns:a16="http://schemas.microsoft.com/office/drawing/2014/main" id="{E446F2FA-7070-86DC-3878-7E78ED23A2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12815524"/>
              <a:ext cx="2701098" cy="5771685"/>
            </a:xfrm>
            <a:prstGeom prst="rect">
              <a:avLst/>
            </a:prstGeom>
          </p:spPr>
        </p:pic>
        <p:pic>
          <p:nvPicPr>
            <p:cNvPr id="24" name="Graphic 23">
              <a:extLst>
                <a:ext uri="{FF2B5EF4-FFF2-40B4-BE49-F238E27FC236}">
                  <a16:creationId xmlns:a16="http://schemas.microsoft.com/office/drawing/2014/main" id="{BD0F1F05-7097-D0B1-A7CB-BBD51F8CF7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6941520"/>
              <a:ext cx="2701098" cy="5771685"/>
            </a:xfrm>
            <a:prstGeom prst="rect">
              <a:avLst/>
            </a:prstGeom>
          </p:spPr>
        </p:pic>
      </p:grpSp>
      <p:sp>
        <p:nvSpPr>
          <p:cNvPr id="2" name="!!A">
            <a:extLst>
              <a:ext uri="{FF2B5EF4-FFF2-40B4-BE49-F238E27FC236}">
                <a16:creationId xmlns:a16="http://schemas.microsoft.com/office/drawing/2014/main" id="{540D57E8-DB5B-40F8-6BAD-BAD50D7F3BF4}"/>
              </a:ext>
            </a:extLst>
          </p:cNvPr>
          <p:cNvSpPr txBox="1"/>
          <p:nvPr/>
        </p:nvSpPr>
        <p:spPr>
          <a:xfrm>
            <a:off x="5536802" y="2553833"/>
            <a:ext cx="5595257" cy="461665"/>
          </a:xfrm>
          <a:prstGeom prst="rect">
            <a:avLst/>
          </a:prstGeom>
          <a:noFill/>
        </p:spPr>
        <p:txBody>
          <a:bodyPr wrap="square" rtlCol="0">
            <a:spAutoFit/>
          </a:bodyPr>
          <a:lstStyle/>
          <a:p>
            <a:pPr algn="ctr"/>
            <a:r>
              <a:rPr lang="en-SG" sz="2400">
                <a:latin typeface="OCR A Extended" panose="02010509020102010303" pitchFamily="50" charset="0"/>
              </a:rPr>
              <a:t>Real</a:t>
            </a:r>
            <a:endParaRPr lang="en-SG">
              <a:solidFill>
                <a:schemeClr val="bg1">
                  <a:lumMod val="50000"/>
                  <a:lumOff val="50000"/>
                </a:schemeClr>
              </a:solidFill>
            </a:endParaRPr>
          </a:p>
        </p:txBody>
      </p:sp>
      <p:sp>
        <p:nvSpPr>
          <p:cNvPr id="3" name="!!T">
            <a:extLst>
              <a:ext uri="{FF2B5EF4-FFF2-40B4-BE49-F238E27FC236}">
                <a16:creationId xmlns:a16="http://schemas.microsoft.com/office/drawing/2014/main" id="{8B1E2030-D0BE-7526-3AE9-5D728D947D29}"/>
              </a:ext>
            </a:extLst>
          </p:cNvPr>
          <p:cNvSpPr txBox="1"/>
          <p:nvPr/>
        </p:nvSpPr>
        <p:spPr>
          <a:xfrm>
            <a:off x="4874121" y="3257681"/>
            <a:ext cx="6920620" cy="646331"/>
          </a:xfrm>
          <a:prstGeom prst="rect">
            <a:avLst/>
          </a:prstGeom>
          <a:noFill/>
        </p:spPr>
        <p:txBody>
          <a:bodyPr wrap="square" rtlCol="0">
            <a:spAutoFit/>
          </a:bodyPr>
          <a:lstStyle/>
          <a:p>
            <a:pPr algn="ctr"/>
            <a:r>
              <a:rPr lang="en-SG" sz="3600">
                <a:latin typeface="OCR A Extended" panose="02010509020102010303" pitchFamily="50" charset="0"/>
              </a:rPr>
              <a:t>Active</a:t>
            </a:r>
          </a:p>
        </p:txBody>
      </p:sp>
      <p:sp>
        <p:nvSpPr>
          <p:cNvPr id="11" name="TextBox 10">
            <a:extLst>
              <a:ext uri="{FF2B5EF4-FFF2-40B4-BE49-F238E27FC236}">
                <a16:creationId xmlns:a16="http://schemas.microsoft.com/office/drawing/2014/main" id="{B6EB560E-E513-7988-45DB-330743AB0534}"/>
              </a:ext>
            </a:extLst>
          </p:cNvPr>
          <p:cNvSpPr txBox="1"/>
          <p:nvPr/>
        </p:nvSpPr>
        <p:spPr>
          <a:xfrm>
            <a:off x="5059206" y="3939260"/>
            <a:ext cx="6735534" cy="646331"/>
          </a:xfrm>
          <a:prstGeom prst="rect">
            <a:avLst/>
          </a:prstGeom>
          <a:noFill/>
        </p:spPr>
        <p:txBody>
          <a:bodyPr wrap="square">
            <a:spAutoFit/>
          </a:bodyPr>
          <a:lstStyle/>
          <a:p>
            <a:pPr algn="ctr"/>
            <a:r>
              <a:rPr lang="en-SG" sz="1800">
                <a:solidFill>
                  <a:schemeClr val="bg1">
                    <a:lumMod val="50000"/>
                    <a:lumOff val="50000"/>
                  </a:schemeClr>
                </a:solidFill>
                <a:latin typeface="OCR A Extended" panose="02010509020102010303" pitchFamily="50" charset="0"/>
              </a:rPr>
              <a:t>Support will </a:t>
            </a:r>
            <a:r>
              <a:rPr lang="en-SG">
                <a:solidFill>
                  <a:schemeClr val="bg1">
                    <a:lumMod val="50000"/>
                    <a:lumOff val="50000"/>
                  </a:schemeClr>
                </a:solidFill>
                <a:latin typeface="OCR A Extended" panose="02010509020102010303" pitchFamily="50" charset="0"/>
              </a:rPr>
              <a:t>find its way to you,</a:t>
            </a:r>
          </a:p>
          <a:p>
            <a:pPr algn="ctr"/>
            <a:r>
              <a:rPr lang="en-SG" sz="1800">
                <a:solidFill>
                  <a:schemeClr val="bg1">
                    <a:lumMod val="50000"/>
                    <a:lumOff val="50000"/>
                  </a:schemeClr>
                </a:solidFill>
                <a:latin typeface="OCR A Extended" panose="02010509020102010303" pitchFamily="50" charset="0"/>
              </a:rPr>
              <a:t>Not the other way around.</a:t>
            </a:r>
          </a:p>
        </p:txBody>
      </p:sp>
      <p:sp>
        <p:nvSpPr>
          <p:cNvPr id="14" name="!!I">
            <a:extLst>
              <a:ext uri="{FF2B5EF4-FFF2-40B4-BE49-F238E27FC236}">
                <a16:creationId xmlns:a16="http://schemas.microsoft.com/office/drawing/2014/main" id="{B626DA55-9283-35C0-CF38-5E3479994EBA}"/>
              </a:ext>
            </a:extLst>
          </p:cNvPr>
          <p:cNvSpPr txBox="1"/>
          <p:nvPr/>
        </p:nvSpPr>
        <p:spPr>
          <a:xfrm>
            <a:off x="4199284" y="1296618"/>
            <a:ext cx="8257482" cy="461665"/>
          </a:xfrm>
          <a:prstGeom prst="rect">
            <a:avLst/>
          </a:prstGeom>
          <a:noFill/>
        </p:spPr>
        <p:txBody>
          <a:bodyPr wrap="square" rtlCol="0">
            <a:spAutoFit/>
          </a:bodyPr>
          <a:lstStyle/>
          <a:p>
            <a:pPr algn="ctr"/>
            <a:r>
              <a:rPr lang="en-SG" sz="2400">
                <a:latin typeface="OCR A Extended" panose="02010509020102010303" pitchFamily="50" charset="0"/>
              </a:rPr>
              <a:t>Immediate</a:t>
            </a:r>
          </a:p>
        </p:txBody>
      </p:sp>
      <p:sp>
        <p:nvSpPr>
          <p:cNvPr id="5" name="!!Title">
            <a:extLst>
              <a:ext uri="{FF2B5EF4-FFF2-40B4-BE49-F238E27FC236}">
                <a16:creationId xmlns:a16="http://schemas.microsoft.com/office/drawing/2014/main" id="{3940FBDE-2E6E-5ADB-A83F-BC50BF889443}"/>
              </a:ext>
            </a:extLst>
          </p:cNvPr>
          <p:cNvSpPr txBox="1"/>
          <p:nvPr/>
        </p:nvSpPr>
        <p:spPr>
          <a:xfrm>
            <a:off x="7538263" y="5039624"/>
            <a:ext cx="4640942" cy="1323439"/>
          </a:xfrm>
          <a:prstGeom prst="rect">
            <a:avLst/>
          </a:prstGeom>
          <a:noFill/>
        </p:spPr>
        <p:txBody>
          <a:bodyPr wrap="square" rtlCol="0">
            <a:spAutoFit/>
          </a:bodyPr>
          <a:lstStyle/>
          <a:p>
            <a:pPr algn="r"/>
            <a:r>
              <a:rPr lang="en-SG" sz="8000" b="1" spc="-150" err="1">
                <a:latin typeface="Agency FB" panose="020B0503020202020204" pitchFamily="34" charset="0"/>
              </a:rPr>
              <a:t>CycHope</a:t>
            </a:r>
            <a:endParaRPr lang="en-SG" sz="8000" b="1" spc="-150">
              <a:latin typeface="Agency FB" panose="020B0503020202020204" pitchFamily="34" charset="0"/>
            </a:endParaRPr>
          </a:p>
        </p:txBody>
      </p:sp>
      <p:sp>
        <p:nvSpPr>
          <p:cNvPr id="6" name="!!Subtitle">
            <a:extLst>
              <a:ext uri="{FF2B5EF4-FFF2-40B4-BE49-F238E27FC236}">
                <a16:creationId xmlns:a16="http://schemas.microsoft.com/office/drawing/2014/main" id="{F2A83680-6BB7-FA10-F0D3-43F6D3D07B74}"/>
              </a:ext>
            </a:extLst>
          </p:cNvPr>
          <p:cNvSpPr txBox="1"/>
          <p:nvPr/>
        </p:nvSpPr>
        <p:spPr>
          <a:xfrm>
            <a:off x="5163325" y="6250817"/>
            <a:ext cx="7015880" cy="584775"/>
          </a:xfrm>
          <a:prstGeom prst="rect">
            <a:avLst/>
          </a:prstGeom>
          <a:noFill/>
        </p:spPr>
        <p:txBody>
          <a:bodyPr wrap="square" rtlCol="0">
            <a:spAutoFit/>
          </a:bodyPr>
          <a:lstStyle/>
          <a:p>
            <a:pPr algn="r"/>
            <a:r>
              <a:rPr lang="en-SG" sz="3200" spc="300">
                <a:solidFill>
                  <a:schemeClr val="bg1">
                    <a:lumMod val="50000"/>
                    <a:lumOff val="50000"/>
                  </a:schemeClr>
                </a:solidFill>
                <a:latin typeface="Agency FB" panose="020B0503020202020204" pitchFamily="34" charset="0"/>
              </a:rPr>
              <a:t>Hope Sharing</a:t>
            </a:r>
          </a:p>
        </p:txBody>
      </p:sp>
    </p:spTree>
    <p:extLst>
      <p:ext uri="{BB962C8B-B14F-4D97-AF65-F5344CB8AC3E}">
        <p14:creationId xmlns:p14="http://schemas.microsoft.com/office/powerpoint/2010/main" val="1227254131"/>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B2061-700E-0A1D-D419-E0FC1B8BB761}"/>
            </a:ext>
          </a:extLst>
        </p:cNvPr>
        <p:cNvGrpSpPr/>
        <p:nvPr/>
      </p:nvGrpSpPr>
      <p:grpSpPr>
        <a:xfrm>
          <a:off x="0" y="0"/>
          <a:ext cx="0" cy="0"/>
          <a:chOff x="0" y="0"/>
          <a:chExt cx="0" cy="0"/>
        </a:xfrm>
      </p:grpSpPr>
      <p:sp>
        <p:nvSpPr>
          <p:cNvPr id="15" name="Text">
            <a:extLst>
              <a:ext uri="{FF2B5EF4-FFF2-40B4-BE49-F238E27FC236}">
                <a16:creationId xmlns:a16="http://schemas.microsoft.com/office/drawing/2014/main" id="{A772A69A-551F-5173-9763-883CBAE3D804}"/>
              </a:ext>
            </a:extLst>
          </p:cNvPr>
          <p:cNvSpPr txBox="1"/>
          <p:nvPr/>
        </p:nvSpPr>
        <p:spPr>
          <a:xfrm>
            <a:off x="4191190" y="1668244"/>
            <a:ext cx="8257482" cy="707886"/>
          </a:xfrm>
          <a:prstGeom prst="rect">
            <a:avLst/>
          </a:prstGeom>
          <a:noFill/>
        </p:spPr>
        <p:txBody>
          <a:bodyPr wrap="square" rtlCol="0">
            <a:spAutoFit/>
          </a:bodyPr>
          <a:lstStyle/>
          <a:p>
            <a:pPr algn="ctr"/>
            <a:r>
              <a:rPr lang="en-SG" sz="4000">
                <a:latin typeface="OCR A Extended" panose="02010509020102010303" pitchFamily="50" charset="0"/>
              </a:rPr>
              <a:t>Feel The Impact</a:t>
            </a:r>
          </a:p>
        </p:txBody>
      </p:sp>
      <p:grpSp>
        <p:nvGrpSpPr>
          <p:cNvPr id="26" name="Group 25">
            <a:extLst>
              <a:ext uri="{FF2B5EF4-FFF2-40B4-BE49-F238E27FC236}">
                <a16:creationId xmlns:a16="http://schemas.microsoft.com/office/drawing/2014/main" id="{9CA8192F-5CCC-6084-D425-32389944D330}"/>
              </a:ext>
            </a:extLst>
          </p:cNvPr>
          <p:cNvGrpSpPr/>
          <p:nvPr/>
        </p:nvGrpSpPr>
        <p:grpSpPr>
          <a:xfrm rot="21267817">
            <a:off x="772656" y="-19213706"/>
            <a:ext cx="2701100" cy="25528729"/>
            <a:chOff x="-5687268" y="-6941520"/>
            <a:chExt cx="2701100" cy="25528729"/>
          </a:xfrm>
          <a:effectLst>
            <a:outerShdw blurRad="635000" algn="ctr" rotWithShape="0">
              <a:srgbClr val="F7D7A5">
                <a:alpha val="25000"/>
              </a:srgbClr>
            </a:outerShdw>
          </a:effectLst>
        </p:grpSpPr>
        <p:pic>
          <p:nvPicPr>
            <p:cNvPr id="25" name="Graphic 24">
              <a:extLst>
                <a:ext uri="{FF2B5EF4-FFF2-40B4-BE49-F238E27FC236}">
                  <a16:creationId xmlns:a16="http://schemas.microsoft.com/office/drawing/2014/main" id="{82DB65C2-8385-569E-BFD4-720563DB47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268" y="6151046"/>
              <a:ext cx="2701098" cy="5771685"/>
            </a:xfrm>
            <a:prstGeom prst="rect">
              <a:avLst/>
            </a:prstGeom>
          </p:spPr>
        </p:pic>
        <p:pic>
          <p:nvPicPr>
            <p:cNvPr id="27" name="Graphic 26">
              <a:extLst>
                <a:ext uri="{FF2B5EF4-FFF2-40B4-BE49-F238E27FC236}">
                  <a16:creationId xmlns:a16="http://schemas.microsoft.com/office/drawing/2014/main" id="{25BE8D68-6C30-88FD-1634-AF05FC2DB9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7268" y="-395236"/>
              <a:ext cx="2701100" cy="5771683"/>
            </a:xfrm>
            <a:prstGeom prst="rect">
              <a:avLst/>
            </a:prstGeom>
          </p:spPr>
        </p:pic>
        <p:pic>
          <p:nvPicPr>
            <p:cNvPr id="29" name="Graphic 28">
              <a:extLst>
                <a:ext uri="{FF2B5EF4-FFF2-40B4-BE49-F238E27FC236}">
                  <a16:creationId xmlns:a16="http://schemas.microsoft.com/office/drawing/2014/main" id="{A3DBCAF0-D6D0-EB5C-FA8C-504B43F1A7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12815524"/>
              <a:ext cx="2701098" cy="5771685"/>
            </a:xfrm>
            <a:prstGeom prst="rect">
              <a:avLst/>
            </a:prstGeom>
          </p:spPr>
        </p:pic>
        <p:pic>
          <p:nvPicPr>
            <p:cNvPr id="24" name="Graphic 23">
              <a:extLst>
                <a:ext uri="{FF2B5EF4-FFF2-40B4-BE49-F238E27FC236}">
                  <a16:creationId xmlns:a16="http://schemas.microsoft.com/office/drawing/2014/main" id="{788D80A3-237A-CF34-9B32-A058CC4CB6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6941520"/>
              <a:ext cx="2701098" cy="5771685"/>
            </a:xfrm>
            <a:prstGeom prst="rect">
              <a:avLst/>
            </a:prstGeom>
          </p:spPr>
        </p:pic>
      </p:grpSp>
      <p:sp>
        <p:nvSpPr>
          <p:cNvPr id="7" name="TextBox 6">
            <a:extLst>
              <a:ext uri="{FF2B5EF4-FFF2-40B4-BE49-F238E27FC236}">
                <a16:creationId xmlns:a16="http://schemas.microsoft.com/office/drawing/2014/main" id="{58CA3155-D9E3-60D0-DE46-F2B594C957E2}"/>
              </a:ext>
            </a:extLst>
          </p:cNvPr>
          <p:cNvSpPr txBox="1"/>
          <p:nvPr/>
        </p:nvSpPr>
        <p:spPr>
          <a:xfrm>
            <a:off x="4904531" y="2622072"/>
            <a:ext cx="6735534" cy="464294"/>
          </a:xfrm>
          <a:prstGeom prst="rect">
            <a:avLst/>
          </a:prstGeom>
          <a:noFill/>
        </p:spPr>
        <p:txBody>
          <a:bodyPr wrap="square">
            <a:spAutoFit/>
          </a:bodyPr>
          <a:lstStyle/>
          <a:p>
            <a:pPr algn="ctr">
              <a:lnSpc>
                <a:spcPct val="150000"/>
              </a:lnSpc>
            </a:pPr>
            <a:r>
              <a:rPr lang="en-SG" sz="1800">
                <a:solidFill>
                  <a:schemeClr val="bg1">
                    <a:lumMod val="50000"/>
                    <a:lumOff val="50000"/>
                  </a:schemeClr>
                </a:solidFill>
                <a:latin typeface="OCR A Extended" panose="02010509020102010303" pitchFamily="50" charset="0"/>
              </a:rPr>
              <a:t>Track your message</a:t>
            </a:r>
          </a:p>
        </p:txBody>
      </p:sp>
      <p:sp>
        <p:nvSpPr>
          <p:cNvPr id="6" name="TextBox 5">
            <a:extLst>
              <a:ext uri="{FF2B5EF4-FFF2-40B4-BE49-F238E27FC236}">
                <a16:creationId xmlns:a16="http://schemas.microsoft.com/office/drawing/2014/main" id="{DD0019E0-D3CB-0E21-D918-16F2C09FF157}"/>
              </a:ext>
            </a:extLst>
          </p:cNvPr>
          <p:cNvSpPr txBox="1"/>
          <p:nvPr/>
        </p:nvSpPr>
        <p:spPr>
          <a:xfrm>
            <a:off x="4912554" y="3384825"/>
            <a:ext cx="6735534" cy="866776"/>
          </a:xfrm>
          <a:prstGeom prst="rect">
            <a:avLst/>
          </a:prstGeom>
          <a:noFill/>
        </p:spPr>
        <p:txBody>
          <a:bodyPr wrap="square">
            <a:spAutoFit/>
          </a:bodyPr>
          <a:lstStyle/>
          <a:p>
            <a:pPr algn="ctr">
              <a:lnSpc>
                <a:spcPct val="150000"/>
              </a:lnSpc>
            </a:pPr>
            <a:r>
              <a:rPr lang="en-SG" sz="1800">
                <a:solidFill>
                  <a:schemeClr val="bg1">
                    <a:lumMod val="50000"/>
                    <a:lumOff val="50000"/>
                  </a:schemeClr>
                </a:solidFill>
                <a:latin typeface="OCR A Extended" panose="02010509020102010303" pitchFamily="50" charset="0"/>
              </a:rPr>
              <a:t>Exchange government-subsided items /</a:t>
            </a:r>
          </a:p>
          <a:p>
            <a:pPr algn="ctr">
              <a:lnSpc>
                <a:spcPct val="150000"/>
              </a:lnSpc>
            </a:pPr>
            <a:r>
              <a:rPr lang="en-SG">
                <a:solidFill>
                  <a:schemeClr val="bg1">
                    <a:lumMod val="50000"/>
                    <a:lumOff val="50000"/>
                  </a:schemeClr>
                </a:solidFill>
                <a:latin typeface="OCR A Extended" panose="02010509020102010303" pitchFamily="50" charset="0"/>
              </a:rPr>
              <a:t>vouchers</a:t>
            </a:r>
            <a:r>
              <a:rPr lang="en-SG" sz="1800">
                <a:solidFill>
                  <a:schemeClr val="bg1">
                    <a:lumMod val="50000"/>
                    <a:lumOff val="50000"/>
                  </a:schemeClr>
                </a:solidFill>
                <a:latin typeface="OCR A Extended" panose="02010509020102010303" pitchFamily="50" charset="0"/>
              </a:rPr>
              <a:t> with Sparks</a:t>
            </a:r>
          </a:p>
        </p:txBody>
      </p:sp>
      <p:grpSp>
        <p:nvGrpSpPr>
          <p:cNvPr id="9" name="Group 8">
            <a:extLst>
              <a:ext uri="{FF2B5EF4-FFF2-40B4-BE49-F238E27FC236}">
                <a16:creationId xmlns:a16="http://schemas.microsoft.com/office/drawing/2014/main" id="{D8E73177-2B4C-E71F-FC3C-6C38506749A7}"/>
              </a:ext>
            </a:extLst>
          </p:cNvPr>
          <p:cNvGrpSpPr/>
          <p:nvPr/>
        </p:nvGrpSpPr>
        <p:grpSpPr>
          <a:xfrm rot="359735">
            <a:off x="8972335" y="-13303509"/>
            <a:ext cx="2695630" cy="12633142"/>
            <a:chOff x="8110895" y="-6210136"/>
            <a:chExt cx="2695630" cy="12633142"/>
          </a:xfrm>
        </p:grpSpPr>
        <p:pic>
          <p:nvPicPr>
            <p:cNvPr id="10" name="Graphic 9">
              <a:extLst>
                <a:ext uri="{FF2B5EF4-FFF2-40B4-BE49-F238E27FC236}">
                  <a16:creationId xmlns:a16="http://schemas.microsoft.com/office/drawing/2014/main" id="{5F188C3A-F256-C1A8-9CBE-71532CD02E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10895" y="663006"/>
              <a:ext cx="2695630" cy="5760000"/>
            </a:xfrm>
            <a:prstGeom prst="rect">
              <a:avLst/>
            </a:prstGeom>
          </p:spPr>
        </p:pic>
        <p:pic>
          <p:nvPicPr>
            <p:cNvPr id="11" name="Graphic 10">
              <a:extLst>
                <a:ext uri="{FF2B5EF4-FFF2-40B4-BE49-F238E27FC236}">
                  <a16:creationId xmlns:a16="http://schemas.microsoft.com/office/drawing/2014/main" id="{D19F5C29-69FA-8F63-DE44-865430F538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10895" y="-6210136"/>
              <a:ext cx="2695628" cy="5760000"/>
            </a:xfrm>
            <a:prstGeom prst="rect">
              <a:avLst/>
            </a:prstGeom>
          </p:spPr>
        </p:pic>
      </p:grpSp>
      <p:sp>
        <p:nvSpPr>
          <p:cNvPr id="2" name="!!Title">
            <a:extLst>
              <a:ext uri="{FF2B5EF4-FFF2-40B4-BE49-F238E27FC236}">
                <a16:creationId xmlns:a16="http://schemas.microsoft.com/office/drawing/2014/main" id="{B016412A-D1D5-3265-EFAD-631A43CEED44}"/>
              </a:ext>
            </a:extLst>
          </p:cNvPr>
          <p:cNvSpPr txBox="1"/>
          <p:nvPr/>
        </p:nvSpPr>
        <p:spPr>
          <a:xfrm>
            <a:off x="7538263" y="5023392"/>
            <a:ext cx="4640942" cy="1323439"/>
          </a:xfrm>
          <a:prstGeom prst="rect">
            <a:avLst/>
          </a:prstGeom>
          <a:noFill/>
        </p:spPr>
        <p:txBody>
          <a:bodyPr wrap="square" rtlCol="0">
            <a:spAutoFit/>
          </a:bodyPr>
          <a:lstStyle/>
          <a:p>
            <a:pPr algn="r"/>
            <a:r>
              <a:rPr lang="en-SG" sz="8000" b="1" spc="-150" err="1">
                <a:latin typeface="Agency FB" panose="020B0503020202020204" pitchFamily="34" charset="0"/>
              </a:rPr>
              <a:t>CycHope</a:t>
            </a:r>
            <a:endParaRPr lang="en-SG" sz="8000" b="1" spc="-150">
              <a:latin typeface="Agency FB" panose="020B0503020202020204" pitchFamily="34" charset="0"/>
            </a:endParaRPr>
          </a:p>
        </p:txBody>
      </p:sp>
      <p:sp>
        <p:nvSpPr>
          <p:cNvPr id="3" name="!!Subtitle">
            <a:extLst>
              <a:ext uri="{FF2B5EF4-FFF2-40B4-BE49-F238E27FC236}">
                <a16:creationId xmlns:a16="http://schemas.microsoft.com/office/drawing/2014/main" id="{4E80CA25-A4C8-8413-3BF5-368C32D75BE5}"/>
              </a:ext>
            </a:extLst>
          </p:cNvPr>
          <p:cNvSpPr txBox="1"/>
          <p:nvPr/>
        </p:nvSpPr>
        <p:spPr>
          <a:xfrm>
            <a:off x="5163325" y="6250817"/>
            <a:ext cx="7015880" cy="584775"/>
          </a:xfrm>
          <a:prstGeom prst="rect">
            <a:avLst/>
          </a:prstGeom>
          <a:noFill/>
        </p:spPr>
        <p:txBody>
          <a:bodyPr wrap="square" rtlCol="0">
            <a:spAutoFit/>
          </a:bodyPr>
          <a:lstStyle/>
          <a:p>
            <a:pPr algn="r"/>
            <a:r>
              <a:rPr lang="en-SG" sz="3200" spc="300">
                <a:solidFill>
                  <a:schemeClr val="bg1">
                    <a:lumMod val="50000"/>
                    <a:lumOff val="50000"/>
                  </a:schemeClr>
                </a:solidFill>
                <a:latin typeface="Agency FB" panose="020B0503020202020204" pitchFamily="34" charset="0"/>
              </a:rPr>
              <a:t>Hope Sharing</a:t>
            </a:r>
          </a:p>
        </p:txBody>
      </p:sp>
    </p:spTree>
    <p:extLst>
      <p:ext uri="{BB962C8B-B14F-4D97-AF65-F5344CB8AC3E}">
        <p14:creationId xmlns:p14="http://schemas.microsoft.com/office/powerpoint/2010/main" val="4238532848"/>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indFi | Proactive Employee Wellbeing for Distributed Teams">
            <a:extLst>
              <a:ext uri="{FF2B5EF4-FFF2-40B4-BE49-F238E27FC236}">
                <a16:creationId xmlns:a16="http://schemas.microsoft.com/office/drawing/2014/main" id="{8B173371-DD29-51A3-43DA-AE4C755B8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277" y="770814"/>
            <a:ext cx="2877910" cy="837516"/>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6E41B66-3AFE-69C7-E6E9-7BD3B58DC707}"/>
              </a:ext>
            </a:extLst>
          </p:cNvPr>
          <p:cNvGrpSpPr/>
          <p:nvPr/>
        </p:nvGrpSpPr>
        <p:grpSpPr>
          <a:xfrm>
            <a:off x="1163346" y="501162"/>
            <a:ext cx="3816933" cy="1350130"/>
            <a:chOff x="8667" y="367010"/>
            <a:chExt cx="6092778" cy="1350130"/>
          </a:xfrm>
        </p:grpSpPr>
        <p:sp>
          <p:nvSpPr>
            <p:cNvPr id="3" name="Title">
              <a:extLst>
                <a:ext uri="{FF2B5EF4-FFF2-40B4-BE49-F238E27FC236}">
                  <a16:creationId xmlns:a16="http://schemas.microsoft.com/office/drawing/2014/main" id="{F6DD67B3-BAE3-43DB-BA63-E92DFB07F4DA}"/>
                </a:ext>
              </a:extLst>
            </p:cNvPr>
            <p:cNvSpPr txBox="1"/>
            <p:nvPr/>
          </p:nvSpPr>
          <p:spPr>
            <a:xfrm>
              <a:off x="43545" y="393701"/>
              <a:ext cx="6057900" cy="1323439"/>
            </a:xfrm>
            <a:prstGeom prst="rect">
              <a:avLst/>
            </a:prstGeom>
            <a:noFill/>
          </p:spPr>
          <p:txBody>
            <a:bodyPr wrap="square" rtlCol="0">
              <a:spAutoFit/>
            </a:bodyPr>
            <a:lstStyle/>
            <a:p>
              <a:pPr algn="ctr"/>
              <a:r>
                <a:rPr lang="en-SG" sz="8000" b="1" spc="-150" err="1">
                  <a:solidFill>
                    <a:schemeClr val="accent5">
                      <a:alpha val="75000"/>
                    </a:schemeClr>
                  </a:solidFill>
                  <a:latin typeface="Agency FB" panose="020B0503020202020204" pitchFamily="34" charset="0"/>
                </a:rPr>
                <a:t>CycHope</a:t>
              </a:r>
              <a:endParaRPr lang="en-SG" sz="8000" b="1" spc="-150">
                <a:solidFill>
                  <a:schemeClr val="accent5">
                    <a:alpha val="75000"/>
                  </a:schemeClr>
                </a:solidFill>
                <a:latin typeface="Agency FB" panose="020B0503020202020204" pitchFamily="34" charset="0"/>
              </a:endParaRPr>
            </a:p>
          </p:txBody>
        </p:sp>
        <p:sp>
          <p:nvSpPr>
            <p:cNvPr id="2" name="Title">
              <a:extLst>
                <a:ext uri="{FF2B5EF4-FFF2-40B4-BE49-F238E27FC236}">
                  <a16:creationId xmlns:a16="http://schemas.microsoft.com/office/drawing/2014/main" id="{25849FFB-1AD9-0FAA-55C6-C99422995542}"/>
                </a:ext>
              </a:extLst>
            </p:cNvPr>
            <p:cNvSpPr txBox="1"/>
            <p:nvPr/>
          </p:nvSpPr>
          <p:spPr>
            <a:xfrm>
              <a:off x="8667" y="367010"/>
              <a:ext cx="6057908" cy="1323439"/>
            </a:xfrm>
            <a:prstGeom prst="rect">
              <a:avLst/>
            </a:prstGeom>
            <a:noFill/>
          </p:spPr>
          <p:txBody>
            <a:bodyPr wrap="square" rtlCol="0">
              <a:spAutoFit/>
            </a:bodyPr>
            <a:lstStyle/>
            <a:p>
              <a:pPr algn="ctr"/>
              <a:r>
                <a:rPr lang="en-SG" sz="8000" b="1" spc="-150" err="1">
                  <a:effectLst/>
                  <a:latin typeface="Agency FB" panose="020B0503020202020204" pitchFamily="34" charset="0"/>
                </a:rPr>
                <a:t>CycHope</a:t>
              </a:r>
              <a:endParaRPr lang="en-SG" sz="8000" b="1" spc="-150">
                <a:effectLst/>
                <a:latin typeface="Agency FB" panose="020B0503020202020204" pitchFamily="34" charset="0"/>
              </a:endParaRPr>
            </a:p>
          </p:txBody>
        </p:sp>
      </p:grpSp>
      <p:sp>
        <p:nvSpPr>
          <p:cNvPr id="6" name="TextBox 5">
            <a:extLst>
              <a:ext uri="{FF2B5EF4-FFF2-40B4-BE49-F238E27FC236}">
                <a16:creationId xmlns:a16="http://schemas.microsoft.com/office/drawing/2014/main" id="{52C3D145-FD18-6ECE-5C48-8521240386C7}"/>
              </a:ext>
            </a:extLst>
          </p:cNvPr>
          <p:cNvSpPr txBox="1">
            <a:spLocks noChangeAspect="1"/>
          </p:cNvSpPr>
          <p:nvPr/>
        </p:nvSpPr>
        <p:spPr>
          <a:xfrm>
            <a:off x="1145999" y="2132423"/>
            <a:ext cx="4242429" cy="830997"/>
          </a:xfrm>
          <a:prstGeom prst="rect">
            <a:avLst/>
          </a:prstGeom>
          <a:noFill/>
        </p:spPr>
        <p:txBody>
          <a:bodyPr wrap="square" rtlCol="0" anchor="ctr">
            <a:spAutoFit/>
          </a:bodyPr>
          <a:lstStyle/>
          <a:p>
            <a:pPr algn="r"/>
            <a:r>
              <a:rPr lang="en-SG" sz="2400">
                <a:solidFill>
                  <a:schemeClr val="accent4">
                    <a:lumMod val="60000"/>
                    <a:lumOff val="40000"/>
                  </a:schemeClr>
                </a:solidFill>
                <a:latin typeface="Adobe Heiti Std R" panose="020B0400000000000000" pitchFamily="34" charset="-128"/>
                <a:ea typeface="Adobe Heiti Std R" panose="020B0400000000000000" pitchFamily="34" charset="-128"/>
              </a:rPr>
              <a:t>Automatically detect</a:t>
            </a:r>
            <a:r>
              <a:rPr lang="en-US" altLang="zh-CN" sz="2400">
                <a:solidFill>
                  <a:schemeClr val="accent4">
                    <a:lumMod val="60000"/>
                    <a:lumOff val="40000"/>
                  </a:schemeClr>
                </a:solidFill>
                <a:latin typeface="Adobe Heiti Std R" panose="020B0400000000000000" pitchFamily="34" charset="-128"/>
                <a:ea typeface="Adobe Heiti Std R" panose="020B0400000000000000" pitchFamily="34" charset="-128"/>
              </a:rPr>
              <a:t>s</a:t>
            </a:r>
            <a:r>
              <a:rPr lang="en-SG" sz="2400">
                <a:solidFill>
                  <a:schemeClr val="accent4">
                    <a:lumMod val="60000"/>
                    <a:lumOff val="40000"/>
                  </a:schemeClr>
                </a:solidFill>
                <a:latin typeface="Adobe Heiti Std R" panose="020B0400000000000000" pitchFamily="34" charset="-128"/>
                <a:ea typeface="Adobe Heiti Std R" panose="020B0400000000000000" pitchFamily="34" charset="-128"/>
              </a:rPr>
              <a:t> emotion</a:t>
            </a:r>
          </a:p>
        </p:txBody>
      </p:sp>
      <p:sp>
        <p:nvSpPr>
          <p:cNvPr id="7" name="TextBox 6">
            <a:extLst>
              <a:ext uri="{FF2B5EF4-FFF2-40B4-BE49-F238E27FC236}">
                <a16:creationId xmlns:a16="http://schemas.microsoft.com/office/drawing/2014/main" id="{D4197C8A-B50B-322C-0197-ACF1730685B0}"/>
              </a:ext>
            </a:extLst>
          </p:cNvPr>
          <p:cNvSpPr txBox="1">
            <a:spLocks noChangeAspect="1"/>
          </p:cNvSpPr>
          <p:nvPr/>
        </p:nvSpPr>
        <p:spPr>
          <a:xfrm>
            <a:off x="6803571" y="2193977"/>
            <a:ext cx="4242429" cy="707886"/>
          </a:xfrm>
          <a:prstGeom prst="rect">
            <a:avLst/>
          </a:prstGeom>
          <a:noFill/>
        </p:spPr>
        <p:txBody>
          <a:bodyPr wrap="square" rtlCol="0" anchor="ctr">
            <a:spAutoFit/>
          </a:bodyPr>
          <a:lstStyle/>
          <a:p>
            <a:r>
              <a:rPr lang="en-SG" sz="2000">
                <a:solidFill>
                  <a:schemeClr val="tx1">
                    <a:lumMod val="95000"/>
                  </a:schemeClr>
                </a:solidFill>
                <a:latin typeface="Adobe Heiti Std R" panose="020B0400000000000000" pitchFamily="34" charset="-128"/>
                <a:ea typeface="Adobe Heiti Std R" panose="020B0400000000000000" pitchFamily="34" charset="-128"/>
              </a:rPr>
              <a:t>User manually input emotion everyday</a:t>
            </a:r>
          </a:p>
        </p:txBody>
      </p:sp>
      <p:sp>
        <p:nvSpPr>
          <p:cNvPr id="4" name="TextBox 3">
            <a:extLst>
              <a:ext uri="{FF2B5EF4-FFF2-40B4-BE49-F238E27FC236}">
                <a16:creationId xmlns:a16="http://schemas.microsoft.com/office/drawing/2014/main" id="{402B80C5-DEBF-EE19-DA0B-8A5986FC3C20}"/>
              </a:ext>
            </a:extLst>
          </p:cNvPr>
          <p:cNvSpPr txBox="1">
            <a:spLocks noChangeAspect="1"/>
          </p:cNvSpPr>
          <p:nvPr/>
        </p:nvSpPr>
        <p:spPr>
          <a:xfrm>
            <a:off x="1145999" y="3804580"/>
            <a:ext cx="4242429" cy="461665"/>
          </a:xfrm>
          <a:prstGeom prst="rect">
            <a:avLst/>
          </a:prstGeom>
          <a:noFill/>
        </p:spPr>
        <p:txBody>
          <a:bodyPr wrap="square" rtlCol="0" anchor="ctr">
            <a:spAutoFit/>
          </a:bodyPr>
          <a:lstStyle/>
          <a:p>
            <a:pPr algn="r"/>
            <a:r>
              <a:rPr lang="en-SG" sz="2400">
                <a:solidFill>
                  <a:schemeClr val="accent4">
                    <a:lumMod val="60000"/>
                    <a:lumOff val="40000"/>
                  </a:schemeClr>
                </a:solidFill>
                <a:latin typeface="Adobe Heiti Std R" panose="020B0400000000000000" pitchFamily="34" charset="-128"/>
                <a:ea typeface="Adobe Heiti Std R" panose="020B0400000000000000" pitchFamily="34" charset="-128"/>
              </a:rPr>
              <a:t>Respond immediately</a:t>
            </a:r>
          </a:p>
        </p:txBody>
      </p:sp>
      <p:sp>
        <p:nvSpPr>
          <p:cNvPr id="5" name="TextBox 4">
            <a:extLst>
              <a:ext uri="{FF2B5EF4-FFF2-40B4-BE49-F238E27FC236}">
                <a16:creationId xmlns:a16="http://schemas.microsoft.com/office/drawing/2014/main" id="{110C2DC5-89D3-8B89-6093-8BBD6685B73F}"/>
              </a:ext>
            </a:extLst>
          </p:cNvPr>
          <p:cNvSpPr txBox="1">
            <a:spLocks noChangeAspect="1"/>
          </p:cNvSpPr>
          <p:nvPr/>
        </p:nvSpPr>
        <p:spPr>
          <a:xfrm>
            <a:off x="6803571" y="3835356"/>
            <a:ext cx="4242429" cy="400110"/>
          </a:xfrm>
          <a:prstGeom prst="rect">
            <a:avLst/>
          </a:prstGeom>
          <a:noFill/>
        </p:spPr>
        <p:txBody>
          <a:bodyPr wrap="square" rtlCol="0" anchor="ctr">
            <a:spAutoFit/>
          </a:bodyPr>
          <a:lstStyle/>
          <a:p>
            <a:r>
              <a:rPr lang="en-US" altLang="zh-CN" sz="2000">
                <a:solidFill>
                  <a:schemeClr val="tx1">
                    <a:lumMod val="95000"/>
                  </a:schemeClr>
                </a:solidFill>
                <a:latin typeface="Adobe Heiti Std R" panose="020B0400000000000000" pitchFamily="34" charset="-128"/>
                <a:ea typeface="Adobe Heiti Std R" panose="020B0400000000000000" pitchFamily="34" charset="-128"/>
              </a:rPr>
              <a:t>Book online consultations</a:t>
            </a:r>
            <a:endParaRPr lang="en-SG" sz="2000">
              <a:solidFill>
                <a:schemeClr val="tx1">
                  <a:lumMod val="95000"/>
                </a:schemeClr>
              </a:solidFill>
              <a:latin typeface="Adobe Heiti Std R" panose="020B0400000000000000" pitchFamily="34" charset="-128"/>
              <a:ea typeface="Adobe Heiti Std R" panose="020B0400000000000000" pitchFamily="34" charset="-128"/>
            </a:endParaRPr>
          </a:p>
        </p:txBody>
      </p:sp>
      <p:sp>
        <p:nvSpPr>
          <p:cNvPr id="8" name="TextBox 7">
            <a:extLst>
              <a:ext uri="{FF2B5EF4-FFF2-40B4-BE49-F238E27FC236}">
                <a16:creationId xmlns:a16="http://schemas.microsoft.com/office/drawing/2014/main" id="{0416E916-31CC-3003-CAAA-02704FDBABD3}"/>
              </a:ext>
            </a:extLst>
          </p:cNvPr>
          <p:cNvSpPr txBox="1">
            <a:spLocks noChangeAspect="1"/>
          </p:cNvSpPr>
          <p:nvPr/>
        </p:nvSpPr>
        <p:spPr>
          <a:xfrm>
            <a:off x="1145999" y="5107406"/>
            <a:ext cx="4242429" cy="830997"/>
          </a:xfrm>
          <a:prstGeom prst="rect">
            <a:avLst/>
          </a:prstGeom>
          <a:noFill/>
        </p:spPr>
        <p:txBody>
          <a:bodyPr wrap="square" rtlCol="0" anchor="ctr">
            <a:spAutoFit/>
          </a:bodyPr>
          <a:lstStyle/>
          <a:p>
            <a:pPr algn="r"/>
            <a:r>
              <a:rPr lang="en-US" altLang="zh-CN" sz="2400">
                <a:solidFill>
                  <a:schemeClr val="accent4">
                    <a:lumMod val="60000"/>
                    <a:lumOff val="40000"/>
                  </a:schemeClr>
                </a:solidFill>
                <a:latin typeface="Adobe Heiti Std R" panose="020B0400000000000000" pitchFamily="34" charset="-128"/>
                <a:ea typeface="Adobe Heiti Std R" panose="020B0400000000000000" pitchFamily="34" charset="-128"/>
              </a:rPr>
              <a:t>Heartfelt messages from fellow caregivers</a:t>
            </a:r>
            <a:endParaRPr lang="en-SG" sz="2400">
              <a:solidFill>
                <a:schemeClr val="accent4">
                  <a:lumMod val="60000"/>
                  <a:lumOff val="40000"/>
                </a:schemeClr>
              </a:solidFill>
              <a:latin typeface="Adobe Heiti Std R" panose="020B0400000000000000" pitchFamily="34" charset="-128"/>
              <a:ea typeface="Adobe Heiti Std R" panose="020B0400000000000000" pitchFamily="34" charset="-128"/>
            </a:endParaRPr>
          </a:p>
        </p:txBody>
      </p:sp>
      <p:sp>
        <p:nvSpPr>
          <p:cNvPr id="9" name="TextBox 8">
            <a:extLst>
              <a:ext uri="{FF2B5EF4-FFF2-40B4-BE49-F238E27FC236}">
                <a16:creationId xmlns:a16="http://schemas.microsoft.com/office/drawing/2014/main" id="{8B4B81FE-D085-B520-41AD-095885AE9240}"/>
              </a:ext>
            </a:extLst>
          </p:cNvPr>
          <p:cNvSpPr txBox="1">
            <a:spLocks noChangeAspect="1"/>
          </p:cNvSpPr>
          <p:nvPr/>
        </p:nvSpPr>
        <p:spPr>
          <a:xfrm>
            <a:off x="6803571" y="5168961"/>
            <a:ext cx="4242429" cy="707886"/>
          </a:xfrm>
          <a:prstGeom prst="rect">
            <a:avLst/>
          </a:prstGeom>
          <a:noFill/>
        </p:spPr>
        <p:txBody>
          <a:bodyPr wrap="square" rtlCol="0" anchor="ctr">
            <a:spAutoFit/>
          </a:bodyPr>
          <a:lstStyle/>
          <a:p>
            <a:r>
              <a:rPr lang="en-US" altLang="zh-CN" sz="2000">
                <a:solidFill>
                  <a:schemeClr val="tx1">
                    <a:lumMod val="95000"/>
                  </a:schemeClr>
                </a:solidFill>
                <a:latin typeface="Adobe Heiti Std R" panose="020B0400000000000000" pitchFamily="34" charset="-128"/>
                <a:ea typeface="Adobe Heiti Std R" panose="020B0400000000000000" pitchFamily="34" charset="-128"/>
              </a:rPr>
              <a:t>Online </a:t>
            </a:r>
            <a:r>
              <a:rPr lang="en-US" altLang="zh-CN" sz="2000" i="1">
                <a:solidFill>
                  <a:schemeClr val="tx1">
                    <a:lumMod val="95000"/>
                  </a:schemeClr>
                </a:solidFill>
                <a:latin typeface="Adobe Heiti Std R" panose="020B0400000000000000" pitchFamily="34" charset="-128"/>
                <a:ea typeface="Adobe Heiti Std R" panose="020B0400000000000000" pitchFamily="34" charset="-128"/>
              </a:rPr>
              <a:t>lectures</a:t>
            </a:r>
            <a:r>
              <a:rPr lang="en-US" altLang="zh-CN" sz="2000">
                <a:solidFill>
                  <a:schemeClr val="tx1">
                    <a:lumMod val="95000"/>
                  </a:schemeClr>
                </a:solidFill>
                <a:latin typeface="Adobe Heiti Std R" panose="020B0400000000000000" pitchFamily="34" charset="-128"/>
                <a:ea typeface="Adobe Heiti Std R" panose="020B0400000000000000" pitchFamily="34" charset="-128"/>
              </a:rPr>
              <a:t> on emotional wellbeing</a:t>
            </a:r>
            <a:endParaRPr lang="en-SG" sz="2000">
              <a:solidFill>
                <a:schemeClr val="tx1">
                  <a:lumMod val="95000"/>
                </a:schemeClr>
              </a:solidFill>
              <a:latin typeface="Adobe Heiti Std R" panose="020B0400000000000000" pitchFamily="34" charset="-128"/>
              <a:ea typeface="Adobe Heiti Std R" panose="020B0400000000000000" pitchFamily="34" charset="-128"/>
            </a:endParaRPr>
          </a:p>
        </p:txBody>
      </p:sp>
      <p:sp>
        <p:nvSpPr>
          <p:cNvPr id="15" name="Rectangle 14">
            <a:extLst>
              <a:ext uri="{FF2B5EF4-FFF2-40B4-BE49-F238E27FC236}">
                <a16:creationId xmlns:a16="http://schemas.microsoft.com/office/drawing/2014/main" id="{B9F6A6B7-DCDD-B3A7-3566-E1820ED72CFB}"/>
              </a:ext>
            </a:extLst>
          </p:cNvPr>
          <p:cNvSpPr/>
          <p:nvPr/>
        </p:nvSpPr>
        <p:spPr>
          <a:xfrm>
            <a:off x="696000" y="3339000"/>
            <a:ext cx="10800000" cy="144000"/>
          </a:xfrm>
          <a:prstGeom prst="rect">
            <a:avLst/>
          </a:prstGeom>
          <a:gradFill flip="none" rotWithShape="1">
            <a:gsLst>
              <a:gs pos="0">
                <a:schemeClr val="accent4"/>
              </a:gs>
              <a:gs pos="60000">
                <a:schemeClr val="bg1"/>
              </a:gs>
              <a:gs pos="40000">
                <a:schemeClr val="bg1">
                  <a:lumMod val="95000"/>
                  <a:lumOff val="5000"/>
                </a:schemeClr>
              </a:gs>
              <a:gs pos="100000">
                <a:schemeClr val="bg1">
                  <a:lumMod val="50000"/>
                  <a:lumOff val="50000"/>
                </a:schemeClr>
              </a:gs>
            </a:gsLst>
            <a:lin ang="2700000" scaled="1"/>
            <a:tileRect/>
          </a:gra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9FBC61B1-2B7B-EAE8-D145-21BA58A1B2C5}"/>
              </a:ext>
            </a:extLst>
          </p:cNvPr>
          <p:cNvSpPr/>
          <p:nvPr/>
        </p:nvSpPr>
        <p:spPr>
          <a:xfrm>
            <a:off x="696000" y="4641825"/>
            <a:ext cx="10800000" cy="144000"/>
          </a:xfrm>
          <a:prstGeom prst="rect">
            <a:avLst/>
          </a:prstGeom>
          <a:gradFill flip="none" rotWithShape="1">
            <a:gsLst>
              <a:gs pos="0">
                <a:schemeClr val="accent4"/>
              </a:gs>
              <a:gs pos="60000">
                <a:schemeClr val="bg1"/>
              </a:gs>
              <a:gs pos="40000">
                <a:schemeClr val="bg1">
                  <a:lumMod val="95000"/>
                  <a:lumOff val="5000"/>
                </a:schemeClr>
              </a:gs>
              <a:gs pos="100000">
                <a:schemeClr val="bg1">
                  <a:lumMod val="50000"/>
                  <a:lumOff val="50000"/>
                </a:schemeClr>
              </a:gs>
            </a:gsLst>
            <a:lin ang="2700000" scaled="1"/>
            <a:tileRect/>
          </a:gra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6" name="Picture 2">
            <a:extLst>
              <a:ext uri="{FF2B5EF4-FFF2-40B4-BE49-F238E27FC236}">
                <a16:creationId xmlns:a16="http://schemas.microsoft.com/office/drawing/2014/main" id="{43A75FB8-7B6A-F4B6-F340-E359E5D591BC}"/>
              </a:ext>
            </a:extLst>
          </p:cNvPr>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22984" y="2184725"/>
            <a:ext cx="726390" cy="7263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B05226C-8532-252B-9BE3-9011F47C1DF9}"/>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p:blipFill>
        <p:spPr bwMode="auto">
          <a:xfrm>
            <a:off x="822001" y="3672216"/>
            <a:ext cx="726390" cy="7263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AE60ED7D-EE11-B5CA-35B2-472DE534C49F}"/>
              </a:ext>
            </a:extLst>
          </p:cNvPr>
          <p:cNvPicPr>
            <a:picLocks noChangeAspect="1" noChangeArrowheads="1"/>
          </p:cNvPicPr>
          <p:nvPr/>
        </p:nvPicPr>
        <p:blipFill>
          <a:blip r:embed="rId5">
            <a:duotone>
              <a:prstClr val="black"/>
              <a:schemeClr val="accent3">
                <a:tint val="45000"/>
                <a:satMod val="400000"/>
              </a:schemeClr>
            </a:duotone>
            <a:extLst>
              <a:ext uri="{28A0092B-C50C-407E-A947-70E740481C1C}">
                <a14:useLocalDpi xmlns:a14="http://schemas.microsoft.com/office/drawing/2010/main" val="0"/>
              </a:ext>
            </a:extLst>
          </a:blip>
          <a:srcRect/>
          <a:stretch/>
        </p:blipFill>
        <p:spPr bwMode="auto">
          <a:xfrm>
            <a:off x="824315" y="5150457"/>
            <a:ext cx="721762" cy="7263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64C287DB-24C9-23F9-233D-8EEA2F6DF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10832967" y="2189240"/>
            <a:ext cx="599676" cy="6035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A4EA5FB1-4E24-7266-905D-28F54DC727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10832967" y="5168840"/>
            <a:ext cx="599676" cy="6035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F51093D-53C0-349B-7D7E-66EDE47C73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10830653" y="3679040"/>
            <a:ext cx="599676" cy="60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62230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5CC1-4B46-7EFD-8E71-35962E035169}"/>
            </a:ext>
          </a:extLst>
        </p:cNvPr>
        <p:cNvGrpSpPr/>
        <p:nvPr/>
      </p:nvGrpSpPr>
      <p:grpSpPr>
        <a:xfrm>
          <a:off x="0" y="0"/>
          <a:ext cx="0" cy="0"/>
          <a:chOff x="0" y="0"/>
          <a:chExt cx="0" cy="0"/>
        </a:xfrm>
      </p:grpSpPr>
      <p:sp>
        <p:nvSpPr>
          <p:cNvPr id="15" name="!!I2">
            <a:extLst>
              <a:ext uri="{FF2B5EF4-FFF2-40B4-BE49-F238E27FC236}">
                <a16:creationId xmlns:a16="http://schemas.microsoft.com/office/drawing/2014/main" id="{F69FEA4C-9199-8BA8-07C2-34A3EDDF7433}"/>
              </a:ext>
            </a:extLst>
          </p:cNvPr>
          <p:cNvSpPr txBox="1"/>
          <p:nvPr/>
        </p:nvSpPr>
        <p:spPr>
          <a:xfrm>
            <a:off x="-506739" y="2536199"/>
            <a:ext cx="8257482" cy="707886"/>
          </a:xfrm>
          <a:prstGeom prst="rect">
            <a:avLst/>
          </a:prstGeom>
          <a:noFill/>
        </p:spPr>
        <p:txBody>
          <a:bodyPr wrap="square" rtlCol="0">
            <a:spAutoFit/>
          </a:bodyPr>
          <a:lstStyle/>
          <a:p>
            <a:pPr algn="ctr"/>
            <a:r>
              <a:rPr lang="en-SG" sz="4000">
                <a:latin typeface="OCR A Extended" panose="02010509020102010303" pitchFamily="50" charset="0"/>
              </a:rPr>
              <a:t>A Place to express</a:t>
            </a:r>
          </a:p>
        </p:txBody>
      </p:sp>
      <p:grpSp>
        <p:nvGrpSpPr>
          <p:cNvPr id="26" name="Group 25">
            <a:extLst>
              <a:ext uri="{FF2B5EF4-FFF2-40B4-BE49-F238E27FC236}">
                <a16:creationId xmlns:a16="http://schemas.microsoft.com/office/drawing/2014/main" id="{6505EAE6-8135-3597-EE0B-B98462B2F294}"/>
              </a:ext>
            </a:extLst>
          </p:cNvPr>
          <p:cNvGrpSpPr/>
          <p:nvPr/>
        </p:nvGrpSpPr>
        <p:grpSpPr>
          <a:xfrm rot="21267817">
            <a:off x="86863" y="-26343831"/>
            <a:ext cx="2701100" cy="25528729"/>
            <a:chOff x="-5687268" y="-6941520"/>
            <a:chExt cx="2701100" cy="25528729"/>
          </a:xfrm>
          <a:effectLst>
            <a:outerShdw blurRad="635000" algn="ctr" rotWithShape="0">
              <a:srgbClr val="F7D7A5">
                <a:alpha val="25000"/>
              </a:srgbClr>
            </a:outerShdw>
          </a:effectLst>
        </p:grpSpPr>
        <p:pic>
          <p:nvPicPr>
            <p:cNvPr id="25" name="Graphic 24">
              <a:extLst>
                <a:ext uri="{FF2B5EF4-FFF2-40B4-BE49-F238E27FC236}">
                  <a16:creationId xmlns:a16="http://schemas.microsoft.com/office/drawing/2014/main" id="{08707BEB-3AFE-089A-3581-A2E29ADF65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268" y="6151046"/>
              <a:ext cx="2701098" cy="5771685"/>
            </a:xfrm>
            <a:prstGeom prst="rect">
              <a:avLst/>
            </a:prstGeom>
          </p:spPr>
        </p:pic>
        <p:pic>
          <p:nvPicPr>
            <p:cNvPr id="27" name="Graphic 26">
              <a:extLst>
                <a:ext uri="{FF2B5EF4-FFF2-40B4-BE49-F238E27FC236}">
                  <a16:creationId xmlns:a16="http://schemas.microsoft.com/office/drawing/2014/main" id="{4806A1C1-0F0B-9D91-72B9-F43A956FB2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7268" y="-395236"/>
              <a:ext cx="2701100" cy="5771683"/>
            </a:xfrm>
            <a:prstGeom prst="rect">
              <a:avLst/>
            </a:prstGeom>
          </p:spPr>
        </p:pic>
        <p:pic>
          <p:nvPicPr>
            <p:cNvPr id="29" name="Graphic 28">
              <a:extLst>
                <a:ext uri="{FF2B5EF4-FFF2-40B4-BE49-F238E27FC236}">
                  <a16:creationId xmlns:a16="http://schemas.microsoft.com/office/drawing/2014/main" id="{74AF13FC-6840-E4DE-352A-DDFDAB5317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12815524"/>
              <a:ext cx="2701098" cy="5771685"/>
            </a:xfrm>
            <a:prstGeom prst="rect">
              <a:avLst/>
            </a:prstGeom>
          </p:spPr>
        </p:pic>
        <p:pic>
          <p:nvPicPr>
            <p:cNvPr id="24" name="Graphic 23">
              <a:extLst>
                <a:ext uri="{FF2B5EF4-FFF2-40B4-BE49-F238E27FC236}">
                  <a16:creationId xmlns:a16="http://schemas.microsoft.com/office/drawing/2014/main" id="{34F1D0D8-ACE6-AF91-A981-58F2E0012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6941520"/>
              <a:ext cx="2701098" cy="5771685"/>
            </a:xfrm>
            <a:prstGeom prst="rect">
              <a:avLst/>
            </a:prstGeom>
          </p:spPr>
        </p:pic>
      </p:grpSp>
      <p:sp>
        <p:nvSpPr>
          <p:cNvPr id="4" name="!!Subtitle">
            <a:extLst>
              <a:ext uri="{FF2B5EF4-FFF2-40B4-BE49-F238E27FC236}">
                <a16:creationId xmlns:a16="http://schemas.microsoft.com/office/drawing/2014/main" id="{9C38EB0D-A2EE-057A-101E-CFE319578C5C}"/>
              </a:ext>
            </a:extLst>
          </p:cNvPr>
          <p:cNvSpPr txBox="1"/>
          <p:nvPr/>
        </p:nvSpPr>
        <p:spPr>
          <a:xfrm>
            <a:off x="123369" y="6134705"/>
            <a:ext cx="7015880" cy="584775"/>
          </a:xfrm>
          <a:prstGeom prst="rect">
            <a:avLst/>
          </a:prstGeom>
          <a:noFill/>
        </p:spPr>
        <p:txBody>
          <a:bodyPr wrap="square" rtlCol="0">
            <a:spAutoFit/>
          </a:bodyPr>
          <a:lstStyle/>
          <a:p>
            <a:r>
              <a:rPr lang="en-SG" sz="3200" spc="300">
                <a:solidFill>
                  <a:schemeClr val="bg1">
                    <a:lumMod val="50000"/>
                    <a:lumOff val="50000"/>
                  </a:schemeClr>
                </a:solidFill>
                <a:latin typeface="Agency FB" panose="020B0503020202020204" pitchFamily="34" charset="0"/>
              </a:rPr>
              <a:t>A Listening “Ear”</a:t>
            </a:r>
          </a:p>
        </p:txBody>
      </p:sp>
      <p:sp>
        <p:nvSpPr>
          <p:cNvPr id="7" name="TextBox 6">
            <a:extLst>
              <a:ext uri="{FF2B5EF4-FFF2-40B4-BE49-F238E27FC236}">
                <a16:creationId xmlns:a16="http://schemas.microsoft.com/office/drawing/2014/main" id="{B8A2CE9A-66EA-9AA1-9A96-12598CAFE54C}"/>
              </a:ext>
            </a:extLst>
          </p:cNvPr>
          <p:cNvSpPr txBox="1"/>
          <p:nvPr/>
        </p:nvSpPr>
        <p:spPr>
          <a:xfrm>
            <a:off x="254235" y="3201272"/>
            <a:ext cx="6735534" cy="451277"/>
          </a:xfrm>
          <a:prstGeom prst="rect">
            <a:avLst/>
          </a:prstGeom>
          <a:noFill/>
        </p:spPr>
        <p:txBody>
          <a:bodyPr wrap="square">
            <a:spAutoFit/>
          </a:bodyPr>
          <a:lstStyle/>
          <a:p>
            <a:pPr algn="ctr">
              <a:lnSpc>
                <a:spcPct val="150000"/>
              </a:lnSpc>
            </a:pPr>
            <a:r>
              <a:rPr lang="en-SG" sz="1800">
                <a:solidFill>
                  <a:schemeClr val="bg1">
                    <a:lumMod val="50000"/>
                    <a:lumOff val="50000"/>
                  </a:schemeClr>
                </a:solidFill>
                <a:latin typeface="OCR A Extended" panose="02010509020102010303" pitchFamily="50" charset="0"/>
              </a:rPr>
              <a:t>Express Emotion, free from judgement</a:t>
            </a:r>
          </a:p>
        </p:txBody>
      </p:sp>
      <p:sp>
        <p:nvSpPr>
          <p:cNvPr id="8" name="!!Title">
            <a:extLst>
              <a:ext uri="{FF2B5EF4-FFF2-40B4-BE49-F238E27FC236}">
                <a16:creationId xmlns:a16="http://schemas.microsoft.com/office/drawing/2014/main" id="{92C34690-2392-E398-14E6-60E656EEC1D7}"/>
              </a:ext>
            </a:extLst>
          </p:cNvPr>
          <p:cNvSpPr txBox="1"/>
          <p:nvPr/>
        </p:nvSpPr>
        <p:spPr>
          <a:xfrm>
            <a:off x="123369" y="4907280"/>
            <a:ext cx="4640942" cy="1323439"/>
          </a:xfrm>
          <a:prstGeom prst="rect">
            <a:avLst/>
          </a:prstGeom>
          <a:noFill/>
        </p:spPr>
        <p:txBody>
          <a:bodyPr wrap="square" rtlCol="0">
            <a:spAutoFit/>
          </a:bodyPr>
          <a:lstStyle/>
          <a:p>
            <a:r>
              <a:rPr lang="en-SG" sz="8000" b="1" spc="-150">
                <a:latin typeface="Agency FB" panose="020B0503020202020204" pitchFamily="34" charset="0"/>
              </a:rPr>
              <a:t>Vent Canvas</a:t>
            </a:r>
          </a:p>
        </p:txBody>
      </p:sp>
      <p:grpSp>
        <p:nvGrpSpPr>
          <p:cNvPr id="9" name="Group 8">
            <a:extLst>
              <a:ext uri="{FF2B5EF4-FFF2-40B4-BE49-F238E27FC236}">
                <a16:creationId xmlns:a16="http://schemas.microsoft.com/office/drawing/2014/main" id="{87484E2D-BBBC-AD65-DE4B-FC069960A7EF}"/>
              </a:ext>
            </a:extLst>
          </p:cNvPr>
          <p:cNvGrpSpPr/>
          <p:nvPr/>
        </p:nvGrpSpPr>
        <p:grpSpPr>
          <a:xfrm rot="359735">
            <a:off x="8720597" y="-6392542"/>
            <a:ext cx="2695630" cy="12633142"/>
            <a:chOff x="8110895" y="-6210136"/>
            <a:chExt cx="2695630" cy="12633142"/>
          </a:xfrm>
        </p:grpSpPr>
        <p:pic>
          <p:nvPicPr>
            <p:cNvPr id="2" name="Graphic 1">
              <a:extLst>
                <a:ext uri="{FF2B5EF4-FFF2-40B4-BE49-F238E27FC236}">
                  <a16:creationId xmlns:a16="http://schemas.microsoft.com/office/drawing/2014/main" id="{2D1258E6-D9C3-71B3-BDD7-660F69A400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10895" y="663006"/>
              <a:ext cx="2695630" cy="5760000"/>
            </a:xfrm>
            <a:prstGeom prst="rect">
              <a:avLst/>
            </a:prstGeom>
          </p:spPr>
        </p:pic>
        <p:pic>
          <p:nvPicPr>
            <p:cNvPr id="5" name="Graphic 4">
              <a:extLst>
                <a:ext uri="{FF2B5EF4-FFF2-40B4-BE49-F238E27FC236}">
                  <a16:creationId xmlns:a16="http://schemas.microsoft.com/office/drawing/2014/main" id="{52A586AD-EC74-94DB-DF95-D7CDD38606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10895" y="-6210136"/>
              <a:ext cx="2695628" cy="5760000"/>
            </a:xfrm>
            <a:prstGeom prst="rect">
              <a:avLst/>
            </a:prstGeom>
          </p:spPr>
        </p:pic>
      </p:grpSp>
    </p:spTree>
    <p:extLst>
      <p:ext uri="{BB962C8B-B14F-4D97-AF65-F5344CB8AC3E}">
        <p14:creationId xmlns:p14="http://schemas.microsoft.com/office/powerpoint/2010/main" val="3065142708"/>
      </p:ext>
    </p:extLst>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E9E56-18C6-44CA-E4CE-E6C4E60F1A33}"/>
            </a:ext>
          </a:extLst>
        </p:cNvPr>
        <p:cNvGrpSpPr/>
        <p:nvPr/>
      </p:nvGrpSpPr>
      <p:grpSpPr>
        <a:xfrm>
          <a:off x="0" y="0"/>
          <a:ext cx="0" cy="0"/>
          <a:chOff x="0" y="0"/>
          <a:chExt cx="0" cy="0"/>
        </a:xfrm>
      </p:grpSpPr>
      <p:sp>
        <p:nvSpPr>
          <p:cNvPr id="15" name="Title">
            <a:extLst>
              <a:ext uri="{FF2B5EF4-FFF2-40B4-BE49-F238E27FC236}">
                <a16:creationId xmlns:a16="http://schemas.microsoft.com/office/drawing/2014/main" id="{67487CAC-4A09-E8F9-4157-8A7E9959B5CB}"/>
              </a:ext>
            </a:extLst>
          </p:cNvPr>
          <p:cNvSpPr txBox="1"/>
          <p:nvPr/>
        </p:nvSpPr>
        <p:spPr>
          <a:xfrm>
            <a:off x="-506739" y="1946541"/>
            <a:ext cx="8257482" cy="1323439"/>
          </a:xfrm>
          <a:prstGeom prst="rect">
            <a:avLst/>
          </a:prstGeom>
          <a:noFill/>
        </p:spPr>
        <p:txBody>
          <a:bodyPr wrap="square" rtlCol="0">
            <a:spAutoFit/>
          </a:bodyPr>
          <a:lstStyle/>
          <a:p>
            <a:pPr algn="ctr"/>
            <a:r>
              <a:rPr lang="en-SG" sz="4000">
                <a:latin typeface="OCR A Extended" panose="02010509020102010303" pitchFamily="50" charset="0"/>
              </a:rPr>
              <a:t>Keep the Emotion</a:t>
            </a:r>
          </a:p>
          <a:p>
            <a:pPr algn="ctr"/>
            <a:r>
              <a:rPr lang="en-SG" sz="4000">
                <a:latin typeface="OCR A Extended" panose="02010509020102010303" pitchFamily="50" charset="0"/>
              </a:rPr>
              <a:t>Not the negativity</a:t>
            </a:r>
          </a:p>
        </p:txBody>
      </p:sp>
      <p:grpSp>
        <p:nvGrpSpPr>
          <p:cNvPr id="26" name="Group 25">
            <a:extLst>
              <a:ext uri="{FF2B5EF4-FFF2-40B4-BE49-F238E27FC236}">
                <a16:creationId xmlns:a16="http://schemas.microsoft.com/office/drawing/2014/main" id="{442C3410-50A9-958E-1AD9-EF00F2DB7E1D}"/>
              </a:ext>
            </a:extLst>
          </p:cNvPr>
          <p:cNvGrpSpPr/>
          <p:nvPr/>
        </p:nvGrpSpPr>
        <p:grpSpPr>
          <a:xfrm rot="21267817">
            <a:off x="86864" y="-26343832"/>
            <a:ext cx="2701100" cy="25528729"/>
            <a:chOff x="-5687268" y="-6941520"/>
            <a:chExt cx="2701100" cy="25528729"/>
          </a:xfrm>
          <a:effectLst>
            <a:outerShdw blurRad="635000" algn="ctr" rotWithShape="0">
              <a:srgbClr val="F7D7A5">
                <a:alpha val="25000"/>
              </a:srgbClr>
            </a:outerShdw>
          </a:effectLst>
        </p:grpSpPr>
        <p:pic>
          <p:nvPicPr>
            <p:cNvPr id="25" name="Graphic 24">
              <a:extLst>
                <a:ext uri="{FF2B5EF4-FFF2-40B4-BE49-F238E27FC236}">
                  <a16:creationId xmlns:a16="http://schemas.microsoft.com/office/drawing/2014/main" id="{10B10A87-91CF-20A8-E256-D8A5BFCCFE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268" y="6151046"/>
              <a:ext cx="2701098" cy="5771685"/>
            </a:xfrm>
            <a:prstGeom prst="rect">
              <a:avLst/>
            </a:prstGeom>
          </p:spPr>
        </p:pic>
        <p:pic>
          <p:nvPicPr>
            <p:cNvPr id="27" name="Graphic 26">
              <a:extLst>
                <a:ext uri="{FF2B5EF4-FFF2-40B4-BE49-F238E27FC236}">
                  <a16:creationId xmlns:a16="http://schemas.microsoft.com/office/drawing/2014/main" id="{7ED8BDCF-9726-CEE0-8098-1DB3D980C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7268" y="-395236"/>
              <a:ext cx="2701100" cy="5771683"/>
            </a:xfrm>
            <a:prstGeom prst="rect">
              <a:avLst/>
            </a:prstGeom>
          </p:spPr>
        </p:pic>
        <p:pic>
          <p:nvPicPr>
            <p:cNvPr id="29" name="Graphic 28">
              <a:extLst>
                <a:ext uri="{FF2B5EF4-FFF2-40B4-BE49-F238E27FC236}">
                  <a16:creationId xmlns:a16="http://schemas.microsoft.com/office/drawing/2014/main" id="{EEEA6D63-24E8-E38E-7944-952EE23DFD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12815524"/>
              <a:ext cx="2701098" cy="5771685"/>
            </a:xfrm>
            <a:prstGeom prst="rect">
              <a:avLst/>
            </a:prstGeom>
          </p:spPr>
        </p:pic>
        <p:pic>
          <p:nvPicPr>
            <p:cNvPr id="24" name="Graphic 23">
              <a:extLst>
                <a:ext uri="{FF2B5EF4-FFF2-40B4-BE49-F238E27FC236}">
                  <a16:creationId xmlns:a16="http://schemas.microsoft.com/office/drawing/2014/main" id="{3A82CFBE-5573-F443-C229-45DC8149AA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87268" y="-6941520"/>
              <a:ext cx="2701098" cy="5771685"/>
            </a:xfrm>
            <a:prstGeom prst="rect">
              <a:avLst/>
            </a:prstGeom>
          </p:spPr>
        </p:pic>
      </p:grpSp>
      <p:sp>
        <p:nvSpPr>
          <p:cNvPr id="4" name="!!Subtitle">
            <a:extLst>
              <a:ext uri="{FF2B5EF4-FFF2-40B4-BE49-F238E27FC236}">
                <a16:creationId xmlns:a16="http://schemas.microsoft.com/office/drawing/2014/main" id="{BB4BCDEC-C7BE-63FE-FBF9-387F4864E1AA}"/>
              </a:ext>
            </a:extLst>
          </p:cNvPr>
          <p:cNvSpPr txBox="1"/>
          <p:nvPr/>
        </p:nvSpPr>
        <p:spPr>
          <a:xfrm>
            <a:off x="123369" y="6134705"/>
            <a:ext cx="7015880" cy="584775"/>
          </a:xfrm>
          <a:prstGeom prst="rect">
            <a:avLst/>
          </a:prstGeom>
          <a:noFill/>
        </p:spPr>
        <p:txBody>
          <a:bodyPr wrap="square" rtlCol="0">
            <a:spAutoFit/>
          </a:bodyPr>
          <a:lstStyle/>
          <a:p>
            <a:r>
              <a:rPr lang="en-SG" sz="3200" spc="300">
                <a:solidFill>
                  <a:schemeClr val="bg1">
                    <a:lumMod val="50000"/>
                    <a:lumOff val="50000"/>
                  </a:schemeClr>
                </a:solidFill>
                <a:latin typeface="Agency FB" panose="020B0503020202020204" pitchFamily="34" charset="0"/>
              </a:rPr>
              <a:t>A Listening “Ear”</a:t>
            </a:r>
          </a:p>
        </p:txBody>
      </p:sp>
      <p:sp>
        <p:nvSpPr>
          <p:cNvPr id="7" name="TextBox 6">
            <a:extLst>
              <a:ext uri="{FF2B5EF4-FFF2-40B4-BE49-F238E27FC236}">
                <a16:creationId xmlns:a16="http://schemas.microsoft.com/office/drawing/2014/main" id="{E56CA000-2EB2-1827-815F-46F2BC0B7993}"/>
              </a:ext>
            </a:extLst>
          </p:cNvPr>
          <p:cNvSpPr txBox="1"/>
          <p:nvPr/>
        </p:nvSpPr>
        <p:spPr>
          <a:xfrm>
            <a:off x="254235" y="3201272"/>
            <a:ext cx="6735534" cy="451277"/>
          </a:xfrm>
          <a:prstGeom prst="rect">
            <a:avLst/>
          </a:prstGeom>
          <a:noFill/>
        </p:spPr>
        <p:txBody>
          <a:bodyPr wrap="square">
            <a:spAutoFit/>
          </a:bodyPr>
          <a:lstStyle/>
          <a:p>
            <a:pPr algn="ctr">
              <a:lnSpc>
                <a:spcPct val="150000"/>
              </a:lnSpc>
            </a:pPr>
            <a:r>
              <a:rPr lang="en-SG">
                <a:solidFill>
                  <a:schemeClr val="bg1">
                    <a:lumMod val="50000"/>
                    <a:lumOff val="50000"/>
                  </a:schemeClr>
                </a:solidFill>
                <a:latin typeface="OCR A Extended" panose="02010509020102010303" pitchFamily="50" charset="0"/>
              </a:rPr>
              <a:t>Your word will leave a mark</a:t>
            </a:r>
            <a:endParaRPr lang="en-SG" sz="1800">
              <a:solidFill>
                <a:schemeClr val="bg1">
                  <a:lumMod val="50000"/>
                  <a:lumOff val="50000"/>
                </a:schemeClr>
              </a:solidFill>
              <a:latin typeface="OCR A Extended" panose="02010509020102010303" pitchFamily="50" charset="0"/>
            </a:endParaRPr>
          </a:p>
        </p:txBody>
      </p:sp>
      <p:sp>
        <p:nvSpPr>
          <p:cNvPr id="8" name="!!Title">
            <a:extLst>
              <a:ext uri="{FF2B5EF4-FFF2-40B4-BE49-F238E27FC236}">
                <a16:creationId xmlns:a16="http://schemas.microsoft.com/office/drawing/2014/main" id="{0D5B18D6-0A3B-E8A9-82B5-017C7A1BA83C}"/>
              </a:ext>
            </a:extLst>
          </p:cNvPr>
          <p:cNvSpPr txBox="1"/>
          <p:nvPr/>
        </p:nvSpPr>
        <p:spPr>
          <a:xfrm>
            <a:off x="123369" y="4907280"/>
            <a:ext cx="4640942" cy="1323439"/>
          </a:xfrm>
          <a:prstGeom prst="rect">
            <a:avLst/>
          </a:prstGeom>
          <a:noFill/>
        </p:spPr>
        <p:txBody>
          <a:bodyPr wrap="square" rtlCol="0">
            <a:spAutoFit/>
          </a:bodyPr>
          <a:lstStyle/>
          <a:p>
            <a:r>
              <a:rPr lang="en-SG" sz="8000" b="1" spc="-150">
                <a:latin typeface="Agency FB" panose="020B0503020202020204" pitchFamily="34" charset="0"/>
              </a:rPr>
              <a:t>Vent Canvas</a:t>
            </a:r>
          </a:p>
        </p:txBody>
      </p:sp>
      <p:grpSp>
        <p:nvGrpSpPr>
          <p:cNvPr id="9" name="Group 8">
            <a:extLst>
              <a:ext uri="{FF2B5EF4-FFF2-40B4-BE49-F238E27FC236}">
                <a16:creationId xmlns:a16="http://schemas.microsoft.com/office/drawing/2014/main" id="{1E0B53DB-4DD3-7CB4-46D0-DEE00730CBFE}"/>
              </a:ext>
            </a:extLst>
          </p:cNvPr>
          <p:cNvGrpSpPr/>
          <p:nvPr/>
        </p:nvGrpSpPr>
        <p:grpSpPr>
          <a:xfrm rot="359735">
            <a:off x="7938640" y="541429"/>
            <a:ext cx="2695630" cy="12633142"/>
            <a:chOff x="8110895" y="-6210136"/>
            <a:chExt cx="2695630" cy="12633142"/>
          </a:xfrm>
        </p:grpSpPr>
        <p:pic>
          <p:nvPicPr>
            <p:cNvPr id="2" name="Graphic 1">
              <a:extLst>
                <a:ext uri="{FF2B5EF4-FFF2-40B4-BE49-F238E27FC236}">
                  <a16:creationId xmlns:a16="http://schemas.microsoft.com/office/drawing/2014/main" id="{45FF6E5C-45C2-2724-C0BD-B189008E64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10895" y="663006"/>
              <a:ext cx="2695630" cy="5760000"/>
            </a:xfrm>
            <a:prstGeom prst="rect">
              <a:avLst/>
            </a:prstGeom>
          </p:spPr>
        </p:pic>
        <p:pic>
          <p:nvPicPr>
            <p:cNvPr id="5" name="Graphic 4">
              <a:extLst>
                <a:ext uri="{FF2B5EF4-FFF2-40B4-BE49-F238E27FC236}">
                  <a16:creationId xmlns:a16="http://schemas.microsoft.com/office/drawing/2014/main" id="{FACDA154-F42B-77CE-59A3-87F2FFFBC4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10895" y="-6210136"/>
              <a:ext cx="2695628" cy="5760000"/>
            </a:xfrm>
            <a:prstGeom prst="rect">
              <a:avLst/>
            </a:prstGeom>
          </p:spPr>
        </p:pic>
      </p:grpSp>
    </p:spTree>
    <p:extLst>
      <p:ext uri="{BB962C8B-B14F-4D97-AF65-F5344CB8AC3E}">
        <p14:creationId xmlns:p14="http://schemas.microsoft.com/office/powerpoint/2010/main" val="3891066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ACA07-1AB5-C60C-0C60-3BCC67293798}"/>
            </a:ext>
          </a:extLst>
        </p:cNvPr>
        <p:cNvGrpSpPr/>
        <p:nvPr/>
      </p:nvGrpSpPr>
      <p:grpSpPr>
        <a:xfrm>
          <a:off x="0" y="0"/>
          <a:ext cx="0" cy="0"/>
          <a:chOff x="0" y="0"/>
          <a:chExt cx="0" cy="0"/>
        </a:xfrm>
      </p:grpSpPr>
      <p:sp>
        <p:nvSpPr>
          <p:cNvPr id="21" name="!!RedNumber">
            <a:extLst>
              <a:ext uri="{FF2B5EF4-FFF2-40B4-BE49-F238E27FC236}">
                <a16:creationId xmlns:a16="http://schemas.microsoft.com/office/drawing/2014/main" id="{719378C4-9738-92C1-FAC2-D21C1B304C10}"/>
              </a:ext>
            </a:extLst>
          </p:cNvPr>
          <p:cNvSpPr txBox="1">
            <a:spLocks noGrp="1" noRot="1" noMove="1" noResize="1" noEditPoints="1" noAdjustHandles="1" noChangeArrowheads="1" noChangeShapeType="1"/>
          </p:cNvSpPr>
          <p:nvPr/>
        </p:nvSpPr>
        <p:spPr>
          <a:xfrm>
            <a:off x="0" y="2376266"/>
            <a:ext cx="12192000" cy="2092881"/>
          </a:xfrm>
          <a:prstGeom prst="rect">
            <a:avLst/>
          </a:prstGeom>
          <a:noFill/>
        </p:spPr>
        <p:txBody>
          <a:bodyPr wrap="square" rtlCol="0">
            <a:spAutoFit/>
          </a:bodyPr>
          <a:lstStyle/>
          <a:p>
            <a:pPr algn="ctr"/>
            <a:r>
              <a:rPr lang="en-SG" sz="13000" b="1" spc="600">
                <a:solidFill>
                  <a:srgbClr val="8E1616"/>
                </a:solidFill>
                <a:latin typeface="Agency FB" panose="020B0503020202020204" pitchFamily="34" charset="0"/>
              </a:rPr>
              <a:t>600,000,000,000</a:t>
            </a:r>
          </a:p>
        </p:txBody>
      </p:sp>
      <p:sp>
        <p:nvSpPr>
          <p:cNvPr id="7" name="!!Digit11">
            <a:extLst>
              <a:ext uri="{FF2B5EF4-FFF2-40B4-BE49-F238E27FC236}">
                <a16:creationId xmlns:a16="http://schemas.microsoft.com/office/drawing/2014/main" id="{461D1C45-3321-98B7-AEE8-3A99E988CFA7}"/>
              </a:ext>
            </a:extLst>
          </p:cNvPr>
          <p:cNvSpPr txBox="1">
            <a:spLocks/>
          </p:cNvSpPr>
          <p:nvPr/>
        </p:nvSpPr>
        <p:spPr>
          <a:xfrm>
            <a:off x="1198351" y="2372402"/>
            <a:ext cx="928914" cy="24098905"/>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endParaRPr lang="en-SG" sz="13000" b="1">
              <a:solidFill>
                <a:schemeClr val="bg1"/>
              </a:solidFill>
              <a:latin typeface="Agency FB" panose="020B0503020202020204" pitchFamily="34" charset="0"/>
              <a:ea typeface="Sans Serif Collection" panose="020B0502040504020204" pitchFamily="34" charset="0"/>
              <a:cs typeface="Sans Serif Collection" panose="020B0502040504020204" pitchFamily="34" charset="0"/>
            </a:endParaRPr>
          </a:p>
          <a:p>
            <a:pPr algn="just"/>
            <a:endPar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endParaRPr>
          </a:p>
        </p:txBody>
      </p:sp>
      <p:sp>
        <p:nvSpPr>
          <p:cNvPr id="8" name="!!Digit10">
            <a:extLst>
              <a:ext uri="{FF2B5EF4-FFF2-40B4-BE49-F238E27FC236}">
                <a16:creationId xmlns:a16="http://schemas.microsoft.com/office/drawing/2014/main" id="{C683C864-DA46-0E3D-089D-07A110343DB1}"/>
              </a:ext>
            </a:extLst>
          </p:cNvPr>
          <p:cNvSpPr txBox="1">
            <a:spLocks/>
          </p:cNvSpPr>
          <p:nvPr/>
        </p:nvSpPr>
        <p:spPr>
          <a:xfrm>
            <a:off x="2045534" y="-17462294"/>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9" name="!!Digit9">
            <a:extLst>
              <a:ext uri="{FF2B5EF4-FFF2-40B4-BE49-F238E27FC236}">
                <a16:creationId xmlns:a16="http://schemas.microsoft.com/office/drawing/2014/main" id="{5CA61377-E763-0DA2-FB28-58973F8ACE58}"/>
              </a:ext>
            </a:extLst>
          </p:cNvPr>
          <p:cNvSpPr txBox="1">
            <a:spLocks noGrp="1" noRot="1" noMove="1" noResize="1" noEditPoints="1" noAdjustHandles="1" noChangeArrowheads="1" noChangeShapeType="1"/>
          </p:cNvSpPr>
          <p:nvPr/>
        </p:nvSpPr>
        <p:spPr>
          <a:xfrm>
            <a:off x="3273238" y="2378292"/>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0" name="!!Digit8">
            <a:extLst>
              <a:ext uri="{FF2B5EF4-FFF2-40B4-BE49-F238E27FC236}">
                <a16:creationId xmlns:a16="http://schemas.microsoft.com/office/drawing/2014/main" id="{F54AC409-392D-5608-5FB7-FC3D5CE97A86}"/>
              </a:ext>
            </a:extLst>
          </p:cNvPr>
          <p:cNvSpPr txBox="1">
            <a:spLocks noGrp="1" noRot="1" noMove="1" noResize="1" noEditPoints="1" noAdjustHandles="1" noChangeArrowheads="1" noChangeShapeType="1"/>
          </p:cNvSpPr>
          <p:nvPr/>
        </p:nvSpPr>
        <p:spPr>
          <a:xfrm>
            <a:off x="4117692" y="-17439131"/>
            <a:ext cx="928914" cy="22098357"/>
          </a:xfrm>
          <a:prstGeom prst="rect">
            <a:avLst/>
          </a:prstGeom>
          <a:noFill/>
        </p:spPr>
        <p:txBody>
          <a:bodyPr wrap="square" rtlCol="0">
            <a:spAutoFit/>
          </a:bodyPr>
          <a:lstStyle/>
          <a:p>
            <a:pPr algn="just"/>
            <a:r>
              <a:rPr lang="en-SG" sz="13000" b="1">
                <a:solidFill>
                  <a:schemeClr val="bg1"/>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1" name="!!Digit7">
            <a:extLst>
              <a:ext uri="{FF2B5EF4-FFF2-40B4-BE49-F238E27FC236}">
                <a16:creationId xmlns:a16="http://schemas.microsoft.com/office/drawing/2014/main" id="{781EE84A-696F-EE8E-E619-D3D6EC531F94}"/>
              </a:ext>
            </a:extLst>
          </p:cNvPr>
          <p:cNvSpPr txBox="1">
            <a:spLocks noGrp="1" noRot="1" noMove="1" noResize="1" noEditPoints="1" noAdjustHandles="1" noChangeArrowheads="1" noChangeShapeType="1"/>
          </p:cNvSpPr>
          <p:nvPr/>
        </p:nvSpPr>
        <p:spPr>
          <a:xfrm>
            <a:off x="4964068" y="2373809"/>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2" name="!!Digit6">
            <a:extLst>
              <a:ext uri="{FF2B5EF4-FFF2-40B4-BE49-F238E27FC236}">
                <a16:creationId xmlns:a16="http://schemas.microsoft.com/office/drawing/2014/main" id="{5BDDA5B4-4A31-ED9D-0C80-1FB377155AD7}"/>
              </a:ext>
            </a:extLst>
          </p:cNvPr>
          <p:cNvSpPr txBox="1">
            <a:spLocks noGrp="1" noRot="1" noMove="1" noResize="1" noEditPoints="1" noAdjustHandles="1" noChangeArrowheads="1" noChangeShapeType="1"/>
          </p:cNvSpPr>
          <p:nvPr/>
        </p:nvSpPr>
        <p:spPr>
          <a:xfrm>
            <a:off x="6189975" y="-17443149"/>
            <a:ext cx="844467" cy="22098357"/>
          </a:xfrm>
          <a:prstGeom prst="rect">
            <a:avLst/>
          </a:prstGeom>
          <a:noFill/>
        </p:spPr>
        <p:txBody>
          <a:bodyPr wrap="square" rtlCol="0">
            <a:spAutoFit/>
          </a:bodyPr>
          <a:lstStyle/>
          <a:p>
            <a:pPr algn="just"/>
            <a:r>
              <a:rPr lang="en-SG" sz="13000" b="1">
                <a:solidFill>
                  <a:schemeClr val="bg1"/>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b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br>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3" name="!!Digit5">
            <a:extLst>
              <a:ext uri="{FF2B5EF4-FFF2-40B4-BE49-F238E27FC236}">
                <a16:creationId xmlns:a16="http://schemas.microsoft.com/office/drawing/2014/main" id="{C995794E-0307-665F-4EAE-56DFE9BE553D}"/>
              </a:ext>
            </a:extLst>
          </p:cNvPr>
          <p:cNvSpPr txBox="1">
            <a:spLocks noGrp="1" noRot="1" noMove="1" noResize="1" noEditPoints="1" noAdjustHandles="1" noChangeArrowheads="1" noChangeShapeType="1"/>
          </p:cNvSpPr>
          <p:nvPr/>
        </p:nvSpPr>
        <p:spPr>
          <a:xfrm>
            <a:off x="7036383" y="2375977"/>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4" name="!!Digit4">
            <a:extLst>
              <a:ext uri="{FF2B5EF4-FFF2-40B4-BE49-F238E27FC236}">
                <a16:creationId xmlns:a16="http://schemas.microsoft.com/office/drawing/2014/main" id="{3F4B2AEC-77FB-6DC0-B48B-6CC767F93540}"/>
              </a:ext>
            </a:extLst>
          </p:cNvPr>
          <p:cNvSpPr txBox="1">
            <a:spLocks noGrp="1" noRot="1" noMove="1" noResize="1" noEditPoints="1" noAdjustHandles="1" noChangeArrowheads="1" noChangeShapeType="1"/>
          </p:cNvSpPr>
          <p:nvPr/>
        </p:nvSpPr>
        <p:spPr>
          <a:xfrm>
            <a:off x="7882581" y="-17436495"/>
            <a:ext cx="928914" cy="22098357"/>
          </a:xfrm>
          <a:prstGeom prst="rect">
            <a:avLst/>
          </a:prstGeom>
          <a:noFill/>
        </p:spPr>
        <p:txBody>
          <a:bodyPr wrap="square" rtlCol="0">
            <a:spAutoFit/>
          </a:bodyPr>
          <a:lstStyle/>
          <a:p>
            <a:pPr algn="just"/>
            <a:r>
              <a:rPr lang="en-SG" sz="13000" b="1">
                <a:solidFill>
                  <a:schemeClr val="bg1"/>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5" name="!!Digit3">
            <a:extLst>
              <a:ext uri="{FF2B5EF4-FFF2-40B4-BE49-F238E27FC236}">
                <a16:creationId xmlns:a16="http://schemas.microsoft.com/office/drawing/2014/main" id="{651C701A-FAC0-B1EB-2DCE-D93F7CE18390}"/>
              </a:ext>
            </a:extLst>
          </p:cNvPr>
          <p:cNvSpPr txBox="1">
            <a:spLocks noGrp="1" noRot="1" noMove="1" noResize="1" noEditPoints="1" noAdjustHandles="1" noChangeArrowheads="1" noChangeShapeType="1"/>
          </p:cNvSpPr>
          <p:nvPr/>
        </p:nvSpPr>
        <p:spPr>
          <a:xfrm>
            <a:off x="9109317" y="2376266"/>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6" name="!!Digit2">
            <a:extLst>
              <a:ext uri="{FF2B5EF4-FFF2-40B4-BE49-F238E27FC236}">
                <a16:creationId xmlns:a16="http://schemas.microsoft.com/office/drawing/2014/main" id="{E1EDFF6C-A4F2-03C1-387D-42AF7EDC7937}"/>
              </a:ext>
            </a:extLst>
          </p:cNvPr>
          <p:cNvSpPr txBox="1">
            <a:spLocks noGrp="1" noRot="1" noMove="1" noResize="1" noEditPoints="1" noAdjustHandles="1" noChangeArrowheads="1" noChangeShapeType="1"/>
          </p:cNvSpPr>
          <p:nvPr/>
        </p:nvSpPr>
        <p:spPr>
          <a:xfrm>
            <a:off x="9955457" y="-17439207"/>
            <a:ext cx="928914" cy="22098357"/>
          </a:xfrm>
          <a:prstGeom prst="rect">
            <a:avLst/>
          </a:prstGeom>
          <a:noFill/>
        </p:spPr>
        <p:txBody>
          <a:bodyPr wrap="square" rtlCol="0">
            <a:spAutoFit/>
          </a:bodyPr>
          <a:lstStyle/>
          <a:p>
            <a:pPr algn="just"/>
            <a:r>
              <a:rPr lang="en-SG" sz="13000" b="1">
                <a:solidFill>
                  <a:schemeClr val="bg1"/>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7" name="!!Digit1">
            <a:extLst>
              <a:ext uri="{FF2B5EF4-FFF2-40B4-BE49-F238E27FC236}">
                <a16:creationId xmlns:a16="http://schemas.microsoft.com/office/drawing/2014/main" id="{8F627F1D-E1FA-0057-8627-CC5F17915D3F}"/>
              </a:ext>
            </a:extLst>
          </p:cNvPr>
          <p:cNvSpPr txBox="1">
            <a:spLocks noGrp="1" noRot="1" noMove="1" noResize="1" noEditPoints="1" noAdjustHandles="1" noChangeArrowheads="1" noChangeShapeType="1"/>
          </p:cNvSpPr>
          <p:nvPr/>
        </p:nvSpPr>
        <p:spPr>
          <a:xfrm>
            <a:off x="10801367" y="2377097"/>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5" name="!!Digit12">
            <a:extLst>
              <a:ext uri="{FF2B5EF4-FFF2-40B4-BE49-F238E27FC236}">
                <a16:creationId xmlns:a16="http://schemas.microsoft.com/office/drawing/2014/main" id="{80AFC783-0DBF-C4A6-808B-ADB01826158F}"/>
              </a:ext>
            </a:extLst>
          </p:cNvPr>
          <p:cNvSpPr txBox="1">
            <a:spLocks noGrp="1" noRot="1" noMove="1" noResize="1" noEditPoints="1" noAdjustHandles="1" noChangeArrowheads="1" noChangeShapeType="1"/>
          </p:cNvSpPr>
          <p:nvPr/>
        </p:nvSpPr>
        <p:spPr>
          <a:xfrm>
            <a:off x="363793" y="-9513308"/>
            <a:ext cx="928914" cy="22098357"/>
          </a:xfrm>
          <a:prstGeom prst="rect">
            <a:avLst/>
          </a:prstGeom>
          <a:noFill/>
        </p:spPr>
        <p:txBody>
          <a:bodyPr wrap="square" rtlCol="0">
            <a:spAutoFit/>
          </a:bodyPr>
          <a:lstStyle/>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3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useBgFill="1">
        <p:nvSpPr>
          <p:cNvPr id="22" name="Rectangle 21">
            <a:extLst>
              <a:ext uri="{FF2B5EF4-FFF2-40B4-BE49-F238E27FC236}">
                <a16:creationId xmlns:a16="http://schemas.microsoft.com/office/drawing/2014/main" id="{3316070B-7F9B-A0C0-8D56-2283AA22C4D8}"/>
              </a:ext>
            </a:extLst>
          </p:cNvPr>
          <p:cNvSpPr>
            <a:spLocks noGrp="1" noRot="1" noMove="1" noResize="1" noEditPoints="1" noAdjustHandles="1" noChangeArrowheads="1" noChangeShapeType="1"/>
          </p:cNvSpPr>
          <p:nvPr/>
        </p:nvSpPr>
        <p:spPr>
          <a:xfrm>
            <a:off x="0" y="0"/>
            <a:ext cx="12192000" cy="24006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a:p>
        </p:txBody>
      </p:sp>
      <p:sp useBgFill="1">
        <p:nvSpPr>
          <p:cNvPr id="23" name="Rectangle 22">
            <a:extLst>
              <a:ext uri="{FF2B5EF4-FFF2-40B4-BE49-F238E27FC236}">
                <a16:creationId xmlns:a16="http://schemas.microsoft.com/office/drawing/2014/main" id="{FFD19F6F-1F2C-D018-50FD-66A65271194E}"/>
              </a:ext>
            </a:extLst>
          </p:cNvPr>
          <p:cNvSpPr>
            <a:spLocks noGrp="1" noRot="1" noMove="1" noResize="1" noEditPoints="1" noAdjustHandles="1" noChangeArrowheads="1" noChangeShapeType="1"/>
          </p:cNvSpPr>
          <p:nvPr/>
        </p:nvSpPr>
        <p:spPr>
          <a:xfrm>
            <a:off x="-14784" y="4614808"/>
            <a:ext cx="12206784" cy="22431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a:p>
        </p:txBody>
      </p:sp>
      <p:sp>
        <p:nvSpPr>
          <p:cNvPr id="2" name="!!Description">
            <a:extLst>
              <a:ext uri="{FF2B5EF4-FFF2-40B4-BE49-F238E27FC236}">
                <a16:creationId xmlns:a16="http://schemas.microsoft.com/office/drawing/2014/main" id="{C6F17AC1-06B6-C997-B656-14E4F3F7DFDA}"/>
              </a:ext>
            </a:extLst>
          </p:cNvPr>
          <p:cNvSpPr txBox="1">
            <a:spLocks noGrp="1" noRot="1" noMove="1" noResize="1" noEditPoints="1" noAdjustHandles="1" noChangeArrowheads="1" noChangeShapeType="1"/>
          </p:cNvSpPr>
          <p:nvPr/>
        </p:nvSpPr>
        <p:spPr>
          <a:xfrm>
            <a:off x="5250032" y="4463627"/>
            <a:ext cx="6645345" cy="1446550"/>
          </a:xfrm>
          <a:prstGeom prst="rect">
            <a:avLst/>
          </a:prstGeom>
          <a:noFill/>
        </p:spPr>
        <p:txBody>
          <a:bodyPr wrap="square" rtlCol="0">
            <a:spAutoFit/>
          </a:bodyPr>
          <a:lstStyle/>
          <a:p>
            <a:pPr algn="r"/>
            <a:r>
              <a:rPr lang="en-SG" sz="3600" b="1">
                <a:latin typeface="Agency FB" panose="020B0503020202020204" pitchFamily="34" charset="0"/>
              </a:rPr>
              <a:t>USD</a:t>
            </a:r>
          </a:p>
          <a:p>
            <a:pPr algn="r"/>
            <a:r>
              <a:rPr lang="en-US" sz="2400">
                <a:latin typeface="Agency FB" panose="020B0503020202020204" pitchFamily="34" charset="0"/>
              </a:rPr>
              <a:t>Worth of </a:t>
            </a:r>
            <a:r>
              <a:rPr lang="en-US" sz="2800" b="1">
                <a:latin typeface="Agency FB" panose="020B0503020202020204" pitchFamily="34" charset="0"/>
              </a:rPr>
              <a:t>unpaid caretaking </a:t>
            </a:r>
            <a:r>
              <a:rPr lang="en-US" sz="2400">
                <a:latin typeface="Agency FB" panose="020B0503020202020204" pitchFamily="34" charset="0"/>
              </a:rPr>
              <a:t>done by family caregiver in USA.</a:t>
            </a:r>
            <a:br>
              <a:rPr lang="en-US" sz="2400">
                <a:latin typeface="Agency FB" panose="020B0503020202020204" pitchFamily="34" charset="0"/>
              </a:rPr>
            </a:br>
            <a:r>
              <a:rPr lang="en-US" sz="2400">
                <a:latin typeface="Agency FB" panose="020B0503020202020204" pitchFamily="34" charset="0"/>
              </a:rPr>
              <a:t>American Association of Retired Persons</a:t>
            </a:r>
            <a:endParaRPr lang="en-SG" sz="2400">
              <a:latin typeface="Agency FB" panose="020B0503020202020204" pitchFamily="34" charset="0"/>
            </a:endParaRPr>
          </a:p>
        </p:txBody>
      </p:sp>
      <p:pic>
        <p:nvPicPr>
          <p:cNvPr id="10242" name="Picture 2">
            <a:extLst>
              <a:ext uri="{FF2B5EF4-FFF2-40B4-BE49-F238E27FC236}">
                <a16:creationId xmlns:a16="http://schemas.microsoft.com/office/drawing/2014/main" id="{4C744C1E-80B9-1DB0-C635-8E50E3E8A0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0678963" y="5920445"/>
            <a:ext cx="1107566" cy="62300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10989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iterate type="lt">
                                    <p:tmPct val="10000"/>
                                  </p:iterate>
                                  <p:childTnLst>
                                    <p:animMotion origin="layout" path="M 0 -4.07407E-6 L 0.01263 0.01968 " pathEditMode="relative" rAng="0" ptsTypes="AA">
                                      <p:cBhvr>
                                        <p:cTn id="6" dur="500" fill="hold"/>
                                        <p:tgtEl>
                                          <p:spTgt spid="21"/>
                                        </p:tgtEl>
                                        <p:attrNameLst>
                                          <p:attrName>ppt_x</p:attrName>
                                          <p:attrName>ppt_y</p:attrName>
                                        </p:attrNameLst>
                                      </p:cBhvr>
                                      <p:rCtr x="62500" y="9720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iterate type="wd">
                                    <p:tmPct val="5000"/>
                                  </p:iterate>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iterate type="wd">
                                    <p:tmPct val="5000"/>
                                  </p:iterate>
                                  <p:childTnLst>
                                    <p:set>
                                      <p:cBhvr>
                                        <p:cTn id="13" dur="1" fill="hold">
                                          <p:stCondLst>
                                            <p:cond delay="0"/>
                                          </p:stCondLst>
                                        </p:cTn>
                                        <p:tgtEl>
                                          <p:spTgt spid="10242"/>
                                        </p:tgtEl>
                                        <p:attrNameLst>
                                          <p:attrName>style.visibility</p:attrName>
                                        </p:attrNameLst>
                                      </p:cBhvr>
                                      <p:to>
                                        <p:strVal val="visible"/>
                                      </p:to>
                                    </p:set>
                                    <p:animEffect transition="in" filter="fade">
                                      <p:cBhvr>
                                        <p:cTn id="14" dur="500"/>
                                        <p:tgtEl>
                                          <p:spTgt spid="10242"/>
                                        </p:tgtEl>
                                      </p:cBhvr>
                                    </p:animEffect>
                                  </p:childTnLst>
                                </p:cTn>
                              </p:par>
                              <p:par>
                                <p:cTn id="15" presetID="10" presetClass="entr" presetSubtype="0" fill="hold" grpId="0" nodeType="withEffect">
                                  <p:stCondLst>
                                    <p:cond delay="0"/>
                                  </p:stCondLst>
                                  <p:iterate type="wd">
                                    <p:tmPct val="5000"/>
                                  </p:iterate>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8E298-DDF0-DCA4-031B-716193BA8F8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CF50697-AEAD-6FDD-4860-047EEDB0E5DE}"/>
              </a:ext>
            </a:extLst>
          </p:cNvPr>
          <p:cNvSpPr txBox="1">
            <a:spLocks noChangeAspect="1"/>
          </p:cNvSpPr>
          <p:nvPr/>
        </p:nvSpPr>
        <p:spPr>
          <a:xfrm>
            <a:off x="838200" y="1430718"/>
            <a:ext cx="4762804" cy="1860766"/>
          </a:xfrm>
          <a:prstGeom prst="rect">
            <a:avLst/>
          </a:prstGeom>
          <a:noFill/>
        </p:spPr>
        <p:txBody>
          <a:bodyPr wrap="square" rtlCol="0" anchor="ctr">
            <a:spAutoFit/>
          </a:bodyPr>
          <a:lstStyle/>
          <a:p>
            <a:pPr algn="r">
              <a:lnSpc>
                <a:spcPct val="150000"/>
              </a:lnSpc>
            </a:pPr>
            <a:r>
              <a:rPr lang="en-US" sz="3200">
                <a:solidFill>
                  <a:schemeClr val="accent4">
                    <a:lumMod val="60000"/>
                    <a:lumOff val="40000"/>
                  </a:schemeClr>
                </a:solidFill>
                <a:latin typeface="Adobe Heiti Std R" panose="020B0400000000000000" pitchFamily="34" charset="-128"/>
                <a:ea typeface="Adobe Heiti Std R" panose="020B0400000000000000" pitchFamily="34" charset="-128"/>
              </a:rPr>
              <a:t>Illustrate Emotion from Voice</a:t>
            </a:r>
          </a:p>
          <a:p>
            <a:pPr algn="r">
              <a:lnSpc>
                <a:spcPct val="150000"/>
              </a:lnSpc>
            </a:pPr>
            <a:r>
              <a:rPr lang="en-US" sz="1400">
                <a:solidFill>
                  <a:schemeClr val="accent4">
                    <a:lumMod val="60000"/>
                    <a:lumOff val="40000"/>
                  </a:schemeClr>
                </a:solidFill>
                <a:latin typeface="Adobe Heiti Std R" panose="020B0400000000000000" pitchFamily="34" charset="-128"/>
                <a:ea typeface="Adobe Heiti Std R" panose="020B0400000000000000" pitchFamily="34" charset="-128"/>
              </a:rPr>
              <a:t>Detects tone and words</a:t>
            </a:r>
            <a:endParaRPr lang="en-SG" sz="1400">
              <a:solidFill>
                <a:schemeClr val="accent4">
                  <a:lumMod val="60000"/>
                  <a:lumOff val="40000"/>
                </a:schemeClr>
              </a:solidFill>
              <a:latin typeface="Adobe Heiti Std R" panose="020B0400000000000000" pitchFamily="34" charset="-128"/>
              <a:ea typeface="Adobe Heiti Std R" panose="020B0400000000000000" pitchFamily="34" charset="-128"/>
            </a:endParaRPr>
          </a:p>
        </p:txBody>
      </p:sp>
      <p:sp>
        <p:nvSpPr>
          <p:cNvPr id="7" name="TextBox 6">
            <a:extLst>
              <a:ext uri="{FF2B5EF4-FFF2-40B4-BE49-F238E27FC236}">
                <a16:creationId xmlns:a16="http://schemas.microsoft.com/office/drawing/2014/main" id="{55A89170-2638-8FEF-1B13-BE2E70151D94}"/>
              </a:ext>
            </a:extLst>
          </p:cNvPr>
          <p:cNvSpPr txBox="1">
            <a:spLocks noChangeAspect="1"/>
          </p:cNvSpPr>
          <p:nvPr/>
        </p:nvSpPr>
        <p:spPr>
          <a:xfrm>
            <a:off x="6590997" y="1518679"/>
            <a:ext cx="4242429" cy="1634550"/>
          </a:xfrm>
          <a:prstGeom prst="rect">
            <a:avLst/>
          </a:prstGeom>
          <a:noFill/>
        </p:spPr>
        <p:txBody>
          <a:bodyPr wrap="square" rtlCol="0" anchor="ctr">
            <a:spAutoFit/>
          </a:bodyPr>
          <a:lstStyle/>
          <a:p>
            <a:pPr>
              <a:lnSpc>
                <a:spcPct val="150000"/>
              </a:lnSpc>
            </a:pPr>
            <a:r>
              <a:rPr lang="en-SG" sz="2800">
                <a:solidFill>
                  <a:schemeClr val="tx1">
                    <a:lumMod val="95000"/>
                  </a:schemeClr>
                </a:solidFill>
                <a:latin typeface="Adobe Heiti Std R" panose="020B0400000000000000" pitchFamily="34" charset="-128"/>
                <a:ea typeface="Adobe Heiti Std R" panose="020B0400000000000000" pitchFamily="34" charset="-128"/>
              </a:rPr>
              <a:t>illustrate emotion from </a:t>
            </a:r>
            <a:r>
              <a:rPr lang="en-SG" sz="2800" i="1">
                <a:solidFill>
                  <a:schemeClr val="tx1">
                    <a:lumMod val="95000"/>
                  </a:schemeClr>
                </a:solidFill>
                <a:latin typeface="Adobe Heiti Std R" panose="020B0400000000000000" pitchFamily="34" charset="-128"/>
                <a:ea typeface="Adobe Heiti Std R" panose="020B0400000000000000" pitchFamily="34" charset="-128"/>
              </a:rPr>
              <a:t>photos</a:t>
            </a:r>
            <a:r>
              <a:rPr lang="en-SG" sz="2800">
                <a:solidFill>
                  <a:schemeClr val="tx1">
                    <a:lumMod val="95000"/>
                  </a:schemeClr>
                </a:solidFill>
                <a:latin typeface="Adobe Heiti Std R" panose="020B0400000000000000" pitchFamily="34" charset="-128"/>
                <a:ea typeface="Adobe Heiti Std R" panose="020B0400000000000000" pitchFamily="34" charset="-128"/>
              </a:rPr>
              <a:t>.</a:t>
            </a:r>
            <a:br>
              <a:rPr lang="en-SG" sz="2800">
                <a:solidFill>
                  <a:schemeClr val="tx1">
                    <a:lumMod val="95000"/>
                  </a:schemeClr>
                </a:solidFill>
                <a:latin typeface="Adobe Heiti Std R" panose="020B0400000000000000" pitchFamily="34" charset="-128"/>
                <a:ea typeface="Adobe Heiti Std R" panose="020B0400000000000000" pitchFamily="34" charset="-128"/>
              </a:rPr>
            </a:br>
            <a:r>
              <a:rPr lang="en-SG" sz="1200">
                <a:solidFill>
                  <a:schemeClr val="tx1">
                    <a:lumMod val="95000"/>
                  </a:schemeClr>
                </a:solidFill>
                <a:latin typeface="Adobe Heiti Std R" panose="020B0400000000000000" pitchFamily="34" charset="-128"/>
                <a:ea typeface="Adobe Heiti Std R" panose="020B0400000000000000" pitchFamily="34" charset="-128"/>
              </a:rPr>
              <a:t>Ordinary photos hard to encapsulate emotions of events</a:t>
            </a:r>
          </a:p>
        </p:txBody>
      </p:sp>
      <p:sp>
        <p:nvSpPr>
          <p:cNvPr id="4" name="TextBox 3">
            <a:extLst>
              <a:ext uri="{FF2B5EF4-FFF2-40B4-BE49-F238E27FC236}">
                <a16:creationId xmlns:a16="http://schemas.microsoft.com/office/drawing/2014/main" id="{C25D31DF-158D-B950-46DF-FDFE45037EDF}"/>
              </a:ext>
            </a:extLst>
          </p:cNvPr>
          <p:cNvSpPr txBox="1">
            <a:spLocks noChangeAspect="1"/>
          </p:cNvSpPr>
          <p:nvPr/>
        </p:nvSpPr>
        <p:spPr>
          <a:xfrm>
            <a:off x="1358575" y="4469073"/>
            <a:ext cx="4242429" cy="1077218"/>
          </a:xfrm>
          <a:prstGeom prst="rect">
            <a:avLst/>
          </a:prstGeom>
          <a:noFill/>
        </p:spPr>
        <p:txBody>
          <a:bodyPr wrap="square" rtlCol="0" anchor="ctr">
            <a:spAutoFit/>
          </a:bodyPr>
          <a:lstStyle/>
          <a:p>
            <a:pPr algn="r"/>
            <a:r>
              <a:rPr lang="en-SG" sz="3200">
                <a:solidFill>
                  <a:schemeClr val="accent4">
                    <a:lumMod val="60000"/>
                    <a:lumOff val="40000"/>
                  </a:schemeClr>
                </a:solidFill>
                <a:latin typeface="Adobe Heiti Std R" panose="020B0400000000000000" pitchFamily="34" charset="-128"/>
                <a:ea typeface="Adobe Heiti Std R" panose="020B0400000000000000" pitchFamily="34" charset="-128"/>
              </a:rPr>
              <a:t>Generate Art From emotion</a:t>
            </a:r>
          </a:p>
        </p:txBody>
      </p:sp>
      <p:sp>
        <p:nvSpPr>
          <p:cNvPr id="5" name="TextBox 4">
            <a:extLst>
              <a:ext uri="{FF2B5EF4-FFF2-40B4-BE49-F238E27FC236}">
                <a16:creationId xmlns:a16="http://schemas.microsoft.com/office/drawing/2014/main" id="{F7744BB0-5D86-1E47-FF0D-D14C3A7C460F}"/>
              </a:ext>
            </a:extLst>
          </p:cNvPr>
          <p:cNvSpPr txBox="1">
            <a:spLocks noChangeAspect="1"/>
          </p:cNvSpPr>
          <p:nvPr/>
        </p:nvSpPr>
        <p:spPr>
          <a:xfrm>
            <a:off x="6590997" y="4773997"/>
            <a:ext cx="4242429" cy="523220"/>
          </a:xfrm>
          <a:prstGeom prst="rect">
            <a:avLst/>
          </a:prstGeom>
          <a:noFill/>
        </p:spPr>
        <p:txBody>
          <a:bodyPr wrap="square" rtlCol="0" anchor="ctr">
            <a:spAutoFit/>
          </a:bodyPr>
          <a:lstStyle/>
          <a:p>
            <a:r>
              <a:rPr lang="en-US" altLang="zh-CN" sz="2800">
                <a:solidFill>
                  <a:schemeClr val="tx1">
                    <a:lumMod val="95000"/>
                  </a:schemeClr>
                </a:solidFill>
                <a:latin typeface="Adobe Heiti Std R" panose="020B0400000000000000" pitchFamily="34" charset="-128"/>
                <a:ea typeface="Adobe Heiti Std R" panose="020B0400000000000000" pitchFamily="34" charset="-128"/>
              </a:rPr>
              <a:t>Talk to AI Chatbot</a:t>
            </a:r>
            <a:endParaRPr lang="en-SG" sz="2800">
              <a:solidFill>
                <a:schemeClr val="tx1">
                  <a:lumMod val="95000"/>
                </a:schemeClr>
              </a:solidFill>
              <a:latin typeface="Adobe Heiti Std R" panose="020B0400000000000000" pitchFamily="34" charset="-128"/>
              <a:ea typeface="Adobe Heiti Std R" panose="020B0400000000000000" pitchFamily="34" charset="-128"/>
            </a:endParaRPr>
          </a:p>
        </p:txBody>
      </p:sp>
      <p:sp>
        <p:nvSpPr>
          <p:cNvPr id="15" name="Rectangle 14">
            <a:extLst>
              <a:ext uri="{FF2B5EF4-FFF2-40B4-BE49-F238E27FC236}">
                <a16:creationId xmlns:a16="http://schemas.microsoft.com/office/drawing/2014/main" id="{7F718FEE-47E1-678C-3399-A07F48417D9B}"/>
              </a:ext>
            </a:extLst>
          </p:cNvPr>
          <p:cNvSpPr/>
          <p:nvPr/>
        </p:nvSpPr>
        <p:spPr>
          <a:xfrm>
            <a:off x="696000" y="3685102"/>
            <a:ext cx="10800000" cy="144000"/>
          </a:xfrm>
          <a:prstGeom prst="rect">
            <a:avLst/>
          </a:prstGeom>
          <a:gradFill flip="none" rotWithShape="1">
            <a:gsLst>
              <a:gs pos="0">
                <a:schemeClr val="accent4"/>
              </a:gs>
              <a:gs pos="60000">
                <a:schemeClr val="bg1"/>
              </a:gs>
              <a:gs pos="40000">
                <a:schemeClr val="bg1">
                  <a:lumMod val="95000"/>
                  <a:lumOff val="5000"/>
                </a:schemeClr>
              </a:gs>
              <a:gs pos="100000">
                <a:schemeClr val="bg1">
                  <a:lumMod val="50000"/>
                  <a:lumOff val="50000"/>
                </a:schemeClr>
              </a:gs>
            </a:gsLst>
            <a:lin ang="2700000" scaled="1"/>
            <a:tileRect/>
          </a:gra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59F52E9E-9441-C75A-1CE3-C8915AB161DC}"/>
              </a:ext>
            </a:extLst>
          </p:cNvPr>
          <p:cNvSpPr/>
          <p:nvPr/>
        </p:nvSpPr>
        <p:spPr>
          <a:xfrm>
            <a:off x="696000" y="5822185"/>
            <a:ext cx="10800000" cy="144000"/>
          </a:xfrm>
          <a:prstGeom prst="rect">
            <a:avLst/>
          </a:prstGeom>
          <a:gradFill flip="none" rotWithShape="1">
            <a:gsLst>
              <a:gs pos="0">
                <a:schemeClr val="accent4"/>
              </a:gs>
              <a:gs pos="60000">
                <a:schemeClr val="bg1"/>
              </a:gs>
              <a:gs pos="40000">
                <a:schemeClr val="bg1">
                  <a:lumMod val="95000"/>
                  <a:lumOff val="5000"/>
                </a:schemeClr>
              </a:gs>
              <a:gs pos="100000">
                <a:schemeClr val="bg1">
                  <a:lumMod val="50000"/>
                  <a:lumOff val="50000"/>
                </a:schemeClr>
              </a:gs>
            </a:gsLst>
            <a:lin ang="2700000" scaled="1"/>
            <a:tileRect/>
          </a:gradFill>
          <a:ln>
            <a:noFill/>
          </a:ln>
          <a:effectLst>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1" name="Group 10">
            <a:extLst>
              <a:ext uri="{FF2B5EF4-FFF2-40B4-BE49-F238E27FC236}">
                <a16:creationId xmlns:a16="http://schemas.microsoft.com/office/drawing/2014/main" id="{63575140-81E7-3363-90F8-9754E23C682A}"/>
              </a:ext>
            </a:extLst>
          </p:cNvPr>
          <p:cNvGrpSpPr/>
          <p:nvPr/>
        </p:nvGrpSpPr>
        <p:grpSpPr>
          <a:xfrm>
            <a:off x="10617791" y="2050679"/>
            <a:ext cx="1472018" cy="1186558"/>
            <a:chOff x="5509952" y="4248065"/>
            <a:chExt cx="2047274" cy="1650255"/>
          </a:xfrm>
        </p:grpSpPr>
        <p:sp>
          <p:nvSpPr>
            <p:cNvPr id="12" name="TextBox 11">
              <a:extLst>
                <a:ext uri="{FF2B5EF4-FFF2-40B4-BE49-F238E27FC236}">
                  <a16:creationId xmlns:a16="http://schemas.microsoft.com/office/drawing/2014/main" id="{CF9D88F8-0778-7957-4D3F-46349B7621FA}"/>
                </a:ext>
              </a:extLst>
            </p:cNvPr>
            <p:cNvSpPr txBox="1"/>
            <p:nvPr/>
          </p:nvSpPr>
          <p:spPr>
            <a:xfrm>
              <a:off x="5509952" y="5338229"/>
              <a:ext cx="2047274" cy="560091"/>
            </a:xfrm>
            <a:prstGeom prst="rect">
              <a:avLst/>
            </a:prstGeom>
            <a:noFill/>
          </p:spPr>
          <p:txBody>
            <a:bodyPr wrap="square">
              <a:spAutoFit/>
            </a:bodyPr>
            <a:lstStyle/>
            <a:p>
              <a:pPr algn="ctr"/>
              <a:r>
                <a:rPr kumimoji="0" lang="en-SG" sz="1000" b="0" i="0" u="none" strike="noStrike" kern="1200" cap="none" spc="0" normalizeH="0" baseline="0" noProof="0" err="1">
                  <a:ln>
                    <a:noFill/>
                  </a:ln>
                  <a:solidFill>
                    <a:schemeClr val="tx1">
                      <a:lumMod val="95000"/>
                    </a:schemeClr>
                  </a:solidFill>
                  <a:effectLst/>
                  <a:uLnTx/>
                  <a:uFillTx/>
                  <a:latin typeface="Arial Rounded MT Bold" panose="020F0704030504030204" pitchFamily="34" charset="0"/>
                  <a:ea typeface="+mj-ea"/>
                  <a:cs typeface="+mj-cs"/>
                </a:rPr>
                <a:t>ArtMy</a:t>
              </a:r>
              <a:r>
                <a:rPr lang="en-SG" sz="1000">
                  <a:solidFill>
                    <a:schemeClr val="tx1">
                      <a:lumMod val="95000"/>
                    </a:schemeClr>
                  </a:solidFill>
                  <a:latin typeface="Arial Rounded MT Bold" panose="020F0704030504030204" pitchFamily="34" charset="0"/>
                  <a:ea typeface="+mj-ea"/>
                  <a:cs typeface="+mj-cs"/>
                </a:rPr>
                <a:t>Mood</a:t>
              </a:r>
              <a:endParaRPr lang="en-SG" sz="1000">
                <a:solidFill>
                  <a:schemeClr val="tx1">
                    <a:lumMod val="95000"/>
                  </a:schemeClr>
                </a:solidFill>
                <a:latin typeface="Arial Rounded MT Bold" panose="020F0704030504030204" pitchFamily="34" charset="0"/>
              </a:endParaRPr>
            </a:p>
          </p:txBody>
        </p:sp>
        <p:pic>
          <p:nvPicPr>
            <p:cNvPr id="13" name="Picture 4" descr="ArtMyMood empathic selfie cam - Apps on Google Play">
              <a:extLst>
                <a:ext uri="{FF2B5EF4-FFF2-40B4-BE49-F238E27FC236}">
                  <a16:creationId xmlns:a16="http://schemas.microsoft.com/office/drawing/2014/main" id="{C740C5F1-2DD5-987E-0251-52B5F2A2E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3589" y="4248065"/>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08AC140-278E-7305-7330-C1B90E6B8609}"/>
              </a:ext>
            </a:extLst>
          </p:cNvPr>
          <p:cNvGrpSpPr/>
          <p:nvPr/>
        </p:nvGrpSpPr>
        <p:grpSpPr>
          <a:xfrm>
            <a:off x="10665553" y="4621723"/>
            <a:ext cx="1512006" cy="952174"/>
            <a:chOff x="8338570" y="3058503"/>
            <a:chExt cx="2716287" cy="1710556"/>
          </a:xfrm>
        </p:grpSpPr>
        <p:pic>
          <p:nvPicPr>
            <p:cNvPr id="17" name="Picture 16" descr="Vent Now by Vent AI Inc.">
              <a:extLst>
                <a:ext uri="{FF2B5EF4-FFF2-40B4-BE49-F238E27FC236}">
                  <a16:creationId xmlns:a16="http://schemas.microsoft.com/office/drawing/2014/main" id="{F35A6C3B-5AF4-1184-C27C-FCD4EA801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714" y="3058503"/>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981EB050-76FB-8367-832D-71244E9B431F}"/>
                </a:ext>
              </a:extLst>
            </p:cNvPr>
            <p:cNvSpPr txBox="1"/>
            <p:nvPr/>
          </p:nvSpPr>
          <p:spPr>
            <a:xfrm>
              <a:off x="8338570" y="4143584"/>
              <a:ext cx="2716287" cy="625475"/>
            </a:xfrm>
            <a:prstGeom prst="rect">
              <a:avLst/>
            </a:prstGeom>
            <a:noFill/>
          </p:spPr>
          <p:txBody>
            <a:bodyPr wrap="square">
              <a:spAutoFit/>
            </a:bodyPr>
            <a:lstStyle/>
            <a:p>
              <a:pPr algn="ctr"/>
              <a:r>
                <a:rPr kumimoji="0" lang="en-SG" sz="1000" b="0" i="0" u="none" strike="noStrike" kern="1200" cap="none" spc="0" normalizeH="0" baseline="0" noProof="0" err="1">
                  <a:ln>
                    <a:noFill/>
                  </a:ln>
                  <a:solidFill>
                    <a:schemeClr val="tx1">
                      <a:lumMod val="95000"/>
                    </a:schemeClr>
                  </a:solidFill>
                  <a:effectLst/>
                  <a:uLnTx/>
                  <a:uFillTx/>
                  <a:latin typeface="Arial Rounded MT Bold" panose="020F0704030504030204" pitchFamily="34" charset="0"/>
                  <a:ea typeface="+mj-ea"/>
                  <a:cs typeface="+mj-cs"/>
                </a:rPr>
                <a:t>VentNow</a:t>
              </a:r>
              <a:endParaRPr lang="en-SG" sz="1000">
                <a:solidFill>
                  <a:schemeClr val="tx1">
                    <a:lumMod val="95000"/>
                  </a:schemeClr>
                </a:solidFill>
                <a:latin typeface="Arial Rounded MT Bold" panose="020F0704030504030204" pitchFamily="34" charset="0"/>
              </a:endParaRPr>
            </a:p>
          </p:txBody>
        </p:sp>
      </p:grpSp>
      <p:grpSp>
        <p:nvGrpSpPr>
          <p:cNvPr id="19" name="Group 18">
            <a:extLst>
              <a:ext uri="{FF2B5EF4-FFF2-40B4-BE49-F238E27FC236}">
                <a16:creationId xmlns:a16="http://schemas.microsoft.com/office/drawing/2014/main" id="{EF0BD921-AB4C-5BA2-9252-12AE029FB216}"/>
              </a:ext>
            </a:extLst>
          </p:cNvPr>
          <p:cNvGrpSpPr/>
          <p:nvPr/>
        </p:nvGrpSpPr>
        <p:grpSpPr>
          <a:xfrm>
            <a:off x="537482" y="299211"/>
            <a:ext cx="5068662" cy="811521"/>
            <a:chOff x="8667" y="367010"/>
            <a:chExt cx="6092778" cy="811521"/>
          </a:xfrm>
        </p:grpSpPr>
        <p:sp>
          <p:nvSpPr>
            <p:cNvPr id="20" name="Title">
              <a:extLst>
                <a:ext uri="{FF2B5EF4-FFF2-40B4-BE49-F238E27FC236}">
                  <a16:creationId xmlns:a16="http://schemas.microsoft.com/office/drawing/2014/main" id="{B0791E7E-1773-DF35-CE48-B808B5CB7C09}"/>
                </a:ext>
              </a:extLst>
            </p:cNvPr>
            <p:cNvSpPr txBox="1"/>
            <p:nvPr/>
          </p:nvSpPr>
          <p:spPr>
            <a:xfrm>
              <a:off x="43544" y="393701"/>
              <a:ext cx="6057901" cy="784830"/>
            </a:xfrm>
            <a:prstGeom prst="rect">
              <a:avLst/>
            </a:prstGeom>
            <a:noFill/>
          </p:spPr>
          <p:txBody>
            <a:bodyPr wrap="square" rtlCol="0">
              <a:spAutoFit/>
            </a:bodyPr>
            <a:lstStyle/>
            <a:p>
              <a:pPr algn="ctr"/>
              <a:r>
                <a:rPr lang="en-SG" sz="4500" b="1" spc="-150">
                  <a:solidFill>
                    <a:schemeClr val="accent5">
                      <a:alpha val="75000"/>
                    </a:schemeClr>
                  </a:solidFill>
                  <a:latin typeface="Agency FB" panose="020B0503020202020204" pitchFamily="34" charset="0"/>
                </a:rPr>
                <a:t>VentCanvas</a:t>
              </a:r>
            </a:p>
          </p:txBody>
        </p:sp>
        <p:sp>
          <p:nvSpPr>
            <p:cNvPr id="21" name="Title">
              <a:extLst>
                <a:ext uri="{FF2B5EF4-FFF2-40B4-BE49-F238E27FC236}">
                  <a16:creationId xmlns:a16="http://schemas.microsoft.com/office/drawing/2014/main" id="{9E42DC2A-56D4-32B4-CF14-4819F0438172}"/>
                </a:ext>
              </a:extLst>
            </p:cNvPr>
            <p:cNvSpPr txBox="1"/>
            <p:nvPr/>
          </p:nvSpPr>
          <p:spPr>
            <a:xfrm>
              <a:off x="8667" y="367010"/>
              <a:ext cx="6057908" cy="784830"/>
            </a:xfrm>
            <a:prstGeom prst="rect">
              <a:avLst/>
            </a:prstGeom>
            <a:noFill/>
          </p:spPr>
          <p:txBody>
            <a:bodyPr wrap="square" rtlCol="0">
              <a:spAutoFit/>
            </a:bodyPr>
            <a:lstStyle/>
            <a:p>
              <a:pPr algn="ctr"/>
              <a:r>
                <a:rPr lang="en-SG" sz="4500" b="1" spc="-150" err="1">
                  <a:effectLst/>
                  <a:latin typeface="Agency FB" panose="020B0503020202020204" pitchFamily="34" charset="0"/>
                </a:rPr>
                <a:t>VentCanvas</a:t>
              </a:r>
              <a:endParaRPr lang="en-SG" sz="4500" b="1" spc="-150">
                <a:effectLst/>
                <a:latin typeface="Agency FB" panose="020B0503020202020204" pitchFamily="34" charset="0"/>
              </a:endParaRPr>
            </a:p>
          </p:txBody>
        </p:sp>
      </p:grpSp>
    </p:spTree>
    <p:extLst>
      <p:ext uri="{BB962C8B-B14F-4D97-AF65-F5344CB8AC3E}">
        <p14:creationId xmlns:p14="http://schemas.microsoft.com/office/powerpoint/2010/main" val="834653801"/>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AFF1B-E551-2DC5-C950-4BF100076477}"/>
            </a:ext>
          </a:extLst>
        </p:cNvPr>
        <p:cNvGrpSpPr/>
        <p:nvPr/>
      </p:nvGrpSpPr>
      <p:grpSpPr>
        <a:xfrm>
          <a:off x="0" y="0"/>
          <a:ext cx="0" cy="0"/>
          <a:chOff x="0" y="0"/>
          <a:chExt cx="0" cy="0"/>
        </a:xfrm>
      </p:grpSpPr>
      <p:sp>
        <p:nvSpPr>
          <p:cNvPr id="4" name="!!Subtitle">
            <a:extLst>
              <a:ext uri="{FF2B5EF4-FFF2-40B4-BE49-F238E27FC236}">
                <a16:creationId xmlns:a16="http://schemas.microsoft.com/office/drawing/2014/main" id="{4BC2AFC6-B346-A254-86D6-9BA423A02449}"/>
              </a:ext>
            </a:extLst>
          </p:cNvPr>
          <p:cNvSpPr txBox="1"/>
          <p:nvPr/>
        </p:nvSpPr>
        <p:spPr>
          <a:xfrm>
            <a:off x="4338703" y="6300623"/>
            <a:ext cx="7717468" cy="461665"/>
          </a:xfrm>
          <a:prstGeom prst="rect">
            <a:avLst/>
          </a:prstGeom>
          <a:noFill/>
        </p:spPr>
        <p:txBody>
          <a:bodyPr wrap="square" rtlCol="0">
            <a:spAutoFit/>
          </a:bodyPr>
          <a:lstStyle/>
          <a:p>
            <a:pPr algn="r"/>
            <a:r>
              <a:rPr lang="en-SG" sz="2400" spc="300">
                <a:solidFill>
                  <a:schemeClr val="bg1">
                    <a:lumMod val="50000"/>
                    <a:lumOff val="50000"/>
                  </a:schemeClr>
                </a:solidFill>
                <a:latin typeface="Agency FB" panose="020B0503020202020204" pitchFamily="34" charset="0"/>
              </a:rPr>
              <a:t>Tailored support groups</a:t>
            </a:r>
          </a:p>
        </p:txBody>
      </p:sp>
      <p:sp>
        <p:nvSpPr>
          <p:cNvPr id="8" name="!!Title">
            <a:extLst>
              <a:ext uri="{FF2B5EF4-FFF2-40B4-BE49-F238E27FC236}">
                <a16:creationId xmlns:a16="http://schemas.microsoft.com/office/drawing/2014/main" id="{727343BF-3D8C-6AD3-49D0-DFFFEE357293}"/>
              </a:ext>
            </a:extLst>
          </p:cNvPr>
          <p:cNvSpPr txBox="1"/>
          <p:nvPr/>
        </p:nvSpPr>
        <p:spPr>
          <a:xfrm>
            <a:off x="5891731" y="5469626"/>
            <a:ext cx="6090487" cy="830997"/>
          </a:xfrm>
          <a:prstGeom prst="rect">
            <a:avLst/>
          </a:prstGeom>
          <a:noFill/>
        </p:spPr>
        <p:txBody>
          <a:bodyPr wrap="square" rtlCol="0">
            <a:spAutoFit/>
          </a:bodyPr>
          <a:lstStyle/>
          <a:p>
            <a:pPr algn="r"/>
            <a:r>
              <a:rPr lang="en-SG" sz="4800" b="1" spc="-150">
                <a:latin typeface="Agency FB" panose="020B0503020202020204" pitchFamily="34" charset="0"/>
              </a:rPr>
              <a:t>Smart Grouping</a:t>
            </a:r>
          </a:p>
        </p:txBody>
      </p:sp>
      <p:grpSp>
        <p:nvGrpSpPr>
          <p:cNvPr id="15" name="!!Home">
            <a:extLst>
              <a:ext uri="{FF2B5EF4-FFF2-40B4-BE49-F238E27FC236}">
                <a16:creationId xmlns:a16="http://schemas.microsoft.com/office/drawing/2014/main" id="{D283CFC9-DFF6-85D4-6DF6-302D5B4087E3}"/>
              </a:ext>
            </a:extLst>
          </p:cNvPr>
          <p:cNvGrpSpPr/>
          <p:nvPr/>
        </p:nvGrpSpPr>
        <p:grpSpPr>
          <a:xfrm>
            <a:off x="421492" y="861229"/>
            <a:ext cx="5091178" cy="10878788"/>
            <a:chOff x="421492" y="861229"/>
            <a:chExt cx="5091178" cy="10878788"/>
          </a:xfrm>
        </p:grpSpPr>
        <p:pic>
          <p:nvPicPr>
            <p:cNvPr id="2" name="Graphic 1">
              <a:extLst>
                <a:ext uri="{FF2B5EF4-FFF2-40B4-BE49-F238E27FC236}">
                  <a16:creationId xmlns:a16="http://schemas.microsoft.com/office/drawing/2014/main" id="{6E113156-8C64-80EE-8B32-9460AFFFCA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492" y="861229"/>
              <a:ext cx="5091178" cy="10878788"/>
            </a:xfrm>
            <a:prstGeom prst="rect">
              <a:avLst/>
            </a:prstGeom>
          </p:spPr>
        </p:pic>
        <p:grpSp>
          <p:nvGrpSpPr>
            <p:cNvPr id="3" name="Group 2">
              <a:extLst>
                <a:ext uri="{FF2B5EF4-FFF2-40B4-BE49-F238E27FC236}">
                  <a16:creationId xmlns:a16="http://schemas.microsoft.com/office/drawing/2014/main" id="{3F67AFE7-BD8C-5FCE-7858-72C2E645FBF9}"/>
                </a:ext>
              </a:extLst>
            </p:cNvPr>
            <p:cNvGrpSpPr/>
            <p:nvPr/>
          </p:nvGrpSpPr>
          <p:grpSpPr>
            <a:xfrm>
              <a:off x="4877689" y="4251909"/>
              <a:ext cx="375557" cy="1608435"/>
              <a:chOff x="5960257" y="4251909"/>
              <a:chExt cx="375557" cy="1608435"/>
            </a:xfrm>
          </p:grpSpPr>
          <p:sp>
            <p:nvSpPr>
              <p:cNvPr id="62" name="TextBox 61">
                <a:extLst>
                  <a:ext uri="{FF2B5EF4-FFF2-40B4-BE49-F238E27FC236}">
                    <a16:creationId xmlns:a16="http://schemas.microsoft.com/office/drawing/2014/main" id="{FB35765E-4890-0016-E030-A7A2DEC3825F}"/>
                  </a:ext>
                </a:extLst>
              </p:cNvPr>
              <p:cNvSpPr txBox="1"/>
              <p:nvPr/>
            </p:nvSpPr>
            <p:spPr>
              <a:xfrm>
                <a:off x="5960257" y="4786438"/>
                <a:ext cx="375557" cy="513101"/>
              </a:xfrm>
              <a:prstGeom prst="rect">
                <a:avLst/>
              </a:prstGeom>
              <a:noFill/>
            </p:spPr>
            <p:txBody>
              <a:bodyPr wrap="square" rtlCol="0">
                <a:spAutoFit/>
              </a:bodyPr>
              <a:lstStyle/>
              <a:p>
                <a:endParaRPr lang="en-SG"/>
              </a:p>
            </p:txBody>
          </p:sp>
          <p:sp>
            <p:nvSpPr>
              <p:cNvPr id="63" name="TextBox 62">
                <a:extLst>
                  <a:ext uri="{FF2B5EF4-FFF2-40B4-BE49-F238E27FC236}">
                    <a16:creationId xmlns:a16="http://schemas.microsoft.com/office/drawing/2014/main" id="{0A929280-6E74-CC34-F81B-248AE2F25ABB}"/>
                  </a:ext>
                </a:extLst>
              </p:cNvPr>
              <p:cNvSpPr txBox="1"/>
              <p:nvPr/>
            </p:nvSpPr>
            <p:spPr>
              <a:xfrm>
                <a:off x="5960257" y="5347243"/>
                <a:ext cx="375557" cy="513101"/>
              </a:xfrm>
              <a:prstGeom prst="rect">
                <a:avLst/>
              </a:prstGeom>
              <a:noFill/>
            </p:spPr>
            <p:txBody>
              <a:bodyPr wrap="square" rtlCol="0">
                <a:spAutoFit/>
              </a:bodyPr>
              <a:lstStyle/>
              <a:p>
                <a:endParaRPr lang="en-SG"/>
              </a:p>
            </p:txBody>
          </p:sp>
          <p:sp>
            <p:nvSpPr>
              <p:cNvPr id="67" name="TextBox 66">
                <a:extLst>
                  <a:ext uri="{FF2B5EF4-FFF2-40B4-BE49-F238E27FC236}">
                    <a16:creationId xmlns:a16="http://schemas.microsoft.com/office/drawing/2014/main" id="{F87D2303-1EE2-4152-769C-B285EB2A0DF5}"/>
                  </a:ext>
                </a:extLst>
              </p:cNvPr>
              <p:cNvSpPr txBox="1"/>
              <p:nvPr/>
            </p:nvSpPr>
            <p:spPr>
              <a:xfrm>
                <a:off x="5960257" y="4251909"/>
                <a:ext cx="375557" cy="513101"/>
              </a:xfrm>
              <a:prstGeom prst="rect">
                <a:avLst/>
              </a:prstGeom>
              <a:noFill/>
            </p:spPr>
            <p:txBody>
              <a:bodyPr wrap="square" rtlCol="0">
                <a:spAutoFit/>
              </a:bodyPr>
              <a:lstStyle/>
              <a:p>
                <a:endParaRPr lang="en-SG"/>
              </a:p>
            </p:txBody>
          </p:sp>
        </p:grpSp>
      </p:grpSp>
      <p:cxnSp>
        <p:nvCxnSpPr>
          <p:cNvPr id="11" name="Connector: Elbow 10">
            <a:extLst>
              <a:ext uri="{FF2B5EF4-FFF2-40B4-BE49-F238E27FC236}">
                <a16:creationId xmlns:a16="http://schemas.microsoft.com/office/drawing/2014/main" id="{46975439-1EB7-06D3-9B27-72245CAE6E65}"/>
              </a:ext>
            </a:extLst>
          </p:cNvPr>
          <p:cNvCxnSpPr>
            <a:cxnSpLocks/>
            <a:stCxn id="16" idx="1"/>
            <a:endCxn id="67" idx="3"/>
          </p:cNvCxnSpPr>
          <p:nvPr/>
        </p:nvCxnSpPr>
        <p:spPr>
          <a:xfrm rot="10800000" flipV="1">
            <a:off x="5253246" y="2993496"/>
            <a:ext cx="1315330" cy="1514964"/>
          </a:xfrm>
          <a:prstGeom prst="bentConnector3">
            <a:avLst>
              <a:gd name="adj1" fmla="val 80967"/>
            </a:avLst>
          </a:prstGeom>
          <a:ln w="28575">
            <a:solidFill>
              <a:srgbClr val="F7D7A5"/>
            </a:solidFill>
            <a:tailEnd type="oval" w="lg" len="lg"/>
          </a:ln>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16FB3F82-D276-0C01-7843-6D74FAD51260}"/>
              </a:ext>
            </a:extLst>
          </p:cNvPr>
          <p:cNvGrpSpPr/>
          <p:nvPr/>
        </p:nvGrpSpPr>
        <p:grpSpPr>
          <a:xfrm>
            <a:off x="6568576" y="2335932"/>
            <a:ext cx="5413642" cy="657563"/>
            <a:chOff x="7439429" y="2190792"/>
            <a:chExt cx="5413642" cy="657563"/>
          </a:xfrm>
        </p:grpSpPr>
        <p:sp>
          <p:nvSpPr>
            <p:cNvPr id="13" name="TextBox 12">
              <a:extLst>
                <a:ext uri="{FF2B5EF4-FFF2-40B4-BE49-F238E27FC236}">
                  <a16:creationId xmlns:a16="http://schemas.microsoft.com/office/drawing/2014/main" id="{63A4C672-696D-872A-E2BC-32F41D59604C}"/>
                </a:ext>
              </a:extLst>
            </p:cNvPr>
            <p:cNvSpPr txBox="1"/>
            <p:nvPr/>
          </p:nvSpPr>
          <p:spPr>
            <a:xfrm>
              <a:off x="7439429" y="2190792"/>
              <a:ext cx="5413642" cy="646331"/>
            </a:xfrm>
            <a:prstGeom prst="rect">
              <a:avLst/>
            </a:prstGeom>
            <a:noFill/>
          </p:spPr>
          <p:txBody>
            <a:bodyPr wrap="square">
              <a:spAutoFit/>
            </a:bodyPr>
            <a:lstStyle/>
            <a:p>
              <a:r>
                <a:rPr lang="en-SG" sz="3600">
                  <a:latin typeface="Agency FB" panose="020B0503020202020204" pitchFamily="34" charset="0"/>
                </a:rPr>
                <a:t>Caregivers in Singapore</a:t>
              </a:r>
            </a:p>
          </p:txBody>
        </p:sp>
        <p:sp>
          <p:nvSpPr>
            <p:cNvPr id="16" name="TextBox 15">
              <a:extLst>
                <a:ext uri="{FF2B5EF4-FFF2-40B4-BE49-F238E27FC236}">
                  <a16:creationId xmlns:a16="http://schemas.microsoft.com/office/drawing/2014/main" id="{57FC3EF1-1E56-4FD6-1D1A-85A5C640FEFE}"/>
                </a:ext>
              </a:extLst>
            </p:cNvPr>
            <p:cNvSpPr txBox="1"/>
            <p:nvPr/>
          </p:nvSpPr>
          <p:spPr>
            <a:xfrm>
              <a:off x="7439429" y="2848355"/>
              <a:ext cx="5400000" cy="0"/>
            </a:xfrm>
            <a:prstGeom prst="rect">
              <a:avLst/>
            </a:prstGeom>
            <a:noFill/>
            <a:ln w="28575">
              <a:gradFill flip="none" rotWithShape="1">
                <a:gsLst>
                  <a:gs pos="0">
                    <a:srgbClr val="F7D7A5"/>
                  </a:gs>
                  <a:gs pos="100000">
                    <a:srgbClr val="000000">
                      <a:alpha val="0"/>
                    </a:srgbClr>
                  </a:gs>
                </a:gsLst>
                <a:lin ang="0" scaled="1"/>
                <a:tileRect/>
              </a:gradFill>
            </a:ln>
          </p:spPr>
          <p:txBody>
            <a:bodyPr wrap="square">
              <a:spAutoFit/>
            </a:bodyPr>
            <a:lstStyle/>
            <a:p>
              <a:endParaRPr lang="en-SG">
                <a:latin typeface="Agency FB" panose="020B0503020202020204" pitchFamily="34" charset="0"/>
              </a:endParaRPr>
            </a:p>
          </p:txBody>
        </p:sp>
      </p:grpSp>
      <p:cxnSp>
        <p:nvCxnSpPr>
          <p:cNvPr id="20" name="Connector: Elbow 19">
            <a:extLst>
              <a:ext uri="{FF2B5EF4-FFF2-40B4-BE49-F238E27FC236}">
                <a16:creationId xmlns:a16="http://schemas.microsoft.com/office/drawing/2014/main" id="{BAAF07BE-42F7-0661-B2F2-C4D8245973CF}"/>
              </a:ext>
            </a:extLst>
          </p:cNvPr>
          <p:cNvCxnSpPr>
            <a:cxnSpLocks/>
            <a:stCxn id="22" idx="1"/>
            <a:endCxn id="62" idx="3"/>
          </p:cNvCxnSpPr>
          <p:nvPr/>
        </p:nvCxnSpPr>
        <p:spPr>
          <a:xfrm rot="10800000" flipV="1">
            <a:off x="5253246" y="3987233"/>
            <a:ext cx="1315330" cy="1055755"/>
          </a:xfrm>
          <a:prstGeom prst="bentConnector3">
            <a:avLst>
              <a:gd name="adj1" fmla="val 62008"/>
            </a:avLst>
          </a:prstGeom>
          <a:ln w="28575">
            <a:solidFill>
              <a:srgbClr val="F7D7A5"/>
            </a:solidFill>
            <a:tailEnd type="oval" w="lg" len="lg"/>
          </a:ln>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FE08FCB7-C9ED-70AF-116C-5E4D64FF9FAD}"/>
              </a:ext>
            </a:extLst>
          </p:cNvPr>
          <p:cNvGrpSpPr/>
          <p:nvPr/>
        </p:nvGrpSpPr>
        <p:grpSpPr>
          <a:xfrm>
            <a:off x="6568576" y="3337355"/>
            <a:ext cx="5400000" cy="649878"/>
            <a:chOff x="7439429" y="3192215"/>
            <a:chExt cx="5400000" cy="649878"/>
          </a:xfrm>
        </p:grpSpPr>
        <p:sp>
          <p:nvSpPr>
            <p:cNvPr id="21" name="TextBox 20">
              <a:extLst>
                <a:ext uri="{FF2B5EF4-FFF2-40B4-BE49-F238E27FC236}">
                  <a16:creationId xmlns:a16="http://schemas.microsoft.com/office/drawing/2014/main" id="{34A4F332-9013-80CF-EF72-0CD626030E54}"/>
                </a:ext>
              </a:extLst>
            </p:cNvPr>
            <p:cNvSpPr txBox="1"/>
            <p:nvPr/>
          </p:nvSpPr>
          <p:spPr>
            <a:xfrm>
              <a:off x="7439429" y="3192215"/>
              <a:ext cx="5318624" cy="646331"/>
            </a:xfrm>
            <a:prstGeom prst="rect">
              <a:avLst/>
            </a:prstGeom>
            <a:noFill/>
          </p:spPr>
          <p:txBody>
            <a:bodyPr wrap="square">
              <a:spAutoFit/>
            </a:bodyPr>
            <a:lstStyle/>
            <a:p>
              <a:r>
                <a:rPr lang="en-SG" sz="3600">
                  <a:latin typeface="Agency FB" panose="020B0503020202020204" pitchFamily="34" charset="0"/>
                </a:rPr>
                <a:t>Taking care of father with dementia</a:t>
              </a:r>
            </a:p>
          </p:txBody>
        </p:sp>
        <p:sp>
          <p:nvSpPr>
            <p:cNvPr id="22" name="TextBox 21">
              <a:extLst>
                <a:ext uri="{FF2B5EF4-FFF2-40B4-BE49-F238E27FC236}">
                  <a16:creationId xmlns:a16="http://schemas.microsoft.com/office/drawing/2014/main" id="{115FBB00-6D9F-6DEA-7CB2-B9DC76219553}"/>
                </a:ext>
              </a:extLst>
            </p:cNvPr>
            <p:cNvSpPr txBox="1"/>
            <p:nvPr/>
          </p:nvSpPr>
          <p:spPr>
            <a:xfrm>
              <a:off x="7439429" y="3842093"/>
              <a:ext cx="5400000" cy="0"/>
            </a:xfrm>
            <a:prstGeom prst="rect">
              <a:avLst/>
            </a:prstGeom>
            <a:noFill/>
            <a:ln w="28575">
              <a:gradFill flip="none" rotWithShape="1">
                <a:gsLst>
                  <a:gs pos="0">
                    <a:srgbClr val="F7D7A5"/>
                  </a:gs>
                  <a:gs pos="100000">
                    <a:srgbClr val="000000">
                      <a:alpha val="0"/>
                    </a:srgbClr>
                  </a:gs>
                </a:gsLst>
                <a:lin ang="0" scaled="1"/>
                <a:tileRect/>
              </a:gradFill>
            </a:ln>
          </p:spPr>
          <p:txBody>
            <a:bodyPr wrap="square">
              <a:spAutoFit/>
            </a:bodyPr>
            <a:lstStyle/>
            <a:p>
              <a:endParaRPr lang="en-SG">
                <a:latin typeface="Agency FB" panose="020B0503020202020204" pitchFamily="34" charset="0"/>
              </a:endParaRPr>
            </a:p>
          </p:txBody>
        </p:sp>
      </p:grpSp>
      <p:cxnSp>
        <p:nvCxnSpPr>
          <p:cNvPr id="32" name="Connector: Elbow 31">
            <a:extLst>
              <a:ext uri="{FF2B5EF4-FFF2-40B4-BE49-F238E27FC236}">
                <a16:creationId xmlns:a16="http://schemas.microsoft.com/office/drawing/2014/main" id="{EA7CA719-B678-854D-AC37-F8F822D80FA3}"/>
              </a:ext>
            </a:extLst>
          </p:cNvPr>
          <p:cNvCxnSpPr>
            <a:cxnSpLocks/>
            <a:stCxn id="34" idx="1"/>
            <a:endCxn id="63" idx="3"/>
          </p:cNvCxnSpPr>
          <p:nvPr/>
        </p:nvCxnSpPr>
        <p:spPr>
          <a:xfrm rot="10800000" flipV="1">
            <a:off x="5253246" y="4975528"/>
            <a:ext cx="1315330" cy="628266"/>
          </a:xfrm>
          <a:prstGeom prst="bentConnector3">
            <a:avLst>
              <a:gd name="adj1" fmla="val 50000"/>
            </a:avLst>
          </a:prstGeom>
          <a:ln w="28575">
            <a:solidFill>
              <a:srgbClr val="F7D7A5"/>
            </a:solidFill>
            <a:tailEnd type="oval" w="lg" len="lg"/>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5B3CD80C-166F-9215-8024-BDECBD22425A}"/>
              </a:ext>
            </a:extLst>
          </p:cNvPr>
          <p:cNvGrpSpPr/>
          <p:nvPr/>
        </p:nvGrpSpPr>
        <p:grpSpPr>
          <a:xfrm>
            <a:off x="6568576" y="4328163"/>
            <a:ext cx="5400000" cy="647364"/>
            <a:chOff x="7439429" y="4183023"/>
            <a:chExt cx="5400000" cy="647364"/>
          </a:xfrm>
        </p:grpSpPr>
        <p:sp>
          <p:nvSpPr>
            <p:cNvPr id="33" name="TextBox 32">
              <a:extLst>
                <a:ext uri="{FF2B5EF4-FFF2-40B4-BE49-F238E27FC236}">
                  <a16:creationId xmlns:a16="http://schemas.microsoft.com/office/drawing/2014/main" id="{D4927ACE-290F-772D-09CF-5EF0D3B73A22}"/>
                </a:ext>
              </a:extLst>
            </p:cNvPr>
            <p:cNvSpPr txBox="1"/>
            <p:nvPr/>
          </p:nvSpPr>
          <p:spPr>
            <a:xfrm>
              <a:off x="7439429" y="4183023"/>
              <a:ext cx="3600000" cy="646331"/>
            </a:xfrm>
            <a:prstGeom prst="rect">
              <a:avLst/>
            </a:prstGeom>
            <a:noFill/>
          </p:spPr>
          <p:txBody>
            <a:bodyPr wrap="square">
              <a:spAutoFit/>
            </a:bodyPr>
            <a:lstStyle/>
            <a:p>
              <a:r>
                <a:rPr lang="en-SG" sz="3600">
                  <a:latin typeface="Agency FB" panose="020B0503020202020204" pitchFamily="34" charset="0"/>
                </a:rPr>
                <a:t>Currently working</a:t>
              </a:r>
            </a:p>
          </p:txBody>
        </p:sp>
        <p:sp>
          <p:nvSpPr>
            <p:cNvPr id="34" name="TextBox 33">
              <a:extLst>
                <a:ext uri="{FF2B5EF4-FFF2-40B4-BE49-F238E27FC236}">
                  <a16:creationId xmlns:a16="http://schemas.microsoft.com/office/drawing/2014/main" id="{A7D14DDE-2A61-213A-C084-8DCD14769659}"/>
                </a:ext>
              </a:extLst>
            </p:cNvPr>
            <p:cNvSpPr txBox="1"/>
            <p:nvPr/>
          </p:nvSpPr>
          <p:spPr>
            <a:xfrm>
              <a:off x="7439429" y="4830387"/>
              <a:ext cx="5400000" cy="0"/>
            </a:xfrm>
            <a:prstGeom prst="rect">
              <a:avLst/>
            </a:prstGeom>
            <a:noFill/>
            <a:ln w="28575">
              <a:gradFill flip="none" rotWithShape="1">
                <a:gsLst>
                  <a:gs pos="0">
                    <a:srgbClr val="F7D7A5"/>
                  </a:gs>
                  <a:gs pos="100000">
                    <a:srgbClr val="000000">
                      <a:alpha val="0"/>
                    </a:srgbClr>
                  </a:gs>
                </a:gsLst>
                <a:lin ang="0" scaled="1"/>
                <a:tileRect/>
              </a:gradFill>
            </a:ln>
          </p:spPr>
          <p:txBody>
            <a:bodyPr wrap="square">
              <a:spAutoFit/>
            </a:bodyPr>
            <a:lstStyle/>
            <a:p>
              <a:endParaRPr lang="en-SG">
                <a:latin typeface="Agency FB" panose="020B0503020202020204" pitchFamily="34" charset="0"/>
              </a:endParaRPr>
            </a:p>
          </p:txBody>
        </p:sp>
      </p:grpSp>
      <p:sp>
        <p:nvSpPr>
          <p:cNvPr id="78" name="!!I2">
            <a:extLst>
              <a:ext uri="{FF2B5EF4-FFF2-40B4-BE49-F238E27FC236}">
                <a16:creationId xmlns:a16="http://schemas.microsoft.com/office/drawing/2014/main" id="{74246C47-793B-F9AD-7067-0C30CE473BDF}"/>
              </a:ext>
            </a:extLst>
          </p:cNvPr>
          <p:cNvSpPr txBox="1"/>
          <p:nvPr/>
        </p:nvSpPr>
        <p:spPr>
          <a:xfrm>
            <a:off x="5752317" y="950395"/>
            <a:ext cx="6573584" cy="1077218"/>
          </a:xfrm>
          <a:prstGeom prst="rect">
            <a:avLst/>
          </a:prstGeom>
          <a:noFill/>
        </p:spPr>
        <p:txBody>
          <a:bodyPr wrap="square" rtlCol="0">
            <a:spAutoFit/>
          </a:bodyPr>
          <a:lstStyle/>
          <a:p>
            <a:pPr algn="ctr"/>
            <a:r>
              <a:rPr lang="en-SG" sz="4000">
                <a:latin typeface="OCR A Extended" panose="02010509020102010303" pitchFamily="50" charset="0"/>
              </a:rPr>
              <a:t>Designated Groupings</a:t>
            </a:r>
          </a:p>
          <a:p>
            <a:pPr algn="ctr"/>
            <a:r>
              <a:rPr lang="en-SG" sz="2400">
                <a:solidFill>
                  <a:schemeClr val="bg1">
                    <a:lumMod val="50000"/>
                    <a:lumOff val="50000"/>
                  </a:schemeClr>
                </a:solidFill>
                <a:latin typeface="OCR A Extended" panose="02010509020102010303" pitchFamily="50" charset="0"/>
              </a:rPr>
              <a:t>There’s always a place for you</a:t>
            </a:r>
          </a:p>
        </p:txBody>
      </p:sp>
    </p:spTree>
    <p:extLst>
      <p:ext uri="{BB962C8B-B14F-4D97-AF65-F5344CB8AC3E}">
        <p14:creationId xmlns:p14="http://schemas.microsoft.com/office/powerpoint/2010/main" val="3505226468"/>
      </p:ext>
    </p:extLst>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par>
                                <p:cTn id="18" presetID="2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par>
                                <p:cTn id="27" presetID="22" presetClass="entr" presetSubtype="8"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8FF7C-0417-3743-4841-23CD44F259EE}"/>
            </a:ext>
          </a:extLst>
        </p:cNvPr>
        <p:cNvGrpSpPr/>
        <p:nvPr/>
      </p:nvGrpSpPr>
      <p:grpSpPr>
        <a:xfrm>
          <a:off x="0" y="0"/>
          <a:ext cx="0" cy="0"/>
          <a:chOff x="0" y="0"/>
          <a:chExt cx="0" cy="0"/>
        </a:xfrm>
      </p:grpSpPr>
      <p:pic>
        <p:nvPicPr>
          <p:cNvPr id="2" name="!!Chat">
            <a:extLst>
              <a:ext uri="{FF2B5EF4-FFF2-40B4-BE49-F238E27FC236}">
                <a16:creationId xmlns:a16="http://schemas.microsoft.com/office/drawing/2014/main" id="{550559C8-D31C-B7AE-C533-3FAB4C1B1A7C}"/>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rcRect/>
          <a:stretch/>
        </p:blipFill>
        <p:spPr>
          <a:xfrm>
            <a:off x="4724377" y="375949"/>
            <a:ext cx="2743245" cy="5861746"/>
          </a:xfrm>
          <a:prstGeom prst="rect">
            <a:avLst/>
          </a:prstGeom>
        </p:spPr>
      </p:pic>
      <p:sp>
        <p:nvSpPr>
          <p:cNvPr id="4" name="!!Subtitle">
            <a:extLst>
              <a:ext uri="{FF2B5EF4-FFF2-40B4-BE49-F238E27FC236}">
                <a16:creationId xmlns:a16="http://schemas.microsoft.com/office/drawing/2014/main" id="{90209FC6-8E51-651F-ACEB-918D225D4367}"/>
              </a:ext>
            </a:extLst>
          </p:cNvPr>
          <p:cNvSpPr txBox="1"/>
          <p:nvPr/>
        </p:nvSpPr>
        <p:spPr>
          <a:xfrm>
            <a:off x="4338703" y="6300623"/>
            <a:ext cx="7717468" cy="461665"/>
          </a:xfrm>
          <a:prstGeom prst="rect">
            <a:avLst/>
          </a:prstGeom>
          <a:noFill/>
        </p:spPr>
        <p:txBody>
          <a:bodyPr wrap="square" rtlCol="0">
            <a:spAutoFit/>
          </a:bodyPr>
          <a:lstStyle/>
          <a:p>
            <a:pPr algn="r"/>
            <a:r>
              <a:rPr lang="en-SG" sz="2400" spc="300">
                <a:solidFill>
                  <a:schemeClr val="bg1">
                    <a:lumMod val="50000"/>
                    <a:lumOff val="50000"/>
                  </a:schemeClr>
                </a:solidFill>
                <a:latin typeface="Agency FB" panose="020B0503020202020204" pitchFamily="34" charset="0"/>
              </a:rPr>
              <a:t>Tailored support groups</a:t>
            </a:r>
          </a:p>
        </p:txBody>
      </p:sp>
      <p:sp>
        <p:nvSpPr>
          <p:cNvPr id="8" name="!!Title">
            <a:extLst>
              <a:ext uri="{FF2B5EF4-FFF2-40B4-BE49-F238E27FC236}">
                <a16:creationId xmlns:a16="http://schemas.microsoft.com/office/drawing/2014/main" id="{72E869EC-D6C5-0730-A754-8FC775A8FB83}"/>
              </a:ext>
            </a:extLst>
          </p:cNvPr>
          <p:cNvSpPr txBox="1"/>
          <p:nvPr/>
        </p:nvSpPr>
        <p:spPr>
          <a:xfrm>
            <a:off x="5891731" y="5469626"/>
            <a:ext cx="6090487" cy="830997"/>
          </a:xfrm>
          <a:prstGeom prst="rect">
            <a:avLst/>
          </a:prstGeom>
          <a:noFill/>
        </p:spPr>
        <p:txBody>
          <a:bodyPr wrap="square" rtlCol="0">
            <a:spAutoFit/>
          </a:bodyPr>
          <a:lstStyle/>
          <a:p>
            <a:pPr algn="r"/>
            <a:r>
              <a:rPr lang="en-SG" sz="4800" b="1" spc="-150">
                <a:latin typeface="Agency FB" panose="020B0503020202020204" pitchFamily="34" charset="0"/>
              </a:rPr>
              <a:t>Smart Grouping</a:t>
            </a:r>
          </a:p>
        </p:txBody>
      </p:sp>
      <p:cxnSp>
        <p:nvCxnSpPr>
          <p:cNvPr id="82" name="Connector: Elbow 81">
            <a:extLst>
              <a:ext uri="{FF2B5EF4-FFF2-40B4-BE49-F238E27FC236}">
                <a16:creationId xmlns:a16="http://schemas.microsoft.com/office/drawing/2014/main" id="{D31DAB9E-54CA-F45E-3665-EE877B6EA13A}"/>
              </a:ext>
            </a:extLst>
          </p:cNvPr>
          <p:cNvCxnSpPr>
            <a:cxnSpLocks/>
            <a:stCxn id="85" idx="1"/>
            <a:endCxn id="108" idx="3"/>
          </p:cNvCxnSpPr>
          <p:nvPr/>
        </p:nvCxnSpPr>
        <p:spPr>
          <a:xfrm rot="10800000" flipV="1">
            <a:off x="6822332" y="1614171"/>
            <a:ext cx="946114" cy="1386216"/>
          </a:xfrm>
          <a:prstGeom prst="bentConnector3">
            <a:avLst>
              <a:gd name="adj1" fmla="val 65648"/>
            </a:avLst>
          </a:prstGeom>
          <a:ln w="28575">
            <a:solidFill>
              <a:srgbClr val="F7D7A5"/>
            </a:solidFill>
            <a:tailEnd type="oval" w="lg" len="lg"/>
          </a:ln>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B14A0286-1638-2D5C-427A-7917D3C6E19F}"/>
              </a:ext>
            </a:extLst>
          </p:cNvPr>
          <p:cNvGrpSpPr/>
          <p:nvPr/>
        </p:nvGrpSpPr>
        <p:grpSpPr>
          <a:xfrm>
            <a:off x="7768446" y="956607"/>
            <a:ext cx="5413642" cy="657563"/>
            <a:chOff x="7439429" y="2190792"/>
            <a:chExt cx="5413642" cy="657563"/>
          </a:xfrm>
        </p:grpSpPr>
        <p:sp>
          <p:nvSpPr>
            <p:cNvPr id="84" name="TextBox 83">
              <a:extLst>
                <a:ext uri="{FF2B5EF4-FFF2-40B4-BE49-F238E27FC236}">
                  <a16:creationId xmlns:a16="http://schemas.microsoft.com/office/drawing/2014/main" id="{8664DB87-3505-5AB4-320D-B05F96775197}"/>
                </a:ext>
              </a:extLst>
            </p:cNvPr>
            <p:cNvSpPr txBox="1"/>
            <p:nvPr/>
          </p:nvSpPr>
          <p:spPr>
            <a:xfrm>
              <a:off x="7439429" y="2190792"/>
              <a:ext cx="5413642" cy="646331"/>
            </a:xfrm>
            <a:prstGeom prst="rect">
              <a:avLst/>
            </a:prstGeom>
            <a:noFill/>
          </p:spPr>
          <p:txBody>
            <a:bodyPr wrap="square">
              <a:spAutoFit/>
            </a:bodyPr>
            <a:lstStyle/>
            <a:p>
              <a:r>
                <a:rPr lang="en-SG" sz="3600">
                  <a:latin typeface="Agency FB" panose="020B0503020202020204" pitchFamily="34" charset="0"/>
                </a:rPr>
                <a:t>Volunteer / Experts</a:t>
              </a:r>
            </a:p>
          </p:txBody>
        </p:sp>
        <p:sp>
          <p:nvSpPr>
            <p:cNvPr id="85" name="TextBox 84">
              <a:extLst>
                <a:ext uri="{FF2B5EF4-FFF2-40B4-BE49-F238E27FC236}">
                  <a16:creationId xmlns:a16="http://schemas.microsoft.com/office/drawing/2014/main" id="{C43EA10B-D49E-F204-485C-76F7B3CF7531}"/>
                </a:ext>
              </a:extLst>
            </p:cNvPr>
            <p:cNvSpPr txBox="1"/>
            <p:nvPr/>
          </p:nvSpPr>
          <p:spPr>
            <a:xfrm>
              <a:off x="7439429" y="2848355"/>
              <a:ext cx="5400000" cy="0"/>
            </a:xfrm>
            <a:prstGeom prst="rect">
              <a:avLst/>
            </a:prstGeom>
            <a:noFill/>
            <a:ln w="28575">
              <a:gradFill flip="none" rotWithShape="1">
                <a:gsLst>
                  <a:gs pos="0">
                    <a:srgbClr val="F7D7A5"/>
                  </a:gs>
                  <a:gs pos="100000">
                    <a:srgbClr val="000000">
                      <a:alpha val="0"/>
                    </a:srgbClr>
                  </a:gs>
                </a:gsLst>
                <a:lin ang="0" scaled="1"/>
                <a:tileRect/>
              </a:gradFill>
            </a:ln>
          </p:spPr>
          <p:txBody>
            <a:bodyPr wrap="square">
              <a:spAutoFit/>
            </a:bodyPr>
            <a:lstStyle/>
            <a:p>
              <a:endParaRPr lang="en-SG">
                <a:latin typeface="Agency FB" panose="020B0503020202020204" pitchFamily="34" charset="0"/>
              </a:endParaRPr>
            </a:p>
          </p:txBody>
        </p:sp>
      </p:grpSp>
      <p:cxnSp>
        <p:nvCxnSpPr>
          <p:cNvPr id="86" name="Connector: Elbow 85">
            <a:extLst>
              <a:ext uri="{FF2B5EF4-FFF2-40B4-BE49-F238E27FC236}">
                <a16:creationId xmlns:a16="http://schemas.microsoft.com/office/drawing/2014/main" id="{F2962657-2D7B-7761-1C9F-D04C47C216F2}"/>
              </a:ext>
            </a:extLst>
          </p:cNvPr>
          <p:cNvCxnSpPr>
            <a:cxnSpLocks/>
            <a:stCxn id="89" idx="1"/>
          </p:cNvCxnSpPr>
          <p:nvPr/>
        </p:nvCxnSpPr>
        <p:spPr>
          <a:xfrm>
            <a:off x="4138483" y="1630438"/>
            <a:ext cx="703483" cy="411029"/>
          </a:xfrm>
          <a:prstGeom prst="bentConnector3">
            <a:avLst>
              <a:gd name="adj1" fmla="val 50000"/>
            </a:avLst>
          </a:prstGeom>
          <a:ln w="28575">
            <a:solidFill>
              <a:srgbClr val="F7D7A5"/>
            </a:solidFill>
            <a:tailEnd type="oval" w="lg" len="lg"/>
          </a:ln>
        </p:spPr>
        <p:style>
          <a:lnRef idx="2">
            <a:schemeClr val="accent1"/>
          </a:lnRef>
          <a:fillRef idx="0">
            <a:schemeClr val="accent1"/>
          </a:fillRef>
          <a:effectRef idx="1">
            <a:schemeClr val="accent1"/>
          </a:effectRef>
          <a:fontRef idx="minor">
            <a:schemeClr val="tx1"/>
          </a:fontRef>
        </p:style>
      </p:cxnSp>
      <p:cxnSp>
        <p:nvCxnSpPr>
          <p:cNvPr id="90" name="Connector: Elbow 89">
            <a:extLst>
              <a:ext uri="{FF2B5EF4-FFF2-40B4-BE49-F238E27FC236}">
                <a16:creationId xmlns:a16="http://schemas.microsoft.com/office/drawing/2014/main" id="{09D38803-1109-033E-8BFB-F0F114F32111}"/>
              </a:ext>
            </a:extLst>
          </p:cNvPr>
          <p:cNvCxnSpPr>
            <a:cxnSpLocks/>
            <a:stCxn id="93" idx="1"/>
          </p:cNvCxnSpPr>
          <p:nvPr/>
        </p:nvCxnSpPr>
        <p:spPr>
          <a:xfrm rot="10800000" flipV="1">
            <a:off x="6822332" y="3064186"/>
            <a:ext cx="946114" cy="793428"/>
          </a:xfrm>
          <a:prstGeom prst="bentConnector3">
            <a:avLst>
              <a:gd name="adj1" fmla="val 39875"/>
            </a:avLst>
          </a:prstGeom>
          <a:ln w="28575">
            <a:solidFill>
              <a:srgbClr val="F7D7A5"/>
            </a:solidFill>
            <a:tailEnd type="oval" w="lg" len="lg"/>
          </a:ln>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4EAEFA67-068A-0064-63AF-BF83DBF39422}"/>
              </a:ext>
            </a:extLst>
          </p:cNvPr>
          <p:cNvGrpSpPr/>
          <p:nvPr/>
        </p:nvGrpSpPr>
        <p:grpSpPr>
          <a:xfrm>
            <a:off x="7768446" y="2416821"/>
            <a:ext cx="5400000" cy="647364"/>
            <a:chOff x="7439429" y="4183023"/>
            <a:chExt cx="5400000" cy="647364"/>
          </a:xfrm>
        </p:grpSpPr>
        <p:sp>
          <p:nvSpPr>
            <p:cNvPr id="92" name="TextBox 91">
              <a:extLst>
                <a:ext uri="{FF2B5EF4-FFF2-40B4-BE49-F238E27FC236}">
                  <a16:creationId xmlns:a16="http://schemas.microsoft.com/office/drawing/2014/main" id="{41EAF8FE-85E8-B655-4143-AEDE01B9CA58}"/>
                </a:ext>
              </a:extLst>
            </p:cNvPr>
            <p:cNvSpPr txBox="1"/>
            <p:nvPr/>
          </p:nvSpPr>
          <p:spPr>
            <a:xfrm>
              <a:off x="7439429" y="4183023"/>
              <a:ext cx="3600000" cy="646331"/>
            </a:xfrm>
            <a:prstGeom prst="rect">
              <a:avLst/>
            </a:prstGeom>
            <a:noFill/>
          </p:spPr>
          <p:txBody>
            <a:bodyPr wrap="square">
              <a:spAutoFit/>
            </a:bodyPr>
            <a:lstStyle/>
            <a:p>
              <a:r>
                <a:rPr lang="en-SG" sz="3600">
                  <a:latin typeface="Agency FB" panose="020B0503020202020204" pitchFamily="34" charset="0"/>
                </a:rPr>
                <a:t>Other Users</a:t>
              </a:r>
            </a:p>
          </p:txBody>
        </p:sp>
        <p:sp>
          <p:nvSpPr>
            <p:cNvPr id="93" name="TextBox 92">
              <a:extLst>
                <a:ext uri="{FF2B5EF4-FFF2-40B4-BE49-F238E27FC236}">
                  <a16:creationId xmlns:a16="http://schemas.microsoft.com/office/drawing/2014/main" id="{2C33097A-5EAE-7F82-023D-1D9E66843741}"/>
                </a:ext>
              </a:extLst>
            </p:cNvPr>
            <p:cNvSpPr txBox="1"/>
            <p:nvPr/>
          </p:nvSpPr>
          <p:spPr>
            <a:xfrm>
              <a:off x="7439429" y="4830387"/>
              <a:ext cx="5400000" cy="0"/>
            </a:xfrm>
            <a:prstGeom prst="rect">
              <a:avLst/>
            </a:prstGeom>
            <a:noFill/>
            <a:ln w="28575">
              <a:gradFill flip="none" rotWithShape="1">
                <a:gsLst>
                  <a:gs pos="0">
                    <a:srgbClr val="F7D7A5"/>
                  </a:gs>
                  <a:gs pos="100000">
                    <a:srgbClr val="000000">
                      <a:alpha val="0"/>
                    </a:srgbClr>
                  </a:gs>
                </a:gsLst>
                <a:lin ang="0" scaled="1"/>
                <a:tileRect/>
              </a:gradFill>
            </a:ln>
          </p:spPr>
          <p:txBody>
            <a:bodyPr wrap="square">
              <a:spAutoFit/>
            </a:bodyPr>
            <a:lstStyle/>
            <a:p>
              <a:endParaRPr lang="en-SG">
                <a:latin typeface="Agency FB" panose="020B0503020202020204" pitchFamily="34" charset="0"/>
              </a:endParaRPr>
            </a:p>
          </p:txBody>
        </p:sp>
      </p:grpSp>
      <p:sp>
        <p:nvSpPr>
          <p:cNvPr id="108" name="Rectangle 107">
            <a:extLst>
              <a:ext uri="{FF2B5EF4-FFF2-40B4-BE49-F238E27FC236}">
                <a16:creationId xmlns:a16="http://schemas.microsoft.com/office/drawing/2014/main" id="{04619193-A459-A01E-BCCA-26804FB340AB}"/>
              </a:ext>
            </a:extLst>
          </p:cNvPr>
          <p:cNvSpPr/>
          <p:nvPr/>
        </p:nvSpPr>
        <p:spPr>
          <a:xfrm>
            <a:off x="6065588" y="2548442"/>
            <a:ext cx="756744" cy="903889"/>
          </a:xfrm>
          <a:prstGeom prst="rect">
            <a:avLst/>
          </a:pr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6" name="TextBox 115">
            <a:extLst>
              <a:ext uri="{FF2B5EF4-FFF2-40B4-BE49-F238E27FC236}">
                <a16:creationId xmlns:a16="http://schemas.microsoft.com/office/drawing/2014/main" id="{1E657986-A041-7785-5CC9-DF1DF595D4BB}"/>
              </a:ext>
            </a:extLst>
          </p:cNvPr>
          <p:cNvSpPr txBox="1"/>
          <p:nvPr/>
        </p:nvSpPr>
        <p:spPr>
          <a:xfrm>
            <a:off x="7768446" y="1602938"/>
            <a:ext cx="4055692" cy="584775"/>
          </a:xfrm>
          <a:prstGeom prst="rect">
            <a:avLst/>
          </a:prstGeom>
          <a:noFill/>
        </p:spPr>
        <p:txBody>
          <a:bodyPr wrap="square" rtlCol="0">
            <a:spAutoFit/>
          </a:bodyPr>
          <a:lstStyle/>
          <a:p>
            <a:r>
              <a:rPr lang="en-SG" sz="1600">
                <a:solidFill>
                  <a:schemeClr val="bg1">
                    <a:lumMod val="50000"/>
                    <a:lumOff val="50000"/>
                  </a:schemeClr>
                </a:solidFill>
                <a:latin typeface="OCR A Extended" panose="02010509020102010303" pitchFamily="50" charset="0"/>
              </a:rPr>
              <a:t>Direct access to professionals, helps &amp; resources</a:t>
            </a:r>
          </a:p>
        </p:txBody>
      </p:sp>
      <p:sp>
        <p:nvSpPr>
          <p:cNvPr id="118" name="TextBox 117">
            <a:extLst>
              <a:ext uri="{FF2B5EF4-FFF2-40B4-BE49-F238E27FC236}">
                <a16:creationId xmlns:a16="http://schemas.microsoft.com/office/drawing/2014/main" id="{8FAE7760-7107-22AF-1C10-66B44110CF50}"/>
              </a:ext>
            </a:extLst>
          </p:cNvPr>
          <p:cNvSpPr txBox="1"/>
          <p:nvPr/>
        </p:nvSpPr>
        <p:spPr>
          <a:xfrm>
            <a:off x="7768446" y="3067533"/>
            <a:ext cx="3699654" cy="1077218"/>
          </a:xfrm>
          <a:prstGeom prst="rect">
            <a:avLst/>
          </a:prstGeom>
          <a:noFill/>
        </p:spPr>
        <p:txBody>
          <a:bodyPr wrap="square" rtlCol="0">
            <a:spAutoFit/>
          </a:bodyPr>
          <a:lstStyle/>
          <a:p>
            <a:r>
              <a:rPr lang="en-SG" sz="1600">
                <a:solidFill>
                  <a:schemeClr val="bg1">
                    <a:lumMod val="50000"/>
                    <a:lumOff val="50000"/>
                  </a:schemeClr>
                </a:solidFill>
                <a:latin typeface="OCR A Extended" panose="02010509020102010303" pitchFamily="50" charset="0"/>
              </a:rPr>
              <a:t>Anonymous, safe to express.</a:t>
            </a:r>
          </a:p>
          <a:p>
            <a:endParaRPr lang="en-SG" sz="1600">
              <a:solidFill>
                <a:schemeClr val="bg1">
                  <a:lumMod val="50000"/>
                  <a:lumOff val="50000"/>
                </a:schemeClr>
              </a:solidFill>
              <a:latin typeface="OCR A Extended" panose="02010509020102010303" pitchFamily="50" charset="0"/>
            </a:endParaRPr>
          </a:p>
          <a:p>
            <a:r>
              <a:rPr lang="en-SG" sz="1600">
                <a:solidFill>
                  <a:schemeClr val="bg1">
                    <a:lumMod val="50000"/>
                    <a:lumOff val="50000"/>
                  </a:schemeClr>
                </a:solidFill>
                <a:latin typeface="OCR A Extended" panose="02010509020102010303" pitchFamily="50" charset="0"/>
              </a:rPr>
              <a:t>“Insiders” that gets their emotions</a:t>
            </a:r>
          </a:p>
        </p:txBody>
      </p:sp>
      <p:sp>
        <p:nvSpPr>
          <p:cNvPr id="119" name="TextBox 118">
            <a:extLst>
              <a:ext uri="{FF2B5EF4-FFF2-40B4-BE49-F238E27FC236}">
                <a16:creationId xmlns:a16="http://schemas.microsoft.com/office/drawing/2014/main" id="{AC5DAD54-C6D5-D0BC-268D-FCBECD9A0C4E}"/>
              </a:ext>
            </a:extLst>
          </p:cNvPr>
          <p:cNvSpPr txBox="1"/>
          <p:nvPr/>
        </p:nvSpPr>
        <p:spPr>
          <a:xfrm>
            <a:off x="235192" y="1635516"/>
            <a:ext cx="3903291" cy="584775"/>
          </a:xfrm>
          <a:prstGeom prst="rect">
            <a:avLst/>
          </a:prstGeom>
          <a:noFill/>
        </p:spPr>
        <p:txBody>
          <a:bodyPr wrap="square" rtlCol="0">
            <a:spAutoFit/>
          </a:bodyPr>
          <a:lstStyle/>
          <a:p>
            <a:pPr algn="r"/>
            <a:r>
              <a:rPr lang="en-SG" sz="1600">
                <a:solidFill>
                  <a:schemeClr val="bg1">
                    <a:lumMod val="50000"/>
                    <a:lumOff val="50000"/>
                  </a:schemeClr>
                </a:solidFill>
                <a:latin typeface="OCR A Extended" panose="02010509020102010303" pitchFamily="50" charset="0"/>
              </a:rPr>
              <a:t>Response when chat is not active</a:t>
            </a:r>
          </a:p>
        </p:txBody>
      </p:sp>
      <p:sp>
        <p:nvSpPr>
          <p:cNvPr id="128" name="TextBox 127">
            <a:extLst>
              <a:ext uri="{FF2B5EF4-FFF2-40B4-BE49-F238E27FC236}">
                <a16:creationId xmlns:a16="http://schemas.microsoft.com/office/drawing/2014/main" id="{ED630E36-1C44-36FD-B69E-CB6E6D670F06}"/>
              </a:ext>
            </a:extLst>
          </p:cNvPr>
          <p:cNvSpPr txBox="1"/>
          <p:nvPr/>
        </p:nvSpPr>
        <p:spPr>
          <a:xfrm>
            <a:off x="293442" y="2542825"/>
            <a:ext cx="3903291" cy="584775"/>
          </a:xfrm>
          <a:prstGeom prst="rect">
            <a:avLst/>
          </a:prstGeom>
          <a:noFill/>
        </p:spPr>
        <p:txBody>
          <a:bodyPr wrap="square" rtlCol="0">
            <a:spAutoFit/>
          </a:bodyPr>
          <a:lstStyle/>
          <a:p>
            <a:pPr algn="r"/>
            <a:r>
              <a:rPr lang="en-SG" sz="1600">
                <a:solidFill>
                  <a:schemeClr val="bg1">
                    <a:lumMod val="50000"/>
                    <a:lumOff val="50000"/>
                  </a:schemeClr>
                </a:solidFill>
                <a:latin typeface="OCR A Extended" panose="02010509020102010303" pitchFamily="50" charset="0"/>
              </a:rPr>
              <a:t>Learn from past users to help future batches</a:t>
            </a:r>
          </a:p>
        </p:txBody>
      </p:sp>
      <p:sp>
        <p:nvSpPr>
          <p:cNvPr id="129" name="TextBox 128">
            <a:extLst>
              <a:ext uri="{FF2B5EF4-FFF2-40B4-BE49-F238E27FC236}">
                <a16:creationId xmlns:a16="http://schemas.microsoft.com/office/drawing/2014/main" id="{9AD40576-C6F8-887F-E05E-003CE07D17C0}"/>
              </a:ext>
            </a:extLst>
          </p:cNvPr>
          <p:cNvSpPr txBox="1"/>
          <p:nvPr/>
        </p:nvSpPr>
        <p:spPr>
          <a:xfrm>
            <a:off x="326172" y="3522605"/>
            <a:ext cx="3903291" cy="584775"/>
          </a:xfrm>
          <a:prstGeom prst="rect">
            <a:avLst/>
          </a:prstGeom>
          <a:noFill/>
        </p:spPr>
        <p:txBody>
          <a:bodyPr wrap="square" rtlCol="0">
            <a:spAutoFit/>
          </a:bodyPr>
          <a:lstStyle/>
          <a:p>
            <a:pPr algn="r"/>
            <a:r>
              <a:rPr lang="en-SG" sz="1600">
                <a:solidFill>
                  <a:schemeClr val="bg1">
                    <a:lumMod val="50000"/>
                    <a:lumOff val="50000"/>
                  </a:schemeClr>
                </a:solidFill>
                <a:latin typeface="OCR A Extended" panose="02010509020102010303" pitchFamily="50" charset="0"/>
              </a:rPr>
              <a:t>Disseminate targeted information for govt. and NGO</a:t>
            </a:r>
          </a:p>
        </p:txBody>
      </p:sp>
      <p:grpSp>
        <p:nvGrpSpPr>
          <p:cNvPr id="136" name="Group 135">
            <a:extLst>
              <a:ext uri="{FF2B5EF4-FFF2-40B4-BE49-F238E27FC236}">
                <a16:creationId xmlns:a16="http://schemas.microsoft.com/office/drawing/2014/main" id="{44F590BE-D00A-7F74-1C06-5D5CDA5A5D77}"/>
              </a:ext>
            </a:extLst>
          </p:cNvPr>
          <p:cNvGrpSpPr/>
          <p:nvPr/>
        </p:nvGrpSpPr>
        <p:grpSpPr>
          <a:xfrm>
            <a:off x="-1698298" y="980559"/>
            <a:ext cx="5923716" cy="649878"/>
            <a:chOff x="-1698298" y="980559"/>
            <a:chExt cx="5923716" cy="649878"/>
          </a:xfrm>
        </p:grpSpPr>
        <p:sp>
          <p:nvSpPr>
            <p:cNvPr id="88" name="TextBox 87">
              <a:extLst>
                <a:ext uri="{FF2B5EF4-FFF2-40B4-BE49-F238E27FC236}">
                  <a16:creationId xmlns:a16="http://schemas.microsoft.com/office/drawing/2014/main" id="{8976E692-54E5-C231-EE80-943BD17B27BB}"/>
                </a:ext>
              </a:extLst>
            </p:cNvPr>
            <p:cNvSpPr txBox="1"/>
            <p:nvPr/>
          </p:nvSpPr>
          <p:spPr>
            <a:xfrm flipH="1">
              <a:off x="-1698298" y="980559"/>
              <a:ext cx="5318624" cy="646331"/>
            </a:xfrm>
            <a:prstGeom prst="rect">
              <a:avLst/>
            </a:prstGeom>
            <a:noFill/>
          </p:spPr>
          <p:txBody>
            <a:bodyPr wrap="square">
              <a:spAutoFit/>
            </a:bodyPr>
            <a:lstStyle/>
            <a:p>
              <a:pPr algn="r"/>
              <a:r>
                <a:rPr lang="en-SG" sz="3600">
                  <a:latin typeface="Agency FB" panose="020B0503020202020204" pitchFamily="34" charset="0"/>
                </a:rPr>
                <a:t>AI Chatbot</a:t>
              </a:r>
            </a:p>
          </p:txBody>
        </p:sp>
        <p:sp>
          <p:nvSpPr>
            <p:cNvPr id="89" name="TextBox 88">
              <a:extLst>
                <a:ext uri="{FF2B5EF4-FFF2-40B4-BE49-F238E27FC236}">
                  <a16:creationId xmlns:a16="http://schemas.microsoft.com/office/drawing/2014/main" id="{DC637CF8-AC60-A276-A869-74AB323FE724}"/>
                </a:ext>
              </a:extLst>
            </p:cNvPr>
            <p:cNvSpPr txBox="1"/>
            <p:nvPr/>
          </p:nvSpPr>
          <p:spPr>
            <a:xfrm flipH="1">
              <a:off x="-1261517" y="1630437"/>
              <a:ext cx="5400000" cy="0"/>
            </a:xfrm>
            <a:prstGeom prst="rect">
              <a:avLst/>
            </a:prstGeom>
            <a:noFill/>
            <a:ln w="28575">
              <a:gradFill flip="none" rotWithShape="1">
                <a:gsLst>
                  <a:gs pos="0">
                    <a:srgbClr val="F7D7A5"/>
                  </a:gs>
                  <a:gs pos="100000">
                    <a:srgbClr val="000000">
                      <a:alpha val="0"/>
                    </a:srgbClr>
                  </a:gs>
                </a:gsLst>
                <a:lin ang="0" scaled="1"/>
                <a:tileRect/>
              </a:gradFill>
            </a:ln>
          </p:spPr>
          <p:txBody>
            <a:bodyPr wrap="square">
              <a:spAutoFit/>
            </a:bodyPr>
            <a:lstStyle/>
            <a:p>
              <a:pPr algn="r"/>
              <a:endParaRPr lang="en-SG">
                <a:latin typeface="Agency FB" panose="020B0503020202020204" pitchFamily="34" charset="0"/>
              </a:endParaRPr>
            </a:p>
          </p:txBody>
        </p:sp>
        <p:pic>
          <p:nvPicPr>
            <p:cNvPr id="2050" name="Picture 2">
              <a:extLst>
                <a:ext uri="{FF2B5EF4-FFF2-40B4-BE49-F238E27FC236}">
                  <a16:creationId xmlns:a16="http://schemas.microsoft.com/office/drawing/2014/main" id="{7DE247A3-760D-23F0-B3AA-0747F2CDC1FD}"/>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662798" y="1020049"/>
              <a:ext cx="562620" cy="5626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F6D2C97A-BF90-074D-03EE-ABEAAE7D5936}"/>
              </a:ext>
            </a:extLst>
          </p:cNvPr>
          <p:cNvGrpSpPr/>
          <p:nvPr/>
        </p:nvGrpSpPr>
        <p:grpSpPr>
          <a:xfrm rot="372428">
            <a:off x="9289871" y="215418"/>
            <a:ext cx="2801222" cy="683916"/>
            <a:chOff x="7185348" y="3338402"/>
            <a:chExt cx="3629024" cy="1622013"/>
          </a:xfrm>
        </p:grpSpPr>
        <p:sp>
          <p:nvSpPr>
            <p:cNvPr id="3" name="TextBox 2">
              <a:extLst>
                <a:ext uri="{FF2B5EF4-FFF2-40B4-BE49-F238E27FC236}">
                  <a16:creationId xmlns:a16="http://schemas.microsoft.com/office/drawing/2014/main" id="{8666CD10-7215-5224-296B-48B77B8E3CB2}"/>
                </a:ext>
              </a:extLst>
            </p:cNvPr>
            <p:cNvSpPr txBox="1"/>
            <p:nvPr/>
          </p:nvSpPr>
          <p:spPr>
            <a:xfrm>
              <a:off x="7691902" y="3338402"/>
              <a:ext cx="2473901" cy="461665"/>
            </a:xfrm>
            <a:prstGeom prst="rect">
              <a:avLst/>
            </a:prstGeom>
            <a:noFill/>
          </p:spPr>
          <p:txBody>
            <a:bodyPr wrap="square" rtlCol="0">
              <a:spAutoFit/>
            </a:bodyPr>
            <a:lstStyle/>
            <a:p>
              <a:pPr algn="ctr"/>
              <a:r>
                <a:rPr lang="en-SG" sz="2400" b="1">
                  <a:latin typeface="Bradley Hand ITC" panose="03070402050302030203" pitchFamily="66" charset="0"/>
                </a:rPr>
                <a:t>Ex-Users</a:t>
              </a:r>
            </a:p>
          </p:txBody>
        </p:sp>
        <p:sp>
          <p:nvSpPr>
            <p:cNvPr id="25" name="TextBox 24">
              <a:extLst>
                <a:ext uri="{FF2B5EF4-FFF2-40B4-BE49-F238E27FC236}">
                  <a16:creationId xmlns:a16="http://schemas.microsoft.com/office/drawing/2014/main" id="{F8FB4ADA-8FC3-E44A-0F70-B17082B4C5B7}"/>
                </a:ext>
              </a:extLst>
            </p:cNvPr>
            <p:cNvSpPr txBox="1"/>
            <p:nvPr/>
          </p:nvSpPr>
          <p:spPr>
            <a:xfrm>
              <a:off x="7185348" y="4498750"/>
              <a:ext cx="3629024" cy="461665"/>
            </a:xfrm>
            <a:prstGeom prst="rect">
              <a:avLst/>
            </a:prstGeom>
            <a:noFill/>
          </p:spPr>
          <p:txBody>
            <a:bodyPr wrap="square" rtlCol="0">
              <a:spAutoFit/>
            </a:bodyPr>
            <a:lstStyle/>
            <a:p>
              <a:pPr algn="ctr"/>
              <a:r>
                <a:rPr lang="en-SG" sz="2400" b="1">
                  <a:latin typeface="Bradley Hand ITC" panose="03070402050302030203" pitchFamily="66" charset="0"/>
                </a:rPr>
                <a:t>Volunteers</a:t>
              </a:r>
            </a:p>
          </p:txBody>
        </p:sp>
        <p:sp>
          <p:nvSpPr>
            <p:cNvPr id="27" name="Freeform: Shape 26">
              <a:extLst>
                <a:ext uri="{FF2B5EF4-FFF2-40B4-BE49-F238E27FC236}">
                  <a16:creationId xmlns:a16="http://schemas.microsoft.com/office/drawing/2014/main" id="{019C860F-6D69-9AE7-F1AF-E9812D3A43B2}"/>
                </a:ext>
              </a:extLst>
            </p:cNvPr>
            <p:cNvSpPr/>
            <p:nvPr/>
          </p:nvSpPr>
          <p:spPr>
            <a:xfrm rot="2966493">
              <a:off x="9805471" y="3739637"/>
              <a:ext cx="1101660" cy="628650"/>
            </a:xfrm>
            <a:custGeom>
              <a:avLst/>
              <a:gdLst>
                <a:gd name="connsiteX0" fmla="*/ 0 w 1101660"/>
                <a:gd name="connsiteY0" fmla="*/ 51955 h 628650"/>
                <a:gd name="connsiteX1" fmla="*/ 145473 w 1101660"/>
                <a:gd name="connsiteY1" fmla="*/ 20782 h 628650"/>
                <a:gd name="connsiteX2" fmla="*/ 514350 w 1101660"/>
                <a:gd name="connsiteY2" fmla="*/ 0 h 628650"/>
                <a:gd name="connsiteX3" fmla="*/ 742950 w 1101660"/>
                <a:gd name="connsiteY3" fmla="*/ 36368 h 628650"/>
                <a:gd name="connsiteX4" fmla="*/ 820882 w 1101660"/>
                <a:gd name="connsiteY4" fmla="*/ 83127 h 628650"/>
                <a:gd name="connsiteX5" fmla="*/ 914400 w 1101660"/>
                <a:gd name="connsiteY5" fmla="*/ 197427 h 628650"/>
                <a:gd name="connsiteX6" fmla="*/ 914400 w 1101660"/>
                <a:gd name="connsiteY6" fmla="*/ 332509 h 628650"/>
                <a:gd name="connsiteX7" fmla="*/ 857250 w 1101660"/>
                <a:gd name="connsiteY7" fmla="*/ 348096 h 628650"/>
                <a:gd name="connsiteX8" fmla="*/ 763732 w 1101660"/>
                <a:gd name="connsiteY8" fmla="*/ 353291 h 628650"/>
                <a:gd name="connsiteX9" fmla="*/ 618259 w 1101660"/>
                <a:gd name="connsiteY9" fmla="*/ 275359 h 628650"/>
                <a:gd name="connsiteX10" fmla="*/ 607868 w 1101660"/>
                <a:gd name="connsiteY10" fmla="*/ 249382 h 628650"/>
                <a:gd name="connsiteX11" fmla="*/ 665018 w 1101660"/>
                <a:gd name="connsiteY11" fmla="*/ 192232 h 628650"/>
                <a:gd name="connsiteX12" fmla="*/ 774123 w 1101660"/>
                <a:gd name="connsiteY12" fmla="*/ 161059 h 628650"/>
                <a:gd name="connsiteX13" fmla="*/ 846859 w 1101660"/>
                <a:gd name="connsiteY13" fmla="*/ 155864 h 628650"/>
                <a:gd name="connsiteX14" fmla="*/ 914400 w 1101660"/>
                <a:gd name="connsiteY14" fmla="*/ 202623 h 628650"/>
                <a:gd name="connsiteX15" fmla="*/ 1085850 w 1101660"/>
                <a:gd name="connsiteY15" fmla="*/ 363682 h 628650"/>
                <a:gd name="connsiteX16" fmla="*/ 1101436 w 1101660"/>
                <a:gd name="connsiteY16" fmla="*/ 462396 h 628650"/>
                <a:gd name="connsiteX17" fmla="*/ 1085850 w 1101660"/>
                <a:gd name="connsiteY17" fmla="*/ 561109 h 628650"/>
                <a:gd name="connsiteX18" fmla="*/ 1075459 w 1101660"/>
                <a:gd name="connsiteY18" fmla="*/ 587087 h 628650"/>
                <a:gd name="connsiteX19" fmla="*/ 1049482 w 1101660"/>
                <a:gd name="connsiteY19" fmla="*/ 613064 h 628650"/>
                <a:gd name="connsiteX20" fmla="*/ 1039091 w 1101660"/>
                <a:gd name="connsiteY20" fmla="*/ 628650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1660" h="628650">
                  <a:moveTo>
                    <a:pt x="0" y="51955"/>
                  </a:moveTo>
                  <a:cubicBezTo>
                    <a:pt x="48491" y="41564"/>
                    <a:pt x="96039" y="24737"/>
                    <a:pt x="145473" y="20782"/>
                  </a:cubicBezTo>
                  <a:cubicBezTo>
                    <a:pt x="354844" y="4032"/>
                    <a:pt x="231966" y="12278"/>
                    <a:pt x="514350" y="0"/>
                  </a:cubicBezTo>
                  <a:cubicBezTo>
                    <a:pt x="590550" y="12123"/>
                    <a:pt x="668481" y="16173"/>
                    <a:pt x="742950" y="36368"/>
                  </a:cubicBezTo>
                  <a:cubicBezTo>
                    <a:pt x="772188" y="44297"/>
                    <a:pt x="797226" y="64202"/>
                    <a:pt x="820882" y="83127"/>
                  </a:cubicBezTo>
                  <a:cubicBezTo>
                    <a:pt x="853306" y="109066"/>
                    <a:pt x="890060" y="163959"/>
                    <a:pt x="914400" y="197427"/>
                  </a:cubicBezTo>
                  <a:cubicBezTo>
                    <a:pt x="916820" y="224049"/>
                    <a:pt x="927852" y="312331"/>
                    <a:pt x="914400" y="332509"/>
                  </a:cubicBezTo>
                  <a:cubicBezTo>
                    <a:pt x="903447" y="348939"/>
                    <a:pt x="876811" y="345398"/>
                    <a:pt x="857250" y="348096"/>
                  </a:cubicBezTo>
                  <a:cubicBezTo>
                    <a:pt x="826322" y="352362"/>
                    <a:pt x="794905" y="351559"/>
                    <a:pt x="763732" y="353291"/>
                  </a:cubicBezTo>
                  <a:cubicBezTo>
                    <a:pt x="682580" y="326240"/>
                    <a:pt x="670197" y="335952"/>
                    <a:pt x="618259" y="275359"/>
                  </a:cubicBezTo>
                  <a:cubicBezTo>
                    <a:pt x="612190" y="268278"/>
                    <a:pt x="611332" y="258041"/>
                    <a:pt x="607868" y="249382"/>
                  </a:cubicBezTo>
                  <a:cubicBezTo>
                    <a:pt x="626918" y="230332"/>
                    <a:pt x="642902" y="207617"/>
                    <a:pt x="665018" y="192232"/>
                  </a:cubicBezTo>
                  <a:cubicBezTo>
                    <a:pt x="702689" y="166026"/>
                    <a:pt x="732259" y="164699"/>
                    <a:pt x="774123" y="161059"/>
                  </a:cubicBezTo>
                  <a:cubicBezTo>
                    <a:pt x="798339" y="158953"/>
                    <a:pt x="822614" y="157596"/>
                    <a:pt x="846859" y="155864"/>
                  </a:cubicBezTo>
                  <a:cubicBezTo>
                    <a:pt x="869373" y="171450"/>
                    <a:pt x="893148" y="185356"/>
                    <a:pt x="914400" y="202623"/>
                  </a:cubicBezTo>
                  <a:cubicBezTo>
                    <a:pt x="984164" y="259306"/>
                    <a:pt x="1024219" y="302051"/>
                    <a:pt x="1085850" y="363682"/>
                  </a:cubicBezTo>
                  <a:cubicBezTo>
                    <a:pt x="1091992" y="391320"/>
                    <a:pt x="1103400" y="433918"/>
                    <a:pt x="1101436" y="462396"/>
                  </a:cubicBezTo>
                  <a:cubicBezTo>
                    <a:pt x="1099144" y="495629"/>
                    <a:pt x="1092644" y="528497"/>
                    <a:pt x="1085850" y="561109"/>
                  </a:cubicBezTo>
                  <a:cubicBezTo>
                    <a:pt x="1083948" y="570239"/>
                    <a:pt x="1080807" y="579447"/>
                    <a:pt x="1075459" y="587087"/>
                  </a:cubicBezTo>
                  <a:cubicBezTo>
                    <a:pt x="1068437" y="597119"/>
                    <a:pt x="1057546" y="603848"/>
                    <a:pt x="1049482" y="613064"/>
                  </a:cubicBezTo>
                  <a:cubicBezTo>
                    <a:pt x="1045370" y="617763"/>
                    <a:pt x="1042555" y="623455"/>
                    <a:pt x="1039091" y="628650"/>
                  </a:cubicBezTo>
                </a:path>
              </a:pathLst>
            </a:custGeom>
            <a:noFill/>
            <a:ln>
              <a:solidFill>
                <a:schemeClr val="tx1"/>
              </a:solidFill>
              <a:tailEnd type="stealth"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2400"/>
            </a:p>
          </p:txBody>
        </p:sp>
      </p:grpSp>
    </p:spTree>
    <p:extLst>
      <p:ext uri="{BB962C8B-B14F-4D97-AF65-F5344CB8AC3E}">
        <p14:creationId xmlns:p14="http://schemas.microsoft.com/office/powerpoint/2010/main" val="1675284179"/>
      </p:ext>
    </p:extLst>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par>
                                <p:cTn id="8" presetID="22" presetClass="entr" presetSubtype="2"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wipe(right)">
                                      <p:cBhvr>
                                        <p:cTn id="10" dur="500"/>
                                        <p:tgtEl>
                                          <p:spTgt spid="86"/>
                                        </p:tgtEl>
                                      </p:cBhvr>
                                    </p:animEffect>
                                  </p:childTnLst>
                                </p:cTn>
                              </p:par>
                              <p:par>
                                <p:cTn id="11" presetID="22" presetClass="entr" presetSubtype="8"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wipe(left)">
                                      <p:cBhvr>
                                        <p:cTn id="13" dur="500"/>
                                        <p:tgtEl>
                                          <p:spTgt spid="91"/>
                                        </p:tgtEl>
                                      </p:cBhvr>
                                    </p:animEffect>
                                  </p:childTnLst>
                                </p:cTn>
                              </p:par>
                              <p:par>
                                <p:cTn id="14" presetID="22" presetClass="entr" presetSubtype="8" fill="hold" nodeType="with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wipe(left)">
                                      <p:cBhvr>
                                        <p:cTn id="16" dur="500"/>
                                        <p:tgtEl>
                                          <p:spTgt spid="90"/>
                                        </p:tgtEl>
                                      </p:cBhvr>
                                    </p:animEffect>
                                  </p:childTnLst>
                                </p:cTn>
                              </p:par>
                              <p:par>
                                <p:cTn id="17" presetID="22" presetClass="entr" presetSubtype="8" fill="hold"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6"/>
                                        </p:tgtEl>
                                        <p:attrNameLst>
                                          <p:attrName>style.visibility</p:attrName>
                                        </p:attrNameLst>
                                      </p:cBhvr>
                                      <p:to>
                                        <p:strVal val="visible"/>
                                      </p:to>
                                    </p:set>
                                    <p:animEffect transition="in" filter="wipe(left)">
                                      <p:cBhvr>
                                        <p:cTn id="22" dur="500"/>
                                        <p:tgtEl>
                                          <p:spTgt spid="11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wipe(left)">
                                      <p:cBhvr>
                                        <p:cTn id="25" dur="500"/>
                                        <p:tgtEl>
                                          <p:spTgt spid="118"/>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wipe(right)">
                                      <p:cBhvr>
                                        <p:cTn id="28" dur="500"/>
                                        <p:tgtEl>
                                          <p:spTgt spid="119"/>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128"/>
                                        </p:tgtEl>
                                        <p:attrNameLst>
                                          <p:attrName>style.visibility</p:attrName>
                                        </p:attrNameLst>
                                      </p:cBhvr>
                                      <p:to>
                                        <p:strVal val="visible"/>
                                      </p:to>
                                    </p:set>
                                    <p:animEffect transition="in" filter="wipe(right)">
                                      <p:cBhvr>
                                        <p:cTn id="31" dur="500"/>
                                        <p:tgtEl>
                                          <p:spTgt spid="128"/>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29"/>
                                        </p:tgtEl>
                                        <p:attrNameLst>
                                          <p:attrName>style.visibility</p:attrName>
                                        </p:attrNameLst>
                                      </p:cBhvr>
                                      <p:to>
                                        <p:strVal val="visible"/>
                                      </p:to>
                                    </p:set>
                                    <p:animEffect transition="in" filter="wipe(right)">
                                      <p:cBhvr>
                                        <p:cTn id="34" dur="500"/>
                                        <p:tgtEl>
                                          <p:spTgt spid="129"/>
                                        </p:tgtEl>
                                      </p:cBhvr>
                                    </p:animEffect>
                                  </p:childTnLst>
                                </p:cTn>
                              </p:par>
                              <p:par>
                                <p:cTn id="35" presetID="22" presetClass="entr" presetSubtype="2" fill="hold" nodeType="withEffect">
                                  <p:stCondLst>
                                    <p:cond delay="0"/>
                                  </p:stCondLst>
                                  <p:childTnLst>
                                    <p:set>
                                      <p:cBhvr>
                                        <p:cTn id="36" dur="1" fill="hold">
                                          <p:stCondLst>
                                            <p:cond delay="0"/>
                                          </p:stCondLst>
                                        </p:cTn>
                                        <p:tgtEl>
                                          <p:spTgt spid="136"/>
                                        </p:tgtEl>
                                        <p:attrNameLst>
                                          <p:attrName>style.visibility</p:attrName>
                                        </p:attrNameLst>
                                      </p:cBhvr>
                                      <p:to>
                                        <p:strVal val="visible"/>
                                      </p:to>
                                    </p:set>
                                    <p:animEffect transition="in" filter="wipe(right)">
                                      <p:cBhvr>
                                        <p:cTn id="37" dur="500"/>
                                        <p:tgtEl>
                                          <p:spTgt spid="1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8" grpId="0"/>
      <p:bldP spid="119" grpId="0"/>
      <p:bldP spid="128" grpId="0"/>
      <p:bldP spid="1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60452-E5DA-4CEF-00F2-E249FE302084}"/>
            </a:ext>
          </a:extLst>
        </p:cNvPr>
        <p:cNvGrpSpPr/>
        <p:nvPr/>
      </p:nvGrpSpPr>
      <p:grpSpPr>
        <a:xfrm>
          <a:off x="0" y="0"/>
          <a:ext cx="0" cy="0"/>
          <a:chOff x="0" y="0"/>
          <a:chExt cx="0" cy="0"/>
        </a:xfrm>
      </p:grpSpPr>
      <p:pic>
        <p:nvPicPr>
          <p:cNvPr id="2" name="!!Chat">
            <a:extLst>
              <a:ext uri="{FF2B5EF4-FFF2-40B4-BE49-F238E27FC236}">
                <a16:creationId xmlns:a16="http://schemas.microsoft.com/office/drawing/2014/main" id="{BAC68FBE-90FD-069F-5844-7235E5184F3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700190" y="375949"/>
            <a:ext cx="2743245" cy="5861745"/>
          </a:xfrm>
          <a:prstGeom prst="rect">
            <a:avLst/>
          </a:prstGeom>
        </p:spPr>
      </p:pic>
      <p:sp>
        <p:nvSpPr>
          <p:cNvPr id="4" name="!!Subtitle">
            <a:extLst>
              <a:ext uri="{FF2B5EF4-FFF2-40B4-BE49-F238E27FC236}">
                <a16:creationId xmlns:a16="http://schemas.microsoft.com/office/drawing/2014/main" id="{54F48357-54C3-74FD-E5D7-2DDF2AEB999D}"/>
              </a:ext>
            </a:extLst>
          </p:cNvPr>
          <p:cNvSpPr txBox="1"/>
          <p:nvPr/>
        </p:nvSpPr>
        <p:spPr>
          <a:xfrm>
            <a:off x="4338703" y="6300623"/>
            <a:ext cx="7717468" cy="461665"/>
          </a:xfrm>
          <a:prstGeom prst="rect">
            <a:avLst/>
          </a:prstGeom>
          <a:noFill/>
        </p:spPr>
        <p:txBody>
          <a:bodyPr wrap="square" rtlCol="0">
            <a:spAutoFit/>
          </a:bodyPr>
          <a:lstStyle/>
          <a:p>
            <a:pPr algn="r"/>
            <a:r>
              <a:rPr lang="en-SG" sz="2400" spc="300">
                <a:solidFill>
                  <a:schemeClr val="bg1">
                    <a:lumMod val="50000"/>
                    <a:lumOff val="50000"/>
                  </a:schemeClr>
                </a:solidFill>
                <a:latin typeface="Agency FB" panose="020B0503020202020204" pitchFamily="34" charset="0"/>
              </a:rPr>
              <a:t>Tailored support groups</a:t>
            </a:r>
          </a:p>
        </p:txBody>
      </p:sp>
      <p:sp>
        <p:nvSpPr>
          <p:cNvPr id="8" name="!!Title">
            <a:extLst>
              <a:ext uri="{FF2B5EF4-FFF2-40B4-BE49-F238E27FC236}">
                <a16:creationId xmlns:a16="http://schemas.microsoft.com/office/drawing/2014/main" id="{C66807B0-427D-44A2-43A5-90D3A898F23B}"/>
              </a:ext>
            </a:extLst>
          </p:cNvPr>
          <p:cNvSpPr txBox="1"/>
          <p:nvPr/>
        </p:nvSpPr>
        <p:spPr>
          <a:xfrm>
            <a:off x="5891731" y="5469626"/>
            <a:ext cx="6090487" cy="830997"/>
          </a:xfrm>
          <a:prstGeom prst="rect">
            <a:avLst/>
          </a:prstGeom>
          <a:noFill/>
        </p:spPr>
        <p:txBody>
          <a:bodyPr wrap="square" rtlCol="0">
            <a:spAutoFit/>
          </a:bodyPr>
          <a:lstStyle/>
          <a:p>
            <a:pPr algn="r"/>
            <a:r>
              <a:rPr lang="en-SG" sz="4800" b="1" spc="-150">
                <a:latin typeface="Agency FB" panose="020B0503020202020204" pitchFamily="34" charset="0"/>
              </a:rPr>
              <a:t>Smart Grouping</a:t>
            </a:r>
          </a:p>
        </p:txBody>
      </p:sp>
      <p:cxnSp>
        <p:nvCxnSpPr>
          <p:cNvPr id="82" name="Connector: Elbow 81">
            <a:extLst>
              <a:ext uri="{FF2B5EF4-FFF2-40B4-BE49-F238E27FC236}">
                <a16:creationId xmlns:a16="http://schemas.microsoft.com/office/drawing/2014/main" id="{FD2CF2DB-A887-5BB4-D1D0-04E0128B23A2}"/>
              </a:ext>
            </a:extLst>
          </p:cNvPr>
          <p:cNvCxnSpPr>
            <a:cxnSpLocks/>
            <a:stCxn id="85" idx="1"/>
            <a:endCxn id="2" idx="3"/>
          </p:cNvCxnSpPr>
          <p:nvPr/>
        </p:nvCxnSpPr>
        <p:spPr>
          <a:xfrm rot="10800000" flipV="1">
            <a:off x="4443436" y="1090892"/>
            <a:ext cx="634733" cy="2215929"/>
          </a:xfrm>
          <a:prstGeom prst="bentConnector3">
            <a:avLst>
              <a:gd name="adj1" fmla="val 50000"/>
            </a:avLst>
          </a:prstGeom>
          <a:ln w="28575">
            <a:solidFill>
              <a:srgbClr val="F7D7A5"/>
            </a:solidFill>
            <a:tailEnd type="oval" w="lg" len="lg"/>
          </a:ln>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EB26C5CA-99B0-B747-9F71-2C1A094B6914}"/>
              </a:ext>
            </a:extLst>
          </p:cNvPr>
          <p:cNvGrpSpPr/>
          <p:nvPr/>
        </p:nvGrpSpPr>
        <p:grpSpPr>
          <a:xfrm>
            <a:off x="5078168" y="433329"/>
            <a:ext cx="5413642" cy="657563"/>
            <a:chOff x="7439429" y="2190792"/>
            <a:chExt cx="5413642" cy="657563"/>
          </a:xfrm>
        </p:grpSpPr>
        <p:sp>
          <p:nvSpPr>
            <p:cNvPr id="84" name="TextBox 83">
              <a:extLst>
                <a:ext uri="{FF2B5EF4-FFF2-40B4-BE49-F238E27FC236}">
                  <a16:creationId xmlns:a16="http://schemas.microsoft.com/office/drawing/2014/main" id="{97C4A8E7-5E05-7A95-5E11-940D6B1C6EDF}"/>
                </a:ext>
              </a:extLst>
            </p:cNvPr>
            <p:cNvSpPr txBox="1"/>
            <p:nvPr/>
          </p:nvSpPr>
          <p:spPr>
            <a:xfrm>
              <a:off x="7439429" y="2190792"/>
              <a:ext cx="5413642" cy="646331"/>
            </a:xfrm>
            <a:prstGeom prst="rect">
              <a:avLst/>
            </a:prstGeom>
            <a:noFill/>
          </p:spPr>
          <p:txBody>
            <a:bodyPr wrap="square">
              <a:spAutoFit/>
            </a:bodyPr>
            <a:lstStyle/>
            <a:p>
              <a:r>
                <a:rPr lang="en-SG" sz="3600">
                  <a:latin typeface="Agency FB" panose="020B0503020202020204" pitchFamily="34" charset="0"/>
                </a:rPr>
                <a:t>Chat Filtering</a:t>
              </a:r>
            </a:p>
          </p:txBody>
        </p:sp>
        <p:sp>
          <p:nvSpPr>
            <p:cNvPr id="85" name="TextBox 84">
              <a:extLst>
                <a:ext uri="{FF2B5EF4-FFF2-40B4-BE49-F238E27FC236}">
                  <a16:creationId xmlns:a16="http://schemas.microsoft.com/office/drawing/2014/main" id="{D0CC1D97-6267-3377-0FB7-EF186E30662E}"/>
                </a:ext>
              </a:extLst>
            </p:cNvPr>
            <p:cNvSpPr txBox="1"/>
            <p:nvPr/>
          </p:nvSpPr>
          <p:spPr>
            <a:xfrm>
              <a:off x="7439429" y="2848355"/>
              <a:ext cx="5400000" cy="0"/>
            </a:xfrm>
            <a:prstGeom prst="rect">
              <a:avLst/>
            </a:prstGeom>
            <a:noFill/>
            <a:ln w="28575">
              <a:gradFill flip="none" rotWithShape="1">
                <a:gsLst>
                  <a:gs pos="0">
                    <a:srgbClr val="F7D7A5"/>
                  </a:gs>
                  <a:gs pos="100000">
                    <a:srgbClr val="000000">
                      <a:alpha val="0"/>
                    </a:srgbClr>
                  </a:gs>
                </a:gsLst>
                <a:lin ang="0" scaled="1"/>
                <a:tileRect/>
              </a:gradFill>
            </a:ln>
          </p:spPr>
          <p:txBody>
            <a:bodyPr wrap="square">
              <a:spAutoFit/>
            </a:bodyPr>
            <a:lstStyle/>
            <a:p>
              <a:endParaRPr lang="en-SG">
                <a:latin typeface="Agency FB" panose="020B0503020202020204" pitchFamily="34" charset="0"/>
              </a:endParaRPr>
            </a:p>
          </p:txBody>
        </p:sp>
      </p:grpSp>
      <p:sp>
        <p:nvSpPr>
          <p:cNvPr id="108" name="Rectangle 107">
            <a:extLst>
              <a:ext uri="{FF2B5EF4-FFF2-40B4-BE49-F238E27FC236}">
                <a16:creationId xmlns:a16="http://schemas.microsoft.com/office/drawing/2014/main" id="{EF843315-6494-2A3C-C660-A5342000860B}"/>
              </a:ext>
            </a:extLst>
          </p:cNvPr>
          <p:cNvSpPr/>
          <p:nvPr/>
        </p:nvSpPr>
        <p:spPr>
          <a:xfrm>
            <a:off x="6065588" y="2548442"/>
            <a:ext cx="756744" cy="903889"/>
          </a:xfrm>
          <a:prstGeom prst="rect">
            <a:avLst/>
          </a:prstGeom>
          <a:solidFill>
            <a:srgbClr val="000000">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6" name="TextBox 115">
            <a:extLst>
              <a:ext uri="{FF2B5EF4-FFF2-40B4-BE49-F238E27FC236}">
                <a16:creationId xmlns:a16="http://schemas.microsoft.com/office/drawing/2014/main" id="{7A3FA542-7488-CB86-3C3E-AAA084FB508F}"/>
              </a:ext>
            </a:extLst>
          </p:cNvPr>
          <p:cNvSpPr txBox="1"/>
          <p:nvPr/>
        </p:nvSpPr>
        <p:spPr>
          <a:xfrm>
            <a:off x="5078167" y="1079659"/>
            <a:ext cx="4490376" cy="1077218"/>
          </a:xfrm>
          <a:prstGeom prst="rect">
            <a:avLst/>
          </a:prstGeom>
          <a:noFill/>
        </p:spPr>
        <p:txBody>
          <a:bodyPr wrap="square" rtlCol="0">
            <a:spAutoFit/>
          </a:bodyPr>
          <a:lstStyle/>
          <a:p>
            <a:r>
              <a:rPr lang="en-SG" sz="1600">
                <a:solidFill>
                  <a:schemeClr val="bg1">
                    <a:lumMod val="50000"/>
                    <a:lumOff val="50000"/>
                  </a:schemeClr>
                </a:solidFill>
                <a:latin typeface="OCR A Extended" panose="02010509020102010303" pitchFamily="50" charset="0"/>
              </a:rPr>
              <a:t>Filter out personal information</a:t>
            </a:r>
          </a:p>
          <a:p>
            <a:endParaRPr lang="en-SG" sz="1600">
              <a:solidFill>
                <a:schemeClr val="bg1">
                  <a:lumMod val="50000"/>
                  <a:lumOff val="50000"/>
                </a:schemeClr>
              </a:solidFill>
              <a:latin typeface="OCR A Extended" panose="02010509020102010303" pitchFamily="50" charset="0"/>
            </a:endParaRPr>
          </a:p>
          <a:p>
            <a:r>
              <a:rPr lang="en-SG" sz="1600">
                <a:solidFill>
                  <a:schemeClr val="bg1">
                    <a:lumMod val="50000"/>
                    <a:lumOff val="50000"/>
                  </a:schemeClr>
                </a:solidFill>
                <a:latin typeface="OCR A Extended" panose="02010509020102010303" pitchFamily="50" charset="0"/>
              </a:rPr>
              <a:t>Provide a anonymous, safe space for caregivers.</a:t>
            </a:r>
          </a:p>
        </p:txBody>
      </p:sp>
    </p:spTree>
    <p:extLst>
      <p:ext uri="{BB962C8B-B14F-4D97-AF65-F5344CB8AC3E}">
        <p14:creationId xmlns:p14="http://schemas.microsoft.com/office/powerpoint/2010/main" val="3081168439"/>
      </p:ext>
    </p:extLst>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par>
                                <p:cTn id="8" presetID="22" presetClass="entr" presetSubtype="8"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wipe(left)">
                                      <p:cBhvr>
                                        <p:cTn id="10" dur="500"/>
                                        <p:tgtEl>
                                          <p:spTgt spid="8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wipe(left)">
                                      <p:cBhvr>
                                        <p:cTn id="13"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computer screen with text on it&#10;&#10;AI-generated content may be incorrect.">
            <a:extLst>
              <a:ext uri="{FF2B5EF4-FFF2-40B4-BE49-F238E27FC236}">
                <a16:creationId xmlns:a16="http://schemas.microsoft.com/office/drawing/2014/main" id="{16845F25-B7E6-E071-A1BC-4E6644E1883B}"/>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l="-1" t="7653" r="-1" b="7655"/>
          <a:stretch/>
        </p:blipFill>
        <p:spPr>
          <a:xfrm>
            <a:off x="0" y="0"/>
            <a:ext cx="12192000" cy="6858000"/>
          </a:xfrm>
          <a:prstGeom prst="rect">
            <a:avLst/>
          </a:prstGeom>
        </p:spPr>
      </p:pic>
      <p:pic>
        <p:nvPicPr>
          <p:cNvPr id="38" name="Picture 37" descr="A computer screen with text on it&#10;&#10;AI-generated content may be incorrect.">
            <a:extLst>
              <a:ext uri="{FF2B5EF4-FFF2-40B4-BE49-F238E27FC236}">
                <a16:creationId xmlns:a16="http://schemas.microsoft.com/office/drawing/2014/main" id="{2BB31178-04E5-F7EC-0F5C-74706CC31DF7}"/>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Effect>
                      <a14:saturation sat="400000"/>
                    </a14:imgEffect>
                  </a14:imgLayer>
                </a14:imgProps>
              </a:ext>
              <a:ext uri="{28A0092B-C50C-407E-A947-70E740481C1C}">
                <a14:useLocalDpi xmlns:a14="http://schemas.microsoft.com/office/drawing/2010/main" val="0"/>
              </a:ext>
            </a:extLst>
          </a:blip>
          <a:srcRect l="2203" t="35787" r="2203" b="35787"/>
          <a:stretch>
            <a:fillRect/>
          </a:stretch>
        </p:blipFill>
        <p:spPr>
          <a:xfrm>
            <a:off x="268609" y="2278098"/>
            <a:ext cx="11654785" cy="2301804"/>
          </a:xfrm>
          <a:custGeom>
            <a:avLst/>
            <a:gdLst>
              <a:gd name="connsiteX0" fmla="*/ 2563280 w 11654785"/>
              <a:gd name="connsiteY0" fmla="*/ 1217543 h 2301804"/>
              <a:gd name="connsiteX1" fmla="*/ 2246220 w 11654785"/>
              <a:gd name="connsiteY1" fmla="*/ 1410536 h 2301804"/>
              <a:gd name="connsiteX2" fmla="*/ 2300786 w 11654785"/>
              <a:gd name="connsiteY2" fmla="*/ 1534603 h 2301804"/>
              <a:gd name="connsiteX3" fmla="*/ 2455296 w 11654785"/>
              <a:gd name="connsiteY3" fmla="*/ 1578256 h 2301804"/>
              <a:gd name="connsiteX4" fmla="*/ 2456198 w 11654785"/>
              <a:gd name="connsiteY4" fmla="*/ 1578172 h 2301804"/>
              <a:gd name="connsiteX5" fmla="*/ 2456883 w 11654785"/>
              <a:gd name="connsiteY5" fmla="*/ 1578256 h 2301804"/>
              <a:gd name="connsiteX6" fmla="*/ 2647004 w 11654785"/>
              <a:gd name="connsiteY6" fmla="*/ 1539198 h 2301804"/>
              <a:gd name="connsiteX7" fmla="*/ 2761306 w 11654785"/>
              <a:gd name="connsiteY7" fmla="*/ 1439255 h 2301804"/>
              <a:gd name="connsiteX8" fmla="*/ 2799215 w 11654785"/>
              <a:gd name="connsiteY8" fmla="*/ 1314040 h 2301804"/>
              <a:gd name="connsiteX9" fmla="*/ 2799215 w 11654785"/>
              <a:gd name="connsiteY9" fmla="*/ 1300255 h 2301804"/>
              <a:gd name="connsiteX10" fmla="*/ 2799215 w 11654785"/>
              <a:gd name="connsiteY10" fmla="*/ 1228361 h 2301804"/>
              <a:gd name="connsiteX11" fmla="*/ 2789738 w 11654785"/>
              <a:gd name="connsiteY11" fmla="*/ 1226877 h 2301804"/>
              <a:gd name="connsiteX12" fmla="*/ 2715356 w 11654785"/>
              <a:gd name="connsiteY12" fmla="*/ 1220415 h 2301804"/>
              <a:gd name="connsiteX13" fmla="*/ 2564867 w 11654785"/>
              <a:gd name="connsiteY13" fmla="*/ 1217543 h 2301804"/>
              <a:gd name="connsiteX14" fmla="*/ 2564584 w 11654785"/>
              <a:gd name="connsiteY14" fmla="*/ 1217568 h 2301804"/>
              <a:gd name="connsiteX15" fmla="*/ 1556175 w 11654785"/>
              <a:gd name="connsiteY15" fmla="*/ 723573 h 2301804"/>
              <a:gd name="connsiteX16" fmla="*/ 1555405 w 11654785"/>
              <a:gd name="connsiteY16" fmla="*/ 723643 h 2301804"/>
              <a:gd name="connsiteX17" fmla="*/ 1554588 w 11654785"/>
              <a:gd name="connsiteY17" fmla="*/ 723574 h 2301804"/>
              <a:gd name="connsiteX18" fmla="*/ 1313921 w 11654785"/>
              <a:gd name="connsiteY18" fmla="*/ 829260 h 2301804"/>
              <a:gd name="connsiteX19" fmla="*/ 1233687 w 11654785"/>
              <a:gd name="connsiteY19" fmla="*/ 1036900 h 2301804"/>
              <a:gd name="connsiteX20" fmla="*/ 1231260 w 11654785"/>
              <a:gd name="connsiteY20" fmla="*/ 1063608 h 2301804"/>
              <a:gd name="connsiteX21" fmla="*/ 1232847 w 11654785"/>
              <a:gd name="connsiteY21" fmla="*/ 1063608 h 2301804"/>
              <a:gd name="connsiteX22" fmla="*/ 1848672 w 11654785"/>
              <a:gd name="connsiteY22" fmla="*/ 1063608 h 2301804"/>
              <a:gd name="connsiteX23" fmla="*/ 1850259 w 11654785"/>
              <a:gd name="connsiteY23" fmla="*/ 1063608 h 2301804"/>
              <a:gd name="connsiteX24" fmla="*/ 1772143 w 11654785"/>
              <a:gd name="connsiteY24" fmla="*/ 811454 h 2301804"/>
              <a:gd name="connsiteX25" fmla="*/ 1556175 w 11654785"/>
              <a:gd name="connsiteY25" fmla="*/ 723573 h 2301804"/>
              <a:gd name="connsiteX26" fmla="*/ 5838015 w 11654785"/>
              <a:gd name="connsiteY26" fmla="*/ 716681 h 2301804"/>
              <a:gd name="connsiteX27" fmla="*/ 5527848 w 11654785"/>
              <a:gd name="connsiteY27" fmla="*/ 1065906 h 2301804"/>
              <a:gd name="connsiteX28" fmla="*/ 5527848 w 11654785"/>
              <a:gd name="connsiteY28" fmla="*/ 1562390 h 2301804"/>
              <a:gd name="connsiteX29" fmla="*/ 5586147 w 11654785"/>
              <a:gd name="connsiteY29" fmla="*/ 1565476 h 2301804"/>
              <a:gd name="connsiteX30" fmla="*/ 5658808 w 11654785"/>
              <a:gd name="connsiteY30" fmla="*/ 1566769 h 2301804"/>
              <a:gd name="connsiteX31" fmla="*/ 5659099 w 11654785"/>
              <a:gd name="connsiteY31" fmla="*/ 1566745 h 2301804"/>
              <a:gd name="connsiteX32" fmla="*/ 5660395 w 11654785"/>
              <a:gd name="connsiteY32" fmla="*/ 1566768 h 2301804"/>
              <a:gd name="connsiteX33" fmla="*/ 5999855 w 11654785"/>
              <a:gd name="connsiteY33" fmla="*/ 1434660 h 2301804"/>
              <a:gd name="connsiteX34" fmla="*/ 6119901 w 11654785"/>
              <a:gd name="connsiteY34" fmla="*/ 1061311 h 2301804"/>
              <a:gd name="connsiteX35" fmla="*/ 6046955 w 11654785"/>
              <a:gd name="connsiteY35" fmla="*/ 806285 h 2301804"/>
              <a:gd name="connsiteX36" fmla="*/ 5839602 w 11654785"/>
              <a:gd name="connsiteY36" fmla="*/ 716681 h 2301804"/>
              <a:gd name="connsiteX37" fmla="*/ 5838744 w 11654785"/>
              <a:gd name="connsiteY37" fmla="*/ 716745 h 2301804"/>
              <a:gd name="connsiteX38" fmla="*/ 8513677 w 11654785"/>
              <a:gd name="connsiteY38" fmla="*/ 532878 h 2301804"/>
              <a:gd name="connsiteX39" fmla="*/ 9150803 w 11654785"/>
              <a:gd name="connsiteY39" fmla="*/ 532878 h 2301804"/>
              <a:gd name="connsiteX40" fmla="*/ 9150803 w 11654785"/>
              <a:gd name="connsiteY40" fmla="*/ 601804 h 2301804"/>
              <a:gd name="connsiteX41" fmla="*/ 9150803 w 11654785"/>
              <a:gd name="connsiteY41" fmla="*/ 746549 h 2301804"/>
              <a:gd name="connsiteX42" fmla="*/ 9150803 w 11654785"/>
              <a:gd name="connsiteY42" fmla="*/ 1536901 h 2301804"/>
              <a:gd name="connsiteX43" fmla="*/ 9152391 w 11654785"/>
              <a:gd name="connsiteY43" fmla="*/ 1536901 h 2301804"/>
              <a:gd name="connsiteX44" fmla="*/ 9525301 w 11654785"/>
              <a:gd name="connsiteY44" fmla="*/ 1536901 h 2301804"/>
              <a:gd name="connsiteX45" fmla="*/ 9525301 w 11654785"/>
              <a:gd name="connsiteY45" fmla="*/ 1750571 h 2301804"/>
              <a:gd name="connsiteX46" fmla="*/ 9152391 w 11654785"/>
              <a:gd name="connsiteY46" fmla="*/ 1750571 h 2301804"/>
              <a:gd name="connsiteX47" fmla="*/ 9150803 w 11654785"/>
              <a:gd name="connsiteY47" fmla="*/ 1750571 h 2301804"/>
              <a:gd name="connsiteX48" fmla="*/ 9129416 w 11654785"/>
              <a:gd name="connsiteY48" fmla="*/ 1750571 h 2301804"/>
              <a:gd name="connsiteX49" fmla="*/ 9127828 w 11654785"/>
              <a:gd name="connsiteY49" fmla="*/ 1750571 h 2301804"/>
              <a:gd name="connsiteX50" fmla="*/ 8931828 w 11654785"/>
              <a:gd name="connsiteY50" fmla="*/ 1750571 h 2301804"/>
              <a:gd name="connsiteX51" fmla="*/ 8930240 w 11654785"/>
              <a:gd name="connsiteY51" fmla="*/ 1750571 h 2301804"/>
              <a:gd name="connsiteX52" fmla="*/ 8908852 w 11654785"/>
              <a:gd name="connsiteY52" fmla="*/ 1750571 h 2301804"/>
              <a:gd name="connsiteX53" fmla="*/ 8907265 w 11654785"/>
              <a:gd name="connsiteY53" fmla="*/ 1750571 h 2301804"/>
              <a:gd name="connsiteX54" fmla="*/ 8444750 w 11654785"/>
              <a:gd name="connsiteY54" fmla="*/ 1750571 h 2301804"/>
              <a:gd name="connsiteX55" fmla="*/ 8444750 w 11654785"/>
              <a:gd name="connsiteY55" fmla="*/ 1536901 h 2301804"/>
              <a:gd name="connsiteX56" fmla="*/ 8907265 w 11654785"/>
              <a:gd name="connsiteY56" fmla="*/ 1536901 h 2301804"/>
              <a:gd name="connsiteX57" fmla="*/ 8908852 w 11654785"/>
              <a:gd name="connsiteY57" fmla="*/ 1536901 h 2301804"/>
              <a:gd name="connsiteX58" fmla="*/ 8908852 w 11654785"/>
              <a:gd name="connsiteY58" fmla="*/ 746549 h 2301804"/>
              <a:gd name="connsiteX59" fmla="*/ 8907265 w 11654785"/>
              <a:gd name="connsiteY59" fmla="*/ 746549 h 2301804"/>
              <a:gd name="connsiteX60" fmla="*/ 8513677 w 11654785"/>
              <a:gd name="connsiteY60" fmla="*/ 746549 h 2301804"/>
              <a:gd name="connsiteX61" fmla="*/ 6399126 w 11654785"/>
              <a:gd name="connsiteY61" fmla="*/ 532878 h 2301804"/>
              <a:gd name="connsiteX62" fmla="*/ 7036253 w 11654785"/>
              <a:gd name="connsiteY62" fmla="*/ 532878 h 2301804"/>
              <a:gd name="connsiteX63" fmla="*/ 7036253 w 11654785"/>
              <a:gd name="connsiteY63" fmla="*/ 601804 h 2301804"/>
              <a:gd name="connsiteX64" fmla="*/ 7036253 w 11654785"/>
              <a:gd name="connsiteY64" fmla="*/ 746549 h 2301804"/>
              <a:gd name="connsiteX65" fmla="*/ 7036253 w 11654785"/>
              <a:gd name="connsiteY65" fmla="*/ 1536901 h 2301804"/>
              <a:gd name="connsiteX66" fmla="*/ 7037841 w 11654785"/>
              <a:gd name="connsiteY66" fmla="*/ 1536901 h 2301804"/>
              <a:gd name="connsiteX67" fmla="*/ 7410751 w 11654785"/>
              <a:gd name="connsiteY67" fmla="*/ 1536901 h 2301804"/>
              <a:gd name="connsiteX68" fmla="*/ 7410751 w 11654785"/>
              <a:gd name="connsiteY68" fmla="*/ 1750571 h 2301804"/>
              <a:gd name="connsiteX69" fmla="*/ 7037841 w 11654785"/>
              <a:gd name="connsiteY69" fmla="*/ 1750571 h 2301804"/>
              <a:gd name="connsiteX70" fmla="*/ 7036253 w 11654785"/>
              <a:gd name="connsiteY70" fmla="*/ 1750571 h 2301804"/>
              <a:gd name="connsiteX71" fmla="*/ 7014865 w 11654785"/>
              <a:gd name="connsiteY71" fmla="*/ 1750571 h 2301804"/>
              <a:gd name="connsiteX72" fmla="*/ 7013278 w 11654785"/>
              <a:gd name="connsiteY72" fmla="*/ 1750571 h 2301804"/>
              <a:gd name="connsiteX73" fmla="*/ 6817277 w 11654785"/>
              <a:gd name="connsiteY73" fmla="*/ 1750571 h 2301804"/>
              <a:gd name="connsiteX74" fmla="*/ 6815690 w 11654785"/>
              <a:gd name="connsiteY74" fmla="*/ 1750571 h 2301804"/>
              <a:gd name="connsiteX75" fmla="*/ 6794302 w 11654785"/>
              <a:gd name="connsiteY75" fmla="*/ 1750571 h 2301804"/>
              <a:gd name="connsiteX76" fmla="*/ 6792714 w 11654785"/>
              <a:gd name="connsiteY76" fmla="*/ 1750571 h 2301804"/>
              <a:gd name="connsiteX77" fmla="*/ 6330200 w 11654785"/>
              <a:gd name="connsiteY77" fmla="*/ 1750571 h 2301804"/>
              <a:gd name="connsiteX78" fmla="*/ 6330200 w 11654785"/>
              <a:gd name="connsiteY78" fmla="*/ 1536901 h 2301804"/>
              <a:gd name="connsiteX79" fmla="*/ 6792714 w 11654785"/>
              <a:gd name="connsiteY79" fmla="*/ 1536901 h 2301804"/>
              <a:gd name="connsiteX80" fmla="*/ 6794302 w 11654785"/>
              <a:gd name="connsiteY80" fmla="*/ 1536901 h 2301804"/>
              <a:gd name="connsiteX81" fmla="*/ 6794302 w 11654785"/>
              <a:gd name="connsiteY81" fmla="*/ 746549 h 2301804"/>
              <a:gd name="connsiteX82" fmla="*/ 6792714 w 11654785"/>
              <a:gd name="connsiteY82" fmla="*/ 746549 h 2301804"/>
              <a:gd name="connsiteX83" fmla="*/ 6399126 w 11654785"/>
              <a:gd name="connsiteY83" fmla="*/ 746549 h 2301804"/>
              <a:gd name="connsiteX84" fmla="*/ 3819314 w 11654785"/>
              <a:gd name="connsiteY84" fmla="*/ 509929 h 2301804"/>
              <a:gd name="connsiteX85" fmla="*/ 3983326 w 11654785"/>
              <a:gd name="connsiteY85" fmla="*/ 515072 h 2301804"/>
              <a:gd name="connsiteX86" fmla="*/ 4140132 w 11654785"/>
              <a:gd name="connsiteY86" fmla="*/ 532878 h 2301804"/>
              <a:gd name="connsiteX87" fmla="*/ 4114875 w 11654785"/>
              <a:gd name="connsiteY87" fmla="*/ 744130 h 2301804"/>
              <a:gd name="connsiteX88" fmla="*/ 3952173 w 11654785"/>
              <a:gd name="connsiteY88" fmla="*/ 731615 h 2301804"/>
              <a:gd name="connsiteX89" fmla="*/ 3813172 w 11654785"/>
              <a:gd name="connsiteY89" fmla="*/ 728168 h 2301804"/>
              <a:gd name="connsiteX90" fmla="*/ 3812644 w 11654785"/>
              <a:gd name="connsiteY90" fmla="*/ 728195 h 2301804"/>
              <a:gd name="connsiteX91" fmla="*/ 3811585 w 11654785"/>
              <a:gd name="connsiteY91" fmla="*/ 728168 h 2301804"/>
              <a:gd name="connsiteX92" fmla="*/ 3515203 w 11654785"/>
              <a:gd name="connsiteY92" fmla="*/ 763206 h 2301804"/>
              <a:gd name="connsiteX93" fmla="*/ 3423302 w 11654785"/>
              <a:gd name="connsiteY93" fmla="*/ 877508 h 2301804"/>
              <a:gd name="connsiteX94" fmla="*/ 3461211 w 11654785"/>
              <a:gd name="connsiteY94" fmla="*/ 953901 h 2301804"/>
              <a:gd name="connsiteX95" fmla="*/ 3577237 w 11654785"/>
              <a:gd name="connsiteY95" fmla="*/ 996980 h 2301804"/>
              <a:gd name="connsiteX96" fmla="*/ 3802395 w 11654785"/>
              <a:gd name="connsiteY96" fmla="*/ 1052121 h 2301804"/>
              <a:gd name="connsiteX97" fmla="*/ 4083269 w 11654785"/>
              <a:gd name="connsiteY97" fmla="*/ 1175039 h 2301804"/>
              <a:gd name="connsiteX98" fmla="*/ 4172299 w 11654785"/>
              <a:gd name="connsiteY98" fmla="*/ 1399049 h 2301804"/>
              <a:gd name="connsiteX99" fmla="*/ 4028702 w 11654785"/>
              <a:gd name="connsiteY99" fmla="*/ 1684517 h 2301804"/>
              <a:gd name="connsiteX100" fmla="*/ 3715735 w 11654785"/>
              <a:gd name="connsiteY100" fmla="*/ 1767982 h 2301804"/>
              <a:gd name="connsiteX101" fmla="*/ 3568800 w 11654785"/>
              <a:gd name="connsiteY101" fmla="*/ 1773518 h 2301804"/>
              <a:gd name="connsiteX102" fmla="*/ 3333562 w 11654785"/>
              <a:gd name="connsiteY102" fmla="*/ 1765505 h 2301804"/>
              <a:gd name="connsiteX103" fmla="*/ 3239506 w 11654785"/>
              <a:gd name="connsiteY103" fmla="*/ 1754879 h 2301804"/>
              <a:gd name="connsiteX104" fmla="*/ 3219144 w 11654785"/>
              <a:gd name="connsiteY104" fmla="*/ 1751127 h 2301804"/>
              <a:gd name="connsiteX105" fmla="*/ 3217774 w 11654785"/>
              <a:gd name="connsiteY105" fmla="*/ 1751167 h 2301804"/>
              <a:gd name="connsiteX106" fmla="*/ 3217557 w 11654785"/>
              <a:gd name="connsiteY106" fmla="*/ 1751127 h 2301804"/>
              <a:gd name="connsiteX107" fmla="*/ 2847461 w 11654785"/>
              <a:gd name="connsiteY107" fmla="*/ 1762012 h 2301804"/>
              <a:gd name="connsiteX108" fmla="*/ 2835478 w 11654785"/>
              <a:gd name="connsiteY108" fmla="*/ 1493247 h 2301804"/>
              <a:gd name="connsiteX109" fmla="*/ 2833891 w 11654785"/>
              <a:gd name="connsiteY109" fmla="*/ 1493247 h 2301804"/>
              <a:gd name="connsiteX110" fmla="*/ 2809199 w 11654785"/>
              <a:gd name="connsiteY110" fmla="*/ 1493247 h 2301804"/>
              <a:gd name="connsiteX111" fmla="*/ 2808362 w 11654785"/>
              <a:gd name="connsiteY111" fmla="*/ 1507140 h 2301804"/>
              <a:gd name="connsiteX112" fmla="*/ 2762591 w 11654785"/>
              <a:gd name="connsiteY112" fmla="*/ 1632823 h 2301804"/>
              <a:gd name="connsiteX113" fmla="*/ 2625313 w 11654785"/>
              <a:gd name="connsiteY113" fmla="*/ 1738509 h 2301804"/>
              <a:gd name="connsiteX114" fmla="*/ 2528817 w 11654785"/>
              <a:gd name="connsiteY114" fmla="*/ 1764787 h 2301804"/>
              <a:gd name="connsiteX115" fmla="*/ 2416953 w 11654785"/>
              <a:gd name="connsiteY115" fmla="*/ 1773491 h 2301804"/>
              <a:gd name="connsiteX116" fmla="*/ 2327862 w 11654785"/>
              <a:gd name="connsiteY116" fmla="*/ 1767803 h 2301804"/>
              <a:gd name="connsiteX117" fmla="*/ 2122592 w 11654785"/>
              <a:gd name="connsiteY117" fmla="*/ 1681645 h 2301804"/>
              <a:gd name="connsiteX118" fmla="*/ 2018054 w 11654785"/>
              <a:gd name="connsiteY118" fmla="*/ 1422024 h 2301804"/>
              <a:gd name="connsiteX119" fmla="*/ 2054096 w 11654785"/>
              <a:gd name="connsiteY119" fmla="*/ 1251432 h 2301804"/>
              <a:gd name="connsiteX120" fmla="*/ 2055076 w 11654785"/>
              <a:gd name="connsiteY120" fmla="*/ 1249709 h 2301804"/>
              <a:gd name="connsiteX121" fmla="*/ 2053489 w 11654785"/>
              <a:gd name="connsiteY121" fmla="*/ 1249709 h 2301804"/>
              <a:gd name="connsiteX122" fmla="*/ 1240282 w 11654785"/>
              <a:gd name="connsiteY122" fmla="*/ 1249709 h 2301804"/>
              <a:gd name="connsiteX123" fmla="*/ 1244896 w 11654785"/>
              <a:gd name="connsiteY123" fmla="*/ 1272253 h 2301804"/>
              <a:gd name="connsiteX124" fmla="*/ 1346087 w 11654785"/>
              <a:gd name="connsiteY124" fmla="*/ 1449594 h 2301804"/>
              <a:gd name="connsiteX125" fmla="*/ 1680952 w 11654785"/>
              <a:gd name="connsiteY125" fmla="*/ 1559876 h 2301804"/>
              <a:gd name="connsiteX126" fmla="*/ 1681805 w 11654785"/>
              <a:gd name="connsiteY126" fmla="*/ 1559826 h 2301804"/>
              <a:gd name="connsiteX127" fmla="*/ 1682539 w 11654785"/>
              <a:gd name="connsiteY127" fmla="*/ 1559876 h 2301804"/>
              <a:gd name="connsiteX128" fmla="*/ 1831879 w 11654785"/>
              <a:gd name="connsiteY128" fmla="*/ 1551260 h 2301804"/>
              <a:gd name="connsiteX129" fmla="*/ 1979666 w 11654785"/>
              <a:gd name="connsiteY129" fmla="*/ 1527955 h 2301804"/>
              <a:gd name="connsiteX130" fmla="*/ 2009500 w 11654785"/>
              <a:gd name="connsiteY130" fmla="*/ 1741381 h 2301804"/>
              <a:gd name="connsiteX131" fmla="*/ 1811912 w 11654785"/>
              <a:gd name="connsiteY131" fmla="*/ 1767803 h 2301804"/>
              <a:gd name="connsiteX132" fmla="*/ 1654426 w 11654785"/>
              <a:gd name="connsiteY132" fmla="*/ 1773509 h 2301804"/>
              <a:gd name="connsiteX133" fmla="*/ 1508178 w 11654785"/>
              <a:gd name="connsiteY133" fmla="*/ 1763315 h 2301804"/>
              <a:gd name="connsiteX134" fmla="*/ 1174210 w 11654785"/>
              <a:gd name="connsiteY134" fmla="*/ 1609847 h 2301804"/>
              <a:gd name="connsiteX135" fmla="*/ 1004767 w 11654785"/>
              <a:gd name="connsiteY135" fmla="*/ 1139427 h 2301804"/>
              <a:gd name="connsiteX136" fmla="*/ 1148362 w 11654785"/>
              <a:gd name="connsiteY136" fmla="*/ 675325 h 2301804"/>
              <a:gd name="connsiteX137" fmla="*/ 1430313 w 11654785"/>
              <a:gd name="connsiteY137" fmla="*/ 520242 h 2301804"/>
              <a:gd name="connsiteX138" fmla="*/ 1553099 w 11654785"/>
              <a:gd name="connsiteY138" fmla="*/ 509968 h 2301804"/>
              <a:gd name="connsiteX139" fmla="*/ 1668782 w 11654785"/>
              <a:gd name="connsiteY139" fmla="*/ 519237 h 2301804"/>
              <a:gd name="connsiteX140" fmla="*/ 1934255 w 11654785"/>
              <a:gd name="connsiteY140" fmla="*/ 659243 h 2301804"/>
              <a:gd name="connsiteX141" fmla="*/ 2069235 w 11654785"/>
              <a:gd name="connsiteY141" fmla="*/ 1093476 h 2301804"/>
              <a:gd name="connsiteX142" fmla="*/ 2067512 w 11654785"/>
              <a:gd name="connsiteY142" fmla="*/ 1174465 h 2301804"/>
              <a:gd name="connsiteX143" fmla="*/ 2063559 w 11654785"/>
              <a:gd name="connsiteY143" fmla="*/ 1232003 h 2301804"/>
              <a:gd name="connsiteX144" fmla="*/ 2065364 w 11654785"/>
              <a:gd name="connsiteY144" fmla="*/ 1228829 h 2301804"/>
              <a:gd name="connsiteX145" fmla="*/ 2065146 w 11654785"/>
              <a:gd name="connsiteY145" fmla="*/ 1232003 h 2301804"/>
              <a:gd name="connsiteX146" fmla="*/ 2074370 w 11654785"/>
              <a:gd name="connsiteY146" fmla="*/ 1215784 h 2301804"/>
              <a:gd name="connsiteX147" fmla="*/ 2162224 w 11654785"/>
              <a:gd name="connsiteY147" fmla="*/ 1125642 h 2301804"/>
              <a:gd name="connsiteX148" fmla="*/ 2445359 w 11654785"/>
              <a:gd name="connsiteY148" fmla="*/ 1028715 h 2301804"/>
              <a:gd name="connsiteX149" fmla="*/ 2568562 w 11654785"/>
              <a:gd name="connsiteY149" fmla="*/ 1022300 h 2301804"/>
              <a:gd name="connsiteX150" fmla="*/ 2762591 w 11654785"/>
              <a:gd name="connsiteY150" fmla="*/ 1035464 h 2301804"/>
              <a:gd name="connsiteX151" fmla="*/ 2797628 w 11654785"/>
              <a:gd name="connsiteY151" fmla="*/ 1042620 h 2301804"/>
              <a:gd name="connsiteX152" fmla="*/ 2797628 w 11654785"/>
              <a:gd name="connsiteY152" fmla="*/ 1042296 h 2301804"/>
              <a:gd name="connsiteX153" fmla="*/ 2799215 w 11654785"/>
              <a:gd name="connsiteY153" fmla="*/ 1042621 h 2301804"/>
              <a:gd name="connsiteX154" fmla="*/ 2799215 w 11654785"/>
              <a:gd name="connsiteY154" fmla="*/ 985492 h 2301804"/>
              <a:gd name="connsiteX155" fmla="*/ 2713632 w 11654785"/>
              <a:gd name="connsiteY155" fmla="*/ 806859 h 2301804"/>
              <a:gd name="connsiteX156" fmla="*/ 2459180 w 11654785"/>
              <a:gd name="connsiteY156" fmla="*/ 745400 h 2301804"/>
              <a:gd name="connsiteX157" fmla="*/ 2167394 w 11654785"/>
              <a:gd name="connsiteY157" fmla="*/ 737359 h 2301804"/>
              <a:gd name="connsiteX158" fmla="*/ 2190366 w 11654785"/>
              <a:gd name="connsiteY158" fmla="*/ 521413 h 2301804"/>
              <a:gd name="connsiteX159" fmla="*/ 2434618 w 11654785"/>
              <a:gd name="connsiteY159" fmla="*/ 524837 h 2301804"/>
              <a:gd name="connsiteX160" fmla="*/ 2883211 w 11654785"/>
              <a:gd name="connsiteY160" fmla="*/ 655222 h 2301804"/>
              <a:gd name="connsiteX161" fmla="*/ 3029679 w 11654785"/>
              <a:gd name="connsiteY161" fmla="*/ 1022253 h 2301804"/>
              <a:gd name="connsiteX162" fmla="*/ 3029679 w 11654785"/>
              <a:gd name="connsiteY162" fmla="*/ 1530008 h 2301804"/>
              <a:gd name="connsiteX163" fmla="*/ 3176090 w 11654785"/>
              <a:gd name="connsiteY163" fmla="*/ 1547903 h 2301804"/>
              <a:gd name="connsiteX164" fmla="*/ 3176114 w 11654785"/>
              <a:gd name="connsiteY164" fmla="*/ 1547711 h 2301804"/>
              <a:gd name="connsiteX165" fmla="*/ 3177677 w 11654785"/>
              <a:gd name="connsiteY165" fmla="*/ 1547902 h 2301804"/>
              <a:gd name="connsiteX166" fmla="*/ 3181325 w 11654785"/>
              <a:gd name="connsiteY166" fmla="*/ 1518722 h 2301804"/>
              <a:gd name="connsiteX167" fmla="*/ 3392859 w 11654785"/>
              <a:gd name="connsiteY167" fmla="*/ 1546091 h 2301804"/>
              <a:gd name="connsiteX168" fmla="*/ 3568047 w 11654785"/>
              <a:gd name="connsiteY168" fmla="*/ 1555281 h 2301804"/>
              <a:gd name="connsiteX169" fmla="*/ 3568807 w 11654785"/>
              <a:gd name="connsiteY169" fmla="*/ 1555238 h 2301804"/>
              <a:gd name="connsiteX170" fmla="*/ 3569634 w 11654785"/>
              <a:gd name="connsiteY170" fmla="*/ 1555281 h 2301804"/>
              <a:gd name="connsiteX171" fmla="*/ 3837871 w 11654785"/>
              <a:gd name="connsiteY171" fmla="*/ 1519095 h 2301804"/>
              <a:gd name="connsiteX172" fmla="*/ 3921156 w 11654785"/>
              <a:gd name="connsiteY172" fmla="*/ 1403644 h 2301804"/>
              <a:gd name="connsiteX173" fmla="*/ 3891862 w 11654785"/>
              <a:gd name="connsiteY173" fmla="*/ 1321507 h 2301804"/>
              <a:gd name="connsiteX174" fmla="*/ 3801684 w 11654785"/>
              <a:gd name="connsiteY174" fmla="*/ 1279577 h 2301804"/>
              <a:gd name="connsiteX175" fmla="*/ 3521385 w 11654785"/>
              <a:gd name="connsiteY175" fmla="*/ 1208353 h 2301804"/>
              <a:gd name="connsiteX176" fmla="*/ 3256594 w 11654785"/>
              <a:gd name="connsiteY176" fmla="*/ 1094625 h 2301804"/>
              <a:gd name="connsiteX177" fmla="*/ 3172160 w 11654785"/>
              <a:gd name="connsiteY177" fmla="*/ 888996 h 2301804"/>
              <a:gd name="connsiteX178" fmla="*/ 3325520 w 11654785"/>
              <a:gd name="connsiteY178" fmla="*/ 599507 h 2301804"/>
              <a:gd name="connsiteX179" fmla="*/ 3661212 w 11654785"/>
              <a:gd name="connsiteY179" fmla="*/ 515503 h 2301804"/>
              <a:gd name="connsiteX180" fmla="*/ 9704208 w 11654785"/>
              <a:gd name="connsiteY180" fmla="*/ 165273 h 2301804"/>
              <a:gd name="connsiteX181" fmla="*/ 9946159 w 11654785"/>
              <a:gd name="connsiteY181" fmla="*/ 165273 h 2301804"/>
              <a:gd name="connsiteX182" fmla="*/ 9946159 w 11654785"/>
              <a:gd name="connsiteY182" fmla="*/ 532878 h 2301804"/>
              <a:gd name="connsiteX183" fmla="*/ 9947747 w 11654785"/>
              <a:gd name="connsiteY183" fmla="*/ 532878 h 2301804"/>
              <a:gd name="connsiteX184" fmla="*/ 10437092 w 11654785"/>
              <a:gd name="connsiteY184" fmla="*/ 532878 h 2301804"/>
              <a:gd name="connsiteX185" fmla="*/ 10438679 w 11654785"/>
              <a:gd name="connsiteY185" fmla="*/ 532878 h 2301804"/>
              <a:gd name="connsiteX186" fmla="*/ 10499865 w 11654785"/>
              <a:gd name="connsiteY186" fmla="*/ 532878 h 2301804"/>
              <a:gd name="connsiteX187" fmla="*/ 10501452 w 11654785"/>
              <a:gd name="connsiteY187" fmla="*/ 532878 h 2301804"/>
              <a:gd name="connsiteX188" fmla="*/ 10689821 w 11654785"/>
              <a:gd name="connsiteY188" fmla="*/ 532878 h 2301804"/>
              <a:gd name="connsiteX189" fmla="*/ 11087294 w 11654785"/>
              <a:gd name="connsiteY189" fmla="*/ 1566769 h 2301804"/>
              <a:gd name="connsiteX190" fmla="*/ 11104079 w 11654785"/>
              <a:gd name="connsiteY190" fmla="*/ 1566769 h 2301804"/>
              <a:gd name="connsiteX191" fmla="*/ 11104079 w 11654785"/>
              <a:gd name="connsiteY191" fmla="*/ 1566768 h 2301804"/>
              <a:gd name="connsiteX192" fmla="*/ 11105667 w 11654785"/>
              <a:gd name="connsiteY192" fmla="*/ 1566768 h 2301804"/>
              <a:gd name="connsiteX193" fmla="*/ 11403644 w 11654785"/>
              <a:gd name="connsiteY193" fmla="*/ 532878 h 2301804"/>
              <a:gd name="connsiteX194" fmla="*/ 11654785 w 11654785"/>
              <a:gd name="connsiteY194" fmla="*/ 532878 h 2301804"/>
              <a:gd name="connsiteX195" fmla="*/ 11303262 w 11654785"/>
              <a:gd name="connsiteY195" fmla="*/ 1642587 h 2301804"/>
              <a:gd name="connsiteX196" fmla="*/ 11148753 w 11654785"/>
              <a:gd name="connsiteY196" fmla="*/ 1994110 h 2301804"/>
              <a:gd name="connsiteX197" fmla="*/ 10946570 w 11654785"/>
              <a:gd name="connsiteY197" fmla="*/ 2193996 h 2301804"/>
              <a:gd name="connsiteX198" fmla="*/ 10666845 w 11654785"/>
              <a:gd name="connsiteY198" fmla="*/ 2279004 h 2301804"/>
              <a:gd name="connsiteX199" fmla="*/ 10461646 w 11654785"/>
              <a:gd name="connsiteY199" fmla="*/ 2301804 h 2301804"/>
              <a:gd name="connsiteX200" fmla="*/ 10450167 w 11654785"/>
              <a:gd name="connsiteY200" fmla="*/ 2083714 h 2301804"/>
              <a:gd name="connsiteX201" fmla="*/ 10640862 w 11654785"/>
              <a:gd name="connsiteY201" fmla="*/ 2060738 h 2301804"/>
              <a:gd name="connsiteX202" fmla="*/ 10847066 w 11654785"/>
              <a:gd name="connsiteY202" fmla="*/ 1995259 h 2301804"/>
              <a:gd name="connsiteX203" fmla="*/ 10993534 w 11654785"/>
              <a:gd name="connsiteY203" fmla="*/ 1845344 h 2301804"/>
              <a:gd name="connsiteX204" fmla="*/ 11037097 w 11654785"/>
              <a:gd name="connsiteY204" fmla="*/ 1762175 h 2301804"/>
              <a:gd name="connsiteX205" fmla="*/ 11042093 w 11654785"/>
              <a:gd name="connsiteY205" fmla="*/ 1750571 h 2301804"/>
              <a:gd name="connsiteX206" fmla="*/ 11040505 w 11654785"/>
              <a:gd name="connsiteY206" fmla="*/ 1750571 h 2301804"/>
              <a:gd name="connsiteX207" fmla="*/ 10923459 w 11654785"/>
              <a:gd name="connsiteY207" fmla="*/ 1750571 h 2301804"/>
              <a:gd name="connsiteX208" fmla="*/ 10501452 w 11654785"/>
              <a:gd name="connsiteY208" fmla="*/ 690554 h 2301804"/>
              <a:gd name="connsiteX209" fmla="*/ 10501452 w 11654785"/>
              <a:gd name="connsiteY209" fmla="*/ 694541 h 2301804"/>
              <a:gd name="connsiteX210" fmla="*/ 10499865 w 11654785"/>
              <a:gd name="connsiteY210" fmla="*/ 690555 h 2301804"/>
              <a:gd name="connsiteX211" fmla="*/ 10499865 w 11654785"/>
              <a:gd name="connsiteY211" fmla="*/ 746549 h 2301804"/>
              <a:gd name="connsiteX212" fmla="*/ 9947747 w 11654785"/>
              <a:gd name="connsiteY212" fmla="*/ 746549 h 2301804"/>
              <a:gd name="connsiteX213" fmla="*/ 9946159 w 11654785"/>
              <a:gd name="connsiteY213" fmla="*/ 746549 h 2301804"/>
              <a:gd name="connsiteX214" fmla="*/ 9946159 w 11654785"/>
              <a:gd name="connsiteY214" fmla="*/ 1084286 h 2301804"/>
              <a:gd name="connsiteX215" fmla="*/ 9946159 w 11654785"/>
              <a:gd name="connsiteY215" fmla="*/ 1176188 h 2301804"/>
              <a:gd name="connsiteX216" fmla="*/ 9946159 w 11654785"/>
              <a:gd name="connsiteY216" fmla="*/ 1279577 h 2301804"/>
              <a:gd name="connsiteX217" fmla="*/ 10016808 w 11654785"/>
              <a:gd name="connsiteY217" fmla="*/ 1489801 h 2301804"/>
              <a:gd name="connsiteX218" fmla="*/ 10249433 w 11654785"/>
              <a:gd name="connsiteY218" fmla="*/ 1555281 h 2301804"/>
              <a:gd name="connsiteX219" fmla="*/ 10250243 w 11654785"/>
              <a:gd name="connsiteY219" fmla="*/ 1555239 h 2301804"/>
              <a:gd name="connsiteX220" fmla="*/ 10251021 w 11654785"/>
              <a:gd name="connsiteY220" fmla="*/ 1555281 h 2301804"/>
              <a:gd name="connsiteX221" fmla="*/ 10372790 w 11654785"/>
              <a:gd name="connsiteY221" fmla="*/ 1548963 h 2301804"/>
              <a:gd name="connsiteX222" fmla="*/ 10518268 w 11654785"/>
              <a:gd name="connsiteY222" fmla="*/ 1532483 h 2301804"/>
              <a:gd name="connsiteX223" fmla="*/ 10545815 w 11654785"/>
              <a:gd name="connsiteY223" fmla="*/ 1745976 h 2301804"/>
              <a:gd name="connsiteX224" fmla="*/ 10389009 w 11654785"/>
              <a:gd name="connsiteY224" fmla="*/ 1766654 h 2301804"/>
              <a:gd name="connsiteX225" fmla="*/ 10227360 w 11654785"/>
              <a:gd name="connsiteY225" fmla="*/ 1773508 h 2301804"/>
              <a:gd name="connsiteX226" fmla="*/ 10099204 w 11654785"/>
              <a:gd name="connsiteY226" fmla="*/ 1766367 h 2301804"/>
              <a:gd name="connsiteX227" fmla="*/ 9827700 w 11654785"/>
              <a:gd name="connsiteY227" fmla="*/ 1658670 h 2301804"/>
              <a:gd name="connsiteX228" fmla="*/ 9704208 w 11654785"/>
              <a:gd name="connsiteY228" fmla="*/ 1291064 h 2301804"/>
              <a:gd name="connsiteX229" fmla="*/ 9704208 w 11654785"/>
              <a:gd name="connsiteY229" fmla="*/ 1176188 h 2301804"/>
              <a:gd name="connsiteX230" fmla="*/ 9704208 w 11654785"/>
              <a:gd name="connsiteY230" fmla="*/ 1084286 h 2301804"/>
              <a:gd name="connsiteX231" fmla="*/ 9704208 w 11654785"/>
              <a:gd name="connsiteY231" fmla="*/ 746549 h 2301804"/>
              <a:gd name="connsiteX232" fmla="*/ 9702620 w 11654785"/>
              <a:gd name="connsiteY232" fmla="*/ 746549 h 2301804"/>
              <a:gd name="connsiteX233" fmla="*/ 9398636 w 11654785"/>
              <a:gd name="connsiteY233" fmla="*/ 746549 h 2301804"/>
              <a:gd name="connsiteX234" fmla="*/ 9398636 w 11654785"/>
              <a:gd name="connsiteY234" fmla="*/ 532878 h 2301804"/>
              <a:gd name="connsiteX235" fmla="*/ 9702620 w 11654785"/>
              <a:gd name="connsiteY235" fmla="*/ 532878 h 2301804"/>
              <a:gd name="connsiteX236" fmla="*/ 9704208 w 11654785"/>
              <a:gd name="connsiteY236" fmla="*/ 532878 h 2301804"/>
              <a:gd name="connsiteX237" fmla="*/ 0 w 11654785"/>
              <a:gd name="connsiteY237" fmla="*/ 119322 h 2301804"/>
              <a:gd name="connsiteX238" fmla="*/ 237356 w 11654785"/>
              <a:gd name="connsiteY238" fmla="*/ 119322 h 2301804"/>
              <a:gd name="connsiteX239" fmla="*/ 1078254 w 11654785"/>
              <a:gd name="connsiteY239" fmla="*/ 119322 h 2301804"/>
              <a:gd name="connsiteX240" fmla="*/ 1078254 w 11654785"/>
              <a:gd name="connsiteY240" fmla="*/ 337588 h 2301804"/>
              <a:gd name="connsiteX241" fmla="*/ 238944 w 11654785"/>
              <a:gd name="connsiteY241" fmla="*/ 337588 h 2301804"/>
              <a:gd name="connsiteX242" fmla="*/ 237356 w 11654785"/>
              <a:gd name="connsiteY242" fmla="*/ 337588 h 2301804"/>
              <a:gd name="connsiteX243" fmla="*/ 237356 w 11654785"/>
              <a:gd name="connsiteY243" fmla="*/ 893591 h 2301804"/>
              <a:gd name="connsiteX244" fmla="*/ 238944 w 11654785"/>
              <a:gd name="connsiteY244" fmla="*/ 893591 h 2301804"/>
              <a:gd name="connsiteX245" fmla="*/ 871476 w 11654785"/>
              <a:gd name="connsiteY245" fmla="*/ 893591 h 2301804"/>
              <a:gd name="connsiteX246" fmla="*/ 871476 w 11654785"/>
              <a:gd name="connsiteY246" fmla="*/ 1111857 h 2301804"/>
              <a:gd name="connsiteX247" fmla="*/ 238944 w 11654785"/>
              <a:gd name="connsiteY247" fmla="*/ 1111857 h 2301804"/>
              <a:gd name="connsiteX248" fmla="*/ 237356 w 11654785"/>
              <a:gd name="connsiteY248" fmla="*/ 1111857 h 2301804"/>
              <a:gd name="connsiteX249" fmla="*/ 237356 w 11654785"/>
              <a:gd name="connsiteY249" fmla="*/ 1750571 h 2301804"/>
              <a:gd name="connsiteX250" fmla="*/ 0 w 11654785"/>
              <a:gd name="connsiteY250" fmla="*/ 1750571 h 2301804"/>
              <a:gd name="connsiteX251" fmla="*/ 0 w 11654785"/>
              <a:gd name="connsiteY251" fmla="*/ 1111857 h 2301804"/>
              <a:gd name="connsiteX252" fmla="*/ 0 w 11654785"/>
              <a:gd name="connsiteY252" fmla="*/ 893591 h 2301804"/>
              <a:gd name="connsiteX253" fmla="*/ 0 w 11654785"/>
              <a:gd name="connsiteY253" fmla="*/ 337588 h 2301804"/>
              <a:gd name="connsiteX254" fmla="*/ 7316252 w 11654785"/>
              <a:gd name="connsiteY254" fmla="*/ 27421 h 2301804"/>
              <a:gd name="connsiteX255" fmla="*/ 7673079 w 11654785"/>
              <a:gd name="connsiteY255" fmla="*/ 27421 h 2301804"/>
              <a:gd name="connsiteX256" fmla="*/ 7693757 w 11654785"/>
              <a:gd name="connsiteY256" fmla="*/ 27421 h 2301804"/>
              <a:gd name="connsiteX257" fmla="*/ 7916618 w 11654785"/>
              <a:gd name="connsiteY257" fmla="*/ 27421 h 2301804"/>
              <a:gd name="connsiteX258" fmla="*/ 7916618 w 11654785"/>
              <a:gd name="connsiteY258" fmla="*/ 1279577 h 2301804"/>
              <a:gd name="connsiteX259" fmla="*/ 7934998 w 11654785"/>
              <a:gd name="connsiteY259" fmla="*/ 1436958 h 2301804"/>
              <a:gd name="connsiteX260" fmla="*/ 8006796 w 11654785"/>
              <a:gd name="connsiteY260" fmla="*/ 1526562 h 2301804"/>
              <a:gd name="connsiteX261" fmla="*/ 8164751 w 11654785"/>
              <a:gd name="connsiteY261" fmla="*/ 1555281 h 2301804"/>
              <a:gd name="connsiteX262" fmla="*/ 8165445 w 11654785"/>
              <a:gd name="connsiteY262" fmla="*/ 1555211 h 2301804"/>
              <a:gd name="connsiteX263" fmla="*/ 8166339 w 11654785"/>
              <a:gd name="connsiteY263" fmla="*/ 1555281 h 2301804"/>
              <a:gd name="connsiteX264" fmla="*/ 8274898 w 11654785"/>
              <a:gd name="connsiteY264" fmla="*/ 1544368 h 2301804"/>
              <a:gd name="connsiteX265" fmla="*/ 8408338 w 11654785"/>
              <a:gd name="connsiteY265" fmla="*/ 1512001 h 2301804"/>
              <a:gd name="connsiteX266" fmla="*/ 8435860 w 11654785"/>
              <a:gd name="connsiteY266" fmla="*/ 1725298 h 2301804"/>
              <a:gd name="connsiteX267" fmla="*/ 8257227 w 11654785"/>
              <a:gd name="connsiteY267" fmla="*/ 1762059 h 2301804"/>
              <a:gd name="connsiteX268" fmla="*/ 8073707 w 11654785"/>
              <a:gd name="connsiteY268" fmla="*/ 1773493 h 2301804"/>
              <a:gd name="connsiteX269" fmla="*/ 7976075 w 11654785"/>
              <a:gd name="connsiteY269" fmla="*/ 1766367 h 2301804"/>
              <a:gd name="connsiteX270" fmla="*/ 7768866 w 11654785"/>
              <a:gd name="connsiteY270" fmla="*/ 1658670 h 2301804"/>
              <a:gd name="connsiteX271" fmla="*/ 7674667 w 11654785"/>
              <a:gd name="connsiteY271" fmla="*/ 1291064 h 2301804"/>
              <a:gd name="connsiteX272" fmla="*/ 7674667 w 11654785"/>
              <a:gd name="connsiteY272" fmla="*/ 241091 h 2301804"/>
              <a:gd name="connsiteX273" fmla="*/ 7316252 w 11654785"/>
              <a:gd name="connsiteY273" fmla="*/ 241091 h 2301804"/>
              <a:gd name="connsiteX274" fmla="*/ 5285896 w 11654785"/>
              <a:gd name="connsiteY274" fmla="*/ 27421 h 2301804"/>
              <a:gd name="connsiteX275" fmla="*/ 5527848 w 11654785"/>
              <a:gd name="connsiteY275" fmla="*/ 27421 h 2301804"/>
              <a:gd name="connsiteX276" fmla="*/ 5527848 w 11654785"/>
              <a:gd name="connsiteY276" fmla="*/ 753442 h 2301804"/>
              <a:gd name="connsiteX277" fmla="*/ 5550823 w 11654785"/>
              <a:gd name="connsiteY277" fmla="*/ 753442 h 2301804"/>
              <a:gd name="connsiteX278" fmla="*/ 5550823 w 11654785"/>
              <a:gd name="connsiteY278" fmla="*/ 753441 h 2301804"/>
              <a:gd name="connsiteX279" fmla="*/ 5552410 w 11654785"/>
              <a:gd name="connsiteY279" fmla="*/ 753441 h 2301804"/>
              <a:gd name="connsiteX280" fmla="*/ 5784857 w 11654785"/>
              <a:gd name="connsiteY280" fmla="*/ 513708 h 2301804"/>
              <a:gd name="connsiteX281" fmla="*/ 5850173 w 11654785"/>
              <a:gd name="connsiteY281" fmla="*/ 509955 h 2301804"/>
              <a:gd name="connsiteX282" fmla="*/ 5964379 w 11654785"/>
              <a:gd name="connsiteY282" fmla="*/ 518878 h 2301804"/>
              <a:gd name="connsiteX283" fmla="*/ 6226298 w 11654785"/>
              <a:gd name="connsiteY283" fmla="*/ 653499 h 2301804"/>
              <a:gd name="connsiteX284" fmla="*/ 6359555 w 11654785"/>
              <a:gd name="connsiteY284" fmla="*/ 1061311 h 2301804"/>
              <a:gd name="connsiteX285" fmla="*/ 6163690 w 11654785"/>
              <a:gd name="connsiteY285" fmla="*/ 1586872 h 2301804"/>
              <a:gd name="connsiteX286" fmla="*/ 5779104 w 11654785"/>
              <a:gd name="connsiteY286" fmla="*/ 1761879 h 2301804"/>
              <a:gd name="connsiteX287" fmla="*/ 5611128 w 11654785"/>
              <a:gd name="connsiteY287" fmla="*/ 1773507 h 2301804"/>
              <a:gd name="connsiteX288" fmla="*/ 5449021 w 11654785"/>
              <a:gd name="connsiteY288" fmla="*/ 1767228 h 2301804"/>
              <a:gd name="connsiteX289" fmla="*/ 5285896 w 11654785"/>
              <a:gd name="connsiteY289" fmla="*/ 1750571 h 2301804"/>
              <a:gd name="connsiteX290" fmla="*/ 5284309 w 11654785"/>
              <a:gd name="connsiteY290" fmla="*/ 1750571 h 2301804"/>
              <a:gd name="connsiteX291" fmla="*/ 4923291 w 11654785"/>
              <a:gd name="connsiteY291" fmla="*/ 1750571 h 2301804"/>
              <a:gd name="connsiteX292" fmla="*/ 4921703 w 11654785"/>
              <a:gd name="connsiteY292" fmla="*/ 1750571 h 2301804"/>
              <a:gd name="connsiteX293" fmla="*/ 4900315 w 11654785"/>
              <a:gd name="connsiteY293" fmla="*/ 1750571 h 2301804"/>
              <a:gd name="connsiteX294" fmla="*/ 4898727 w 11654785"/>
              <a:gd name="connsiteY294" fmla="*/ 1750571 h 2301804"/>
              <a:gd name="connsiteX295" fmla="*/ 4702727 w 11654785"/>
              <a:gd name="connsiteY295" fmla="*/ 1750571 h 2301804"/>
              <a:gd name="connsiteX296" fmla="*/ 4701139 w 11654785"/>
              <a:gd name="connsiteY296" fmla="*/ 1750571 h 2301804"/>
              <a:gd name="connsiteX297" fmla="*/ 4679751 w 11654785"/>
              <a:gd name="connsiteY297" fmla="*/ 1750571 h 2301804"/>
              <a:gd name="connsiteX298" fmla="*/ 4678164 w 11654785"/>
              <a:gd name="connsiteY298" fmla="*/ 1750571 h 2301804"/>
              <a:gd name="connsiteX299" fmla="*/ 4215651 w 11654785"/>
              <a:gd name="connsiteY299" fmla="*/ 1750571 h 2301804"/>
              <a:gd name="connsiteX300" fmla="*/ 4215651 w 11654785"/>
              <a:gd name="connsiteY300" fmla="*/ 1536901 h 2301804"/>
              <a:gd name="connsiteX301" fmla="*/ 4678164 w 11654785"/>
              <a:gd name="connsiteY301" fmla="*/ 1536901 h 2301804"/>
              <a:gd name="connsiteX302" fmla="*/ 4679751 w 11654785"/>
              <a:gd name="connsiteY302" fmla="*/ 1536901 h 2301804"/>
              <a:gd name="connsiteX303" fmla="*/ 4679751 w 11654785"/>
              <a:gd name="connsiteY303" fmla="*/ 746549 h 2301804"/>
              <a:gd name="connsiteX304" fmla="*/ 4678164 w 11654785"/>
              <a:gd name="connsiteY304" fmla="*/ 746549 h 2301804"/>
              <a:gd name="connsiteX305" fmla="*/ 4284576 w 11654785"/>
              <a:gd name="connsiteY305" fmla="*/ 746549 h 2301804"/>
              <a:gd name="connsiteX306" fmla="*/ 4284576 w 11654785"/>
              <a:gd name="connsiteY306" fmla="*/ 532878 h 2301804"/>
              <a:gd name="connsiteX307" fmla="*/ 4921703 w 11654785"/>
              <a:gd name="connsiteY307" fmla="*/ 532878 h 2301804"/>
              <a:gd name="connsiteX308" fmla="*/ 4921703 w 11654785"/>
              <a:gd name="connsiteY308" fmla="*/ 601804 h 2301804"/>
              <a:gd name="connsiteX309" fmla="*/ 4921703 w 11654785"/>
              <a:gd name="connsiteY309" fmla="*/ 746549 h 2301804"/>
              <a:gd name="connsiteX310" fmla="*/ 4921703 w 11654785"/>
              <a:gd name="connsiteY310" fmla="*/ 1536901 h 2301804"/>
              <a:gd name="connsiteX311" fmla="*/ 4923291 w 11654785"/>
              <a:gd name="connsiteY311" fmla="*/ 1536901 h 2301804"/>
              <a:gd name="connsiteX312" fmla="*/ 5284309 w 11654785"/>
              <a:gd name="connsiteY312" fmla="*/ 1536901 h 2301804"/>
              <a:gd name="connsiteX313" fmla="*/ 5285896 w 11654785"/>
              <a:gd name="connsiteY313" fmla="*/ 1536901 h 2301804"/>
              <a:gd name="connsiteX314" fmla="*/ 9021790 w 11654785"/>
              <a:gd name="connsiteY314" fmla="*/ 0 h 2301804"/>
              <a:gd name="connsiteX315" fmla="*/ 9086760 w 11654785"/>
              <a:gd name="connsiteY315" fmla="*/ 12200 h 2301804"/>
              <a:gd name="connsiteX316" fmla="*/ 9141613 w 11654785"/>
              <a:gd name="connsiteY316" fmla="*/ 49247 h 2301804"/>
              <a:gd name="connsiteX317" fmla="*/ 9191010 w 11654785"/>
              <a:gd name="connsiteY317" fmla="*/ 169868 h 2301804"/>
              <a:gd name="connsiteX318" fmla="*/ 9141613 w 11654785"/>
              <a:gd name="connsiteY318" fmla="*/ 289914 h 2301804"/>
              <a:gd name="connsiteX319" fmla="*/ 9086760 w 11654785"/>
              <a:gd name="connsiteY319" fmla="*/ 327393 h 2301804"/>
              <a:gd name="connsiteX320" fmla="*/ 9021791 w 11654785"/>
              <a:gd name="connsiteY320" fmla="*/ 339734 h 2301804"/>
              <a:gd name="connsiteX321" fmla="*/ 8957531 w 11654785"/>
              <a:gd name="connsiteY321" fmla="*/ 327392 h 2301804"/>
              <a:gd name="connsiteX322" fmla="*/ 8902534 w 11654785"/>
              <a:gd name="connsiteY322" fmla="*/ 289914 h 2301804"/>
              <a:gd name="connsiteX323" fmla="*/ 8852563 w 11654785"/>
              <a:gd name="connsiteY323" fmla="*/ 169868 h 2301804"/>
              <a:gd name="connsiteX324" fmla="*/ 8902534 w 11654785"/>
              <a:gd name="connsiteY324" fmla="*/ 49247 h 2301804"/>
              <a:gd name="connsiteX325" fmla="*/ 8957531 w 11654785"/>
              <a:gd name="connsiteY325" fmla="*/ 12199 h 2301804"/>
              <a:gd name="connsiteX326" fmla="*/ 6907240 w 11654785"/>
              <a:gd name="connsiteY326" fmla="*/ 0 h 2301804"/>
              <a:gd name="connsiteX327" fmla="*/ 6972209 w 11654785"/>
              <a:gd name="connsiteY327" fmla="*/ 12200 h 2301804"/>
              <a:gd name="connsiteX328" fmla="*/ 7027063 w 11654785"/>
              <a:gd name="connsiteY328" fmla="*/ 49247 h 2301804"/>
              <a:gd name="connsiteX329" fmla="*/ 7076460 w 11654785"/>
              <a:gd name="connsiteY329" fmla="*/ 169868 h 2301804"/>
              <a:gd name="connsiteX330" fmla="*/ 7027063 w 11654785"/>
              <a:gd name="connsiteY330" fmla="*/ 289914 h 2301804"/>
              <a:gd name="connsiteX331" fmla="*/ 6972209 w 11654785"/>
              <a:gd name="connsiteY331" fmla="*/ 327393 h 2301804"/>
              <a:gd name="connsiteX332" fmla="*/ 6907241 w 11654785"/>
              <a:gd name="connsiteY332" fmla="*/ 339734 h 2301804"/>
              <a:gd name="connsiteX333" fmla="*/ 6842981 w 11654785"/>
              <a:gd name="connsiteY333" fmla="*/ 327392 h 2301804"/>
              <a:gd name="connsiteX334" fmla="*/ 6787984 w 11654785"/>
              <a:gd name="connsiteY334" fmla="*/ 289914 h 2301804"/>
              <a:gd name="connsiteX335" fmla="*/ 6738012 w 11654785"/>
              <a:gd name="connsiteY335" fmla="*/ 169868 h 2301804"/>
              <a:gd name="connsiteX336" fmla="*/ 6787984 w 11654785"/>
              <a:gd name="connsiteY336" fmla="*/ 49247 h 2301804"/>
              <a:gd name="connsiteX337" fmla="*/ 6842981 w 11654785"/>
              <a:gd name="connsiteY337" fmla="*/ 12199 h 2301804"/>
              <a:gd name="connsiteX338" fmla="*/ 4792691 w 11654785"/>
              <a:gd name="connsiteY338" fmla="*/ 0 h 2301804"/>
              <a:gd name="connsiteX339" fmla="*/ 4857659 w 11654785"/>
              <a:gd name="connsiteY339" fmla="*/ 12200 h 2301804"/>
              <a:gd name="connsiteX340" fmla="*/ 4912512 w 11654785"/>
              <a:gd name="connsiteY340" fmla="*/ 49247 h 2301804"/>
              <a:gd name="connsiteX341" fmla="*/ 4961909 w 11654785"/>
              <a:gd name="connsiteY341" fmla="*/ 169868 h 2301804"/>
              <a:gd name="connsiteX342" fmla="*/ 4912512 w 11654785"/>
              <a:gd name="connsiteY342" fmla="*/ 289914 h 2301804"/>
              <a:gd name="connsiteX343" fmla="*/ 4857659 w 11654785"/>
              <a:gd name="connsiteY343" fmla="*/ 327393 h 2301804"/>
              <a:gd name="connsiteX344" fmla="*/ 4792691 w 11654785"/>
              <a:gd name="connsiteY344" fmla="*/ 339734 h 2301804"/>
              <a:gd name="connsiteX345" fmla="*/ 4728431 w 11654785"/>
              <a:gd name="connsiteY345" fmla="*/ 327392 h 2301804"/>
              <a:gd name="connsiteX346" fmla="*/ 4673434 w 11654785"/>
              <a:gd name="connsiteY346" fmla="*/ 289914 h 2301804"/>
              <a:gd name="connsiteX347" fmla="*/ 4623462 w 11654785"/>
              <a:gd name="connsiteY347" fmla="*/ 169868 h 2301804"/>
              <a:gd name="connsiteX348" fmla="*/ 4673434 w 11654785"/>
              <a:gd name="connsiteY348" fmla="*/ 49247 h 2301804"/>
              <a:gd name="connsiteX349" fmla="*/ 4728431 w 11654785"/>
              <a:gd name="connsiteY349" fmla="*/ 12199 h 230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Lst>
            <a:rect l="l" t="t" r="r" b="b"/>
            <a:pathLst>
              <a:path w="11654785" h="2301804">
                <a:moveTo>
                  <a:pt x="2563280" y="1217543"/>
                </a:moveTo>
                <a:cubicBezTo>
                  <a:pt x="2351907" y="1217543"/>
                  <a:pt x="2246220" y="1281874"/>
                  <a:pt x="2246220" y="1410536"/>
                </a:cubicBezTo>
                <a:cubicBezTo>
                  <a:pt x="2246220" y="1464145"/>
                  <a:pt x="2264408" y="1505501"/>
                  <a:pt x="2300786" y="1534603"/>
                </a:cubicBezTo>
                <a:cubicBezTo>
                  <a:pt x="2337164" y="1563705"/>
                  <a:pt x="2388667" y="1578256"/>
                  <a:pt x="2455296" y="1578256"/>
                </a:cubicBezTo>
                <a:lnTo>
                  <a:pt x="2456198" y="1578172"/>
                </a:lnTo>
                <a:lnTo>
                  <a:pt x="2456883" y="1578256"/>
                </a:lnTo>
                <a:cubicBezTo>
                  <a:pt x="2532702" y="1578256"/>
                  <a:pt x="2596075" y="1565237"/>
                  <a:pt x="2647004" y="1539198"/>
                </a:cubicBezTo>
                <a:cubicBezTo>
                  <a:pt x="2697932" y="1513159"/>
                  <a:pt x="2736033" y="1479845"/>
                  <a:pt x="2761306" y="1439255"/>
                </a:cubicBezTo>
                <a:cubicBezTo>
                  <a:pt x="2786578" y="1398665"/>
                  <a:pt x="2799215" y="1356927"/>
                  <a:pt x="2799215" y="1314040"/>
                </a:cubicBezTo>
                <a:lnTo>
                  <a:pt x="2799215" y="1300255"/>
                </a:lnTo>
                <a:lnTo>
                  <a:pt x="2799215" y="1228361"/>
                </a:lnTo>
                <a:lnTo>
                  <a:pt x="2789738" y="1226877"/>
                </a:lnTo>
                <a:cubicBezTo>
                  <a:pt x="2764656" y="1223526"/>
                  <a:pt x="2739862" y="1221372"/>
                  <a:pt x="2715356" y="1220415"/>
                </a:cubicBezTo>
                <a:cubicBezTo>
                  <a:pt x="2666341" y="1218500"/>
                  <a:pt x="2616179" y="1217543"/>
                  <a:pt x="2564867" y="1217543"/>
                </a:cubicBezTo>
                <a:lnTo>
                  <a:pt x="2564584" y="1217568"/>
                </a:lnTo>
                <a:close/>
                <a:moveTo>
                  <a:pt x="1556175" y="723573"/>
                </a:moveTo>
                <a:lnTo>
                  <a:pt x="1555405" y="723643"/>
                </a:lnTo>
                <a:lnTo>
                  <a:pt x="1554588" y="723574"/>
                </a:lnTo>
                <a:cubicBezTo>
                  <a:pt x="1451198" y="723574"/>
                  <a:pt x="1370977" y="758803"/>
                  <a:pt x="1313921" y="829260"/>
                </a:cubicBezTo>
                <a:cubicBezTo>
                  <a:pt x="1271129" y="882103"/>
                  <a:pt x="1244385" y="951316"/>
                  <a:pt x="1233687" y="1036900"/>
                </a:cubicBezTo>
                <a:lnTo>
                  <a:pt x="1231260" y="1063608"/>
                </a:lnTo>
                <a:lnTo>
                  <a:pt x="1232847" y="1063608"/>
                </a:lnTo>
                <a:lnTo>
                  <a:pt x="1848672" y="1063608"/>
                </a:lnTo>
                <a:lnTo>
                  <a:pt x="1850259" y="1063608"/>
                </a:lnTo>
                <a:cubicBezTo>
                  <a:pt x="1850259" y="954093"/>
                  <a:pt x="1824220" y="870041"/>
                  <a:pt x="1772143" y="811454"/>
                </a:cubicBezTo>
                <a:cubicBezTo>
                  <a:pt x="1720066" y="752867"/>
                  <a:pt x="1648076" y="723573"/>
                  <a:pt x="1556175" y="723573"/>
                </a:cubicBezTo>
                <a:close/>
                <a:moveTo>
                  <a:pt x="5838015" y="716681"/>
                </a:moveTo>
                <a:cubicBezTo>
                  <a:pt x="5631237" y="716681"/>
                  <a:pt x="5527848" y="833089"/>
                  <a:pt x="5527848" y="1065906"/>
                </a:cubicBezTo>
                <a:lnTo>
                  <a:pt x="5527848" y="1562390"/>
                </a:lnTo>
                <a:lnTo>
                  <a:pt x="5586147" y="1565476"/>
                </a:lnTo>
                <a:cubicBezTo>
                  <a:pt x="5610463" y="1566338"/>
                  <a:pt x="5634683" y="1566769"/>
                  <a:pt x="5658808" y="1566769"/>
                </a:cubicBezTo>
                <a:lnTo>
                  <a:pt x="5659099" y="1566745"/>
                </a:lnTo>
                <a:lnTo>
                  <a:pt x="5660395" y="1566768"/>
                </a:lnTo>
                <a:cubicBezTo>
                  <a:pt x="5806670" y="1566768"/>
                  <a:pt x="5919824" y="1522732"/>
                  <a:pt x="5999855" y="1434660"/>
                </a:cubicBezTo>
                <a:cubicBezTo>
                  <a:pt x="6079886" y="1346588"/>
                  <a:pt x="6119901" y="1222138"/>
                  <a:pt x="6119901" y="1061311"/>
                </a:cubicBezTo>
                <a:cubicBezTo>
                  <a:pt x="6119901" y="951029"/>
                  <a:pt x="6095585" y="866020"/>
                  <a:pt x="6046955" y="806285"/>
                </a:cubicBezTo>
                <a:cubicBezTo>
                  <a:pt x="5998323" y="746549"/>
                  <a:pt x="5929206" y="716681"/>
                  <a:pt x="5839602" y="716681"/>
                </a:cubicBezTo>
                <a:lnTo>
                  <a:pt x="5838744" y="716745"/>
                </a:lnTo>
                <a:close/>
                <a:moveTo>
                  <a:pt x="8513677" y="532878"/>
                </a:moveTo>
                <a:lnTo>
                  <a:pt x="9150803" y="532878"/>
                </a:lnTo>
                <a:lnTo>
                  <a:pt x="9150803" y="601804"/>
                </a:lnTo>
                <a:lnTo>
                  <a:pt x="9150803" y="746549"/>
                </a:lnTo>
                <a:lnTo>
                  <a:pt x="9150803" y="1536901"/>
                </a:lnTo>
                <a:lnTo>
                  <a:pt x="9152391" y="1536901"/>
                </a:lnTo>
                <a:lnTo>
                  <a:pt x="9525301" y="1536901"/>
                </a:lnTo>
                <a:lnTo>
                  <a:pt x="9525301" y="1750571"/>
                </a:lnTo>
                <a:lnTo>
                  <a:pt x="9152391" y="1750571"/>
                </a:lnTo>
                <a:lnTo>
                  <a:pt x="9150803" y="1750571"/>
                </a:lnTo>
                <a:lnTo>
                  <a:pt x="9129416" y="1750571"/>
                </a:lnTo>
                <a:lnTo>
                  <a:pt x="9127828" y="1750571"/>
                </a:lnTo>
                <a:lnTo>
                  <a:pt x="8931828" y="1750571"/>
                </a:lnTo>
                <a:lnTo>
                  <a:pt x="8930240" y="1750571"/>
                </a:lnTo>
                <a:lnTo>
                  <a:pt x="8908852" y="1750571"/>
                </a:lnTo>
                <a:lnTo>
                  <a:pt x="8907265" y="1750571"/>
                </a:lnTo>
                <a:lnTo>
                  <a:pt x="8444750" y="1750571"/>
                </a:lnTo>
                <a:lnTo>
                  <a:pt x="8444750" y="1536901"/>
                </a:lnTo>
                <a:lnTo>
                  <a:pt x="8907265" y="1536901"/>
                </a:lnTo>
                <a:lnTo>
                  <a:pt x="8908852" y="1536901"/>
                </a:lnTo>
                <a:lnTo>
                  <a:pt x="8908852" y="746549"/>
                </a:lnTo>
                <a:lnTo>
                  <a:pt x="8907265" y="746549"/>
                </a:lnTo>
                <a:lnTo>
                  <a:pt x="8513677" y="746549"/>
                </a:lnTo>
                <a:close/>
                <a:moveTo>
                  <a:pt x="6399126" y="532878"/>
                </a:moveTo>
                <a:lnTo>
                  <a:pt x="7036253" y="532878"/>
                </a:lnTo>
                <a:lnTo>
                  <a:pt x="7036253" y="601804"/>
                </a:lnTo>
                <a:lnTo>
                  <a:pt x="7036253" y="746549"/>
                </a:lnTo>
                <a:lnTo>
                  <a:pt x="7036253" y="1536901"/>
                </a:lnTo>
                <a:lnTo>
                  <a:pt x="7037841" y="1536901"/>
                </a:lnTo>
                <a:lnTo>
                  <a:pt x="7410751" y="1536901"/>
                </a:lnTo>
                <a:lnTo>
                  <a:pt x="7410751" y="1750571"/>
                </a:lnTo>
                <a:lnTo>
                  <a:pt x="7037841" y="1750571"/>
                </a:lnTo>
                <a:lnTo>
                  <a:pt x="7036253" y="1750571"/>
                </a:lnTo>
                <a:lnTo>
                  <a:pt x="7014865" y="1750571"/>
                </a:lnTo>
                <a:lnTo>
                  <a:pt x="7013278" y="1750571"/>
                </a:lnTo>
                <a:lnTo>
                  <a:pt x="6817277" y="1750571"/>
                </a:lnTo>
                <a:lnTo>
                  <a:pt x="6815690" y="1750571"/>
                </a:lnTo>
                <a:lnTo>
                  <a:pt x="6794302" y="1750571"/>
                </a:lnTo>
                <a:lnTo>
                  <a:pt x="6792714" y="1750571"/>
                </a:lnTo>
                <a:lnTo>
                  <a:pt x="6330200" y="1750571"/>
                </a:lnTo>
                <a:lnTo>
                  <a:pt x="6330200" y="1536901"/>
                </a:lnTo>
                <a:lnTo>
                  <a:pt x="6792714" y="1536901"/>
                </a:lnTo>
                <a:lnTo>
                  <a:pt x="6794302" y="1536901"/>
                </a:lnTo>
                <a:lnTo>
                  <a:pt x="6794302" y="746549"/>
                </a:lnTo>
                <a:lnTo>
                  <a:pt x="6792714" y="746549"/>
                </a:lnTo>
                <a:lnTo>
                  <a:pt x="6399126" y="746549"/>
                </a:lnTo>
                <a:close/>
                <a:moveTo>
                  <a:pt x="3819314" y="509929"/>
                </a:moveTo>
                <a:lnTo>
                  <a:pt x="3983326" y="515072"/>
                </a:lnTo>
                <a:cubicBezTo>
                  <a:pt x="4034254" y="518519"/>
                  <a:pt x="4086523" y="524454"/>
                  <a:pt x="4140132" y="532878"/>
                </a:cubicBezTo>
                <a:lnTo>
                  <a:pt x="4114875" y="744130"/>
                </a:lnTo>
                <a:lnTo>
                  <a:pt x="3952173" y="731615"/>
                </a:lnTo>
                <a:cubicBezTo>
                  <a:pt x="3904690" y="729317"/>
                  <a:pt x="3858357" y="728168"/>
                  <a:pt x="3813172" y="728168"/>
                </a:cubicBezTo>
                <a:lnTo>
                  <a:pt x="3812644" y="728195"/>
                </a:lnTo>
                <a:lnTo>
                  <a:pt x="3811585" y="728168"/>
                </a:lnTo>
                <a:cubicBezTo>
                  <a:pt x="3675264" y="728168"/>
                  <a:pt x="3576470" y="739848"/>
                  <a:pt x="3515203" y="763206"/>
                </a:cubicBezTo>
                <a:cubicBezTo>
                  <a:pt x="3453935" y="786565"/>
                  <a:pt x="3423302" y="824665"/>
                  <a:pt x="3423302" y="877508"/>
                </a:cubicBezTo>
                <a:cubicBezTo>
                  <a:pt x="3423302" y="912737"/>
                  <a:pt x="3435938" y="938202"/>
                  <a:pt x="3461211" y="953901"/>
                </a:cubicBezTo>
                <a:cubicBezTo>
                  <a:pt x="3486484" y="969601"/>
                  <a:pt x="3525159" y="983961"/>
                  <a:pt x="3577237" y="996980"/>
                </a:cubicBezTo>
                <a:lnTo>
                  <a:pt x="3802395" y="1052121"/>
                </a:lnTo>
                <a:cubicBezTo>
                  <a:pt x="3930291" y="1082755"/>
                  <a:pt x="4023915" y="1123728"/>
                  <a:pt x="4083269" y="1175039"/>
                </a:cubicBezTo>
                <a:cubicBezTo>
                  <a:pt x="4142621" y="1226351"/>
                  <a:pt x="4172299" y="1301020"/>
                  <a:pt x="4172299" y="1399049"/>
                </a:cubicBezTo>
                <a:cubicBezTo>
                  <a:pt x="4172299" y="1530008"/>
                  <a:pt x="4124432" y="1625164"/>
                  <a:pt x="4028702" y="1684517"/>
                </a:cubicBezTo>
                <a:cubicBezTo>
                  <a:pt x="3956904" y="1729032"/>
                  <a:pt x="3852582" y="1756854"/>
                  <a:pt x="3715735" y="1767982"/>
                </a:cubicBezTo>
                <a:lnTo>
                  <a:pt x="3568800" y="1773518"/>
                </a:lnTo>
                <a:lnTo>
                  <a:pt x="3333562" y="1765505"/>
                </a:lnTo>
                <a:cubicBezTo>
                  <a:pt x="3300822" y="1762825"/>
                  <a:pt x="3269470" y="1759283"/>
                  <a:pt x="3239506" y="1754879"/>
                </a:cubicBezTo>
                <a:lnTo>
                  <a:pt x="3219144" y="1751127"/>
                </a:lnTo>
                <a:lnTo>
                  <a:pt x="3217774" y="1751167"/>
                </a:lnTo>
                <a:lnTo>
                  <a:pt x="3217557" y="1751127"/>
                </a:lnTo>
                <a:lnTo>
                  <a:pt x="2847461" y="1762012"/>
                </a:lnTo>
                <a:lnTo>
                  <a:pt x="2835478" y="1493247"/>
                </a:lnTo>
                <a:lnTo>
                  <a:pt x="2833891" y="1493247"/>
                </a:lnTo>
                <a:lnTo>
                  <a:pt x="2809199" y="1493247"/>
                </a:lnTo>
                <a:lnTo>
                  <a:pt x="2808362" y="1507140"/>
                </a:lnTo>
                <a:cubicBezTo>
                  <a:pt x="2802259" y="1555604"/>
                  <a:pt x="2787002" y="1597498"/>
                  <a:pt x="2762591" y="1632823"/>
                </a:cubicBezTo>
                <a:cubicBezTo>
                  <a:pt x="2730042" y="1679922"/>
                  <a:pt x="2684283" y="1715151"/>
                  <a:pt x="2625313" y="1738509"/>
                </a:cubicBezTo>
                <a:cubicBezTo>
                  <a:pt x="2595828" y="1750188"/>
                  <a:pt x="2563663" y="1758948"/>
                  <a:pt x="2528817" y="1764787"/>
                </a:cubicBezTo>
                <a:lnTo>
                  <a:pt x="2416953" y="1773491"/>
                </a:lnTo>
                <a:lnTo>
                  <a:pt x="2327862" y="1767803"/>
                </a:lnTo>
                <a:cubicBezTo>
                  <a:pt x="2243284" y="1756315"/>
                  <a:pt x="2174860" y="1727596"/>
                  <a:pt x="2122592" y="1681645"/>
                </a:cubicBezTo>
                <a:cubicBezTo>
                  <a:pt x="2052900" y="1620377"/>
                  <a:pt x="2018054" y="1533837"/>
                  <a:pt x="2018054" y="1422024"/>
                </a:cubicBezTo>
                <a:cubicBezTo>
                  <a:pt x="2018054" y="1357693"/>
                  <a:pt x="2030068" y="1300829"/>
                  <a:pt x="2054096" y="1251432"/>
                </a:cubicBezTo>
                <a:lnTo>
                  <a:pt x="2055076" y="1249709"/>
                </a:lnTo>
                <a:lnTo>
                  <a:pt x="2053489" y="1249709"/>
                </a:lnTo>
                <a:lnTo>
                  <a:pt x="1240282" y="1249709"/>
                </a:lnTo>
                <a:lnTo>
                  <a:pt x="1244896" y="1272253"/>
                </a:lnTo>
                <a:cubicBezTo>
                  <a:pt x="1263294" y="1344530"/>
                  <a:pt x="1297025" y="1403644"/>
                  <a:pt x="1346087" y="1449594"/>
                </a:cubicBezTo>
                <a:cubicBezTo>
                  <a:pt x="1424586" y="1523115"/>
                  <a:pt x="1536207" y="1559876"/>
                  <a:pt x="1680952" y="1559876"/>
                </a:cubicBezTo>
                <a:lnTo>
                  <a:pt x="1681805" y="1559826"/>
                </a:lnTo>
                <a:lnTo>
                  <a:pt x="1682539" y="1559876"/>
                </a:lnTo>
                <a:cubicBezTo>
                  <a:pt x="1733085" y="1559876"/>
                  <a:pt x="1782865" y="1557004"/>
                  <a:pt x="1831879" y="1551260"/>
                </a:cubicBezTo>
                <a:lnTo>
                  <a:pt x="1979666" y="1527955"/>
                </a:lnTo>
                <a:lnTo>
                  <a:pt x="2009500" y="1741381"/>
                </a:lnTo>
                <a:cubicBezTo>
                  <a:pt x="1937510" y="1755166"/>
                  <a:pt x="1871647" y="1763974"/>
                  <a:pt x="1811912" y="1767803"/>
                </a:cubicBezTo>
                <a:lnTo>
                  <a:pt x="1654426" y="1773509"/>
                </a:lnTo>
                <a:lnTo>
                  <a:pt x="1508178" y="1763315"/>
                </a:lnTo>
                <a:cubicBezTo>
                  <a:pt x="1370254" y="1742853"/>
                  <a:pt x="1258931" y="1691697"/>
                  <a:pt x="1174210" y="1609847"/>
                </a:cubicBezTo>
                <a:cubicBezTo>
                  <a:pt x="1061247" y="1500714"/>
                  <a:pt x="1004767" y="1343908"/>
                  <a:pt x="1004767" y="1139427"/>
                </a:cubicBezTo>
                <a:cubicBezTo>
                  <a:pt x="1004767" y="940307"/>
                  <a:pt x="1052632" y="785607"/>
                  <a:pt x="1148362" y="675325"/>
                </a:cubicBezTo>
                <a:cubicBezTo>
                  <a:pt x="1220160" y="592614"/>
                  <a:pt x="1314144" y="540919"/>
                  <a:pt x="1430313" y="520242"/>
                </a:cubicBezTo>
                <a:lnTo>
                  <a:pt x="1553099" y="509968"/>
                </a:lnTo>
                <a:lnTo>
                  <a:pt x="1668782" y="519237"/>
                </a:lnTo>
                <a:cubicBezTo>
                  <a:pt x="1778274" y="537904"/>
                  <a:pt x="1866765" y="584573"/>
                  <a:pt x="1934255" y="659243"/>
                </a:cubicBezTo>
                <a:cubicBezTo>
                  <a:pt x="2024242" y="758803"/>
                  <a:pt x="2069235" y="903547"/>
                  <a:pt x="2069235" y="1093476"/>
                </a:cubicBezTo>
                <a:cubicBezTo>
                  <a:pt x="2069235" y="1121430"/>
                  <a:pt x="2068661" y="1148426"/>
                  <a:pt x="2067512" y="1174465"/>
                </a:cubicBezTo>
                <a:lnTo>
                  <a:pt x="2063559" y="1232003"/>
                </a:lnTo>
                <a:lnTo>
                  <a:pt x="2065364" y="1228829"/>
                </a:lnTo>
                <a:lnTo>
                  <a:pt x="2065146" y="1232003"/>
                </a:lnTo>
                <a:lnTo>
                  <a:pt x="2074370" y="1215784"/>
                </a:lnTo>
                <a:cubicBezTo>
                  <a:pt x="2096897" y="1181536"/>
                  <a:pt x="2126182" y="1151489"/>
                  <a:pt x="2162224" y="1125642"/>
                </a:cubicBezTo>
                <a:cubicBezTo>
                  <a:pt x="2234309" y="1073947"/>
                  <a:pt x="2328687" y="1041638"/>
                  <a:pt x="2445359" y="1028715"/>
                </a:cubicBezTo>
                <a:lnTo>
                  <a:pt x="2568562" y="1022300"/>
                </a:lnTo>
                <a:lnTo>
                  <a:pt x="2762591" y="1035464"/>
                </a:lnTo>
                <a:lnTo>
                  <a:pt x="2797628" y="1042620"/>
                </a:lnTo>
                <a:lnTo>
                  <a:pt x="2797628" y="1042296"/>
                </a:lnTo>
                <a:lnTo>
                  <a:pt x="2799215" y="1042621"/>
                </a:lnTo>
                <a:lnTo>
                  <a:pt x="2799215" y="985492"/>
                </a:lnTo>
                <a:cubicBezTo>
                  <a:pt x="2799215" y="904313"/>
                  <a:pt x="2770688" y="844768"/>
                  <a:pt x="2713632" y="806859"/>
                </a:cubicBezTo>
                <a:cubicBezTo>
                  <a:pt x="2656576" y="768950"/>
                  <a:pt x="2571760" y="748463"/>
                  <a:pt x="2459180" y="745400"/>
                </a:cubicBezTo>
                <a:lnTo>
                  <a:pt x="2167394" y="737359"/>
                </a:lnTo>
                <a:lnTo>
                  <a:pt x="2190366" y="521413"/>
                </a:lnTo>
                <a:lnTo>
                  <a:pt x="2434618" y="524837"/>
                </a:lnTo>
                <a:cubicBezTo>
                  <a:pt x="2636035" y="527900"/>
                  <a:pt x="2785566" y="571362"/>
                  <a:pt x="2883211" y="655222"/>
                </a:cubicBezTo>
                <a:cubicBezTo>
                  <a:pt x="2980856" y="739082"/>
                  <a:pt x="3029679" y="861425"/>
                  <a:pt x="3029679" y="1022253"/>
                </a:cubicBezTo>
                <a:lnTo>
                  <a:pt x="3029679" y="1530008"/>
                </a:lnTo>
                <a:lnTo>
                  <a:pt x="3176090" y="1547903"/>
                </a:lnTo>
                <a:lnTo>
                  <a:pt x="3176114" y="1547711"/>
                </a:lnTo>
                <a:lnTo>
                  <a:pt x="3177677" y="1547902"/>
                </a:lnTo>
                <a:lnTo>
                  <a:pt x="3181325" y="1518722"/>
                </a:lnTo>
                <a:lnTo>
                  <a:pt x="3392859" y="1546091"/>
                </a:lnTo>
                <a:cubicBezTo>
                  <a:pt x="3454510" y="1552217"/>
                  <a:pt x="3512905" y="1555281"/>
                  <a:pt x="3568047" y="1555281"/>
                </a:cubicBezTo>
                <a:lnTo>
                  <a:pt x="3568807" y="1555238"/>
                </a:lnTo>
                <a:lnTo>
                  <a:pt x="3569634" y="1555281"/>
                </a:lnTo>
                <a:cubicBezTo>
                  <a:pt x="3692934" y="1555281"/>
                  <a:pt x="3782346" y="1543219"/>
                  <a:pt x="3837871" y="1519095"/>
                </a:cubicBezTo>
                <a:cubicBezTo>
                  <a:pt x="3893394" y="1494971"/>
                  <a:pt x="3921156" y="1456487"/>
                  <a:pt x="3921156" y="1403644"/>
                </a:cubicBezTo>
                <a:cubicBezTo>
                  <a:pt x="3921156" y="1366883"/>
                  <a:pt x="3911391" y="1339504"/>
                  <a:pt x="3891862" y="1321507"/>
                </a:cubicBezTo>
                <a:cubicBezTo>
                  <a:pt x="3872333" y="1303509"/>
                  <a:pt x="3842274" y="1289532"/>
                  <a:pt x="3801684" y="1279577"/>
                </a:cubicBezTo>
                <a:lnTo>
                  <a:pt x="3521385" y="1208353"/>
                </a:lnTo>
                <a:cubicBezTo>
                  <a:pt x="3401148" y="1177719"/>
                  <a:pt x="3312884" y="1139810"/>
                  <a:pt x="3256594" y="1094625"/>
                </a:cubicBezTo>
                <a:cubicBezTo>
                  <a:pt x="3200305" y="1049440"/>
                  <a:pt x="3172160" y="980897"/>
                  <a:pt x="3172160" y="888996"/>
                </a:cubicBezTo>
                <a:cubicBezTo>
                  <a:pt x="3172160" y="755739"/>
                  <a:pt x="3223280" y="659243"/>
                  <a:pt x="3325520" y="599507"/>
                </a:cubicBezTo>
                <a:cubicBezTo>
                  <a:pt x="3402200" y="554705"/>
                  <a:pt x="3514098" y="526703"/>
                  <a:pt x="3661212" y="515503"/>
                </a:cubicBezTo>
                <a:close/>
                <a:moveTo>
                  <a:pt x="9704208" y="165273"/>
                </a:moveTo>
                <a:lnTo>
                  <a:pt x="9946159" y="165273"/>
                </a:lnTo>
                <a:lnTo>
                  <a:pt x="9946159" y="532878"/>
                </a:lnTo>
                <a:lnTo>
                  <a:pt x="9947747" y="532878"/>
                </a:lnTo>
                <a:lnTo>
                  <a:pt x="10437092" y="532878"/>
                </a:lnTo>
                <a:lnTo>
                  <a:pt x="10438679" y="532878"/>
                </a:lnTo>
                <a:lnTo>
                  <a:pt x="10499865" y="532878"/>
                </a:lnTo>
                <a:lnTo>
                  <a:pt x="10501452" y="532878"/>
                </a:lnTo>
                <a:lnTo>
                  <a:pt x="10689821" y="532878"/>
                </a:lnTo>
                <a:lnTo>
                  <a:pt x="11087294" y="1566769"/>
                </a:lnTo>
                <a:lnTo>
                  <a:pt x="11104079" y="1566769"/>
                </a:lnTo>
                <a:lnTo>
                  <a:pt x="11104079" y="1566768"/>
                </a:lnTo>
                <a:lnTo>
                  <a:pt x="11105667" y="1566768"/>
                </a:lnTo>
                <a:lnTo>
                  <a:pt x="11403644" y="532878"/>
                </a:lnTo>
                <a:lnTo>
                  <a:pt x="11654785" y="532878"/>
                </a:lnTo>
                <a:lnTo>
                  <a:pt x="11303262" y="1642587"/>
                </a:lnTo>
                <a:cubicBezTo>
                  <a:pt x="11257312" y="1788098"/>
                  <a:pt x="11205808" y="1905272"/>
                  <a:pt x="11148753" y="1994110"/>
                </a:cubicBezTo>
                <a:cubicBezTo>
                  <a:pt x="11091697" y="2082948"/>
                  <a:pt x="11024302" y="2149576"/>
                  <a:pt x="10946570" y="2193996"/>
                </a:cubicBezTo>
                <a:cubicBezTo>
                  <a:pt x="10868836" y="2238414"/>
                  <a:pt x="10775594" y="2266750"/>
                  <a:pt x="10666845" y="2279004"/>
                </a:cubicBezTo>
                <a:lnTo>
                  <a:pt x="10461646" y="2301804"/>
                </a:lnTo>
                <a:lnTo>
                  <a:pt x="10450167" y="2083714"/>
                </a:lnTo>
                <a:lnTo>
                  <a:pt x="10640862" y="2060738"/>
                </a:lnTo>
                <a:cubicBezTo>
                  <a:pt x="10721276" y="2050782"/>
                  <a:pt x="10790010" y="2028956"/>
                  <a:pt x="10847066" y="1995259"/>
                </a:cubicBezTo>
                <a:cubicBezTo>
                  <a:pt x="10904121" y="1961561"/>
                  <a:pt x="10952943" y="1911590"/>
                  <a:pt x="10993534" y="1845344"/>
                </a:cubicBezTo>
                <a:cubicBezTo>
                  <a:pt x="11008755" y="1820502"/>
                  <a:pt x="11023276" y="1792779"/>
                  <a:pt x="11037097" y="1762175"/>
                </a:cubicBezTo>
                <a:lnTo>
                  <a:pt x="11042093" y="1750571"/>
                </a:lnTo>
                <a:lnTo>
                  <a:pt x="11040505" y="1750571"/>
                </a:lnTo>
                <a:lnTo>
                  <a:pt x="10923459" y="1750571"/>
                </a:lnTo>
                <a:lnTo>
                  <a:pt x="10501452" y="690554"/>
                </a:lnTo>
                <a:lnTo>
                  <a:pt x="10501452" y="694541"/>
                </a:lnTo>
                <a:lnTo>
                  <a:pt x="10499865" y="690555"/>
                </a:lnTo>
                <a:lnTo>
                  <a:pt x="10499865" y="746549"/>
                </a:lnTo>
                <a:lnTo>
                  <a:pt x="9947747" y="746549"/>
                </a:lnTo>
                <a:lnTo>
                  <a:pt x="9946159" y="746549"/>
                </a:lnTo>
                <a:lnTo>
                  <a:pt x="9946159" y="1084286"/>
                </a:lnTo>
                <a:lnTo>
                  <a:pt x="9946159" y="1176188"/>
                </a:lnTo>
                <a:lnTo>
                  <a:pt x="9946159" y="1279577"/>
                </a:lnTo>
                <a:cubicBezTo>
                  <a:pt x="9946159" y="1376073"/>
                  <a:pt x="9969709" y="1446148"/>
                  <a:pt x="10016808" y="1489801"/>
                </a:cubicBezTo>
                <a:cubicBezTo>
                  <a:pt x="10063908" y="1533454"/>
                  <a:pt x="10141449" y="1555281"/>
                  <a:pt x="10249433" y="1555281"/>
                </a:cubicBezTo>
                <a:lnTo>
                  <a:pt x="10250243" y="1555239"/>
                </a:lnTo>
                <a:lnTo>
                  <a:pt x="10251021" y="1555281"/>
                </a:lnTo>
                <a:cubicBezTo>
                  <a:pt x="10289313" y="1555281"/>
                  <a:pt x="10329903" y="1553175"/>
                  <a:pt x="10372790" y="1548963"/>
                </a:cubicBezTo>
                <a:lnTo>
                  <a:pt x="10518268" y="1532483"/>
                </a:lnTo>
                <a:lnTo>
                  <a:pt x="10545815" y="1745976"/>
                </a:lnTo>
                <a:cubicBezTo>
                  <a:pt x="10492206" y="1755166"/>
                  <a:pt x="10439937" y="1762059"/>
                  <a:pt x="10389009" y="1766654"/>
                </a:cubicBezTo>
                <a:lnTo>
                  <a:pt x="10227360" y="1773508"/>
                </a:lnTo>
                <a:lnTo>
                  <a:pt x="10099204" y="1766367"/>
                </a:lnTo>
                <a:cubicBezTo>
                  <a:pt x="9979948" y="1752007"/>
                  <a:pt x="9889447" y="1716108"/>
                  <a:pt x="9827700" y="1658670"/>
                </a:cubicBezTo>
                <a:cubicBezTo>
                  <a:pt x="9745372" y="1582085"/>
                  <a:pt x="9704207" y="1459550"/>
                  <a:pt x="9704208" y="1291064"/>
                </a:cubicBezTo>
                <a:lnTo>
                  <a:pt x="9704208" y="1176188"/>
                </a:lnTo>
                <a:lnTo>
                  <a:pt x="9704208" y="1084286"/>
                </a:lnTo>
                <a:lnTo>
                  <a:pt x="9704208" y="746549"/>
                </a:lnTo>
                <a:lnTo>
                  <a:pt x="9702620" y="746549"/>
                </a:lnTo>
                <a:lnTo>
                  <a:pt x="9398636" y="746549"/>
                </a:lnTo>
                <a:lnTo>
                  <a:pt x="9398636" y="532878"/>
                </a:lnTo>
                <a:lnTo>
                  <a:pt x="9702620" y="532878"/>
                </a:lnTo>
                <a:lnTo>
                  <a:pt x="9704208" y="532878"/>
                </a:lnTo>
                <a:close/>
                <a:moveTo>
                  <a:pt x="0" y="119322"/>
                </a:moveTo>
                <a:lnTo>
                  <a:pt x="237356" y="119322"/>
                </a:lnTo>
                <a:lnTo>
                  <a:pt x="1078254" y="119322"/>
                </a:lnTo>
                <a:lnTo>
                  <a:pt x="1078254" y="337588"/>
                </a:lnTo>
                <a:lnTo>
                  <a:pt x="238944" y="337588"/>
                </a:lnTo>
                <a:lnTo>
                  <a:pt x="237356" y="337588"/>
                </a:lnTo>
                <a:lnTo>
                  <a:pt x="237356" y="893591"/>
                </a:lnTo>
                <a:lnTo>
                  <a:pt x="238944" y="893591"/>
                </a:lnTo>
                <a:lnTo>
                  <a:pt x="871476" y="893591"/>
                </a:lnTo>
                <a:lnTo>
                  <a:pt x="871476" y="1111857"/>
                </a:lnTo>
                <a:lnTo>
                  <a:pt x="238944" y="1111857"/>
                </a:lnTo>
                <a:lnTo>
                  <a:pt x="237356" y="1111857"/>
                </a:lnTo>
                <a:lnTo>
                  <a:pt x="237356" y="1750571"/>
                </a:lnTo>
                <a:lnTo>
                  <a:pt x="0" y="1750571"/>
                </a:lnTo>
                <a:lnTo>
                  <a:pt x="0" y="1111857"/>
                </a:lnTo>
                <a:lnTo>
                  <a:pt x="0" y="893591"/>
                </a:lnTo>
                <a:lnTo>
                  <a:pt x="0" y="337588"/>
                </a:lnTo>
                <a:close/>
                <a:moveTo>
                  <a:pt x="7316252" y="27421"/>
                </a:moveTo>
                <a:lnTo>
                  <a:pt x="7673079" y="27421"/>
                </a:lnTo>
                <a:lnTo>
                  <a:pt x="7693757" y="27421"/>
                </a:lnTo>
                <a:lnTo>
                  <a:pt x="7916618" y="27421"/>
                </a:lnTo>
                <a:lnTo>
                  <a:pt x="7916618" y="1279577"/>
                </a:lnTo>
                <a:cubicBezTo>
                  <a:pt x="7916618" y="1343908"/>
                  <a:pt x="7922744" y="1396368"/>
                  <a:pt x="7934998" y="1436958"/>
                </a:cubicBezTo>
                <a:cubicBezTo>
                  <a:pt x="7947251" y="1477547"/>
                  <a:pt x="7971184" y="1507415"/>
                  <a:pt x="8006796" y="1526562"/>
                </a:cubicBezTo>
                <a:cubicBezTo>
                  <a:pt x="8042408" y="1545708"/>
                  <a:pt x="8095059" y="1555281"/>
                  <a:pt x="8164751" y="1555281"/>
                </a:cubicBezTo>
                <a:lnTo>
                  <a:pt x="8165445" y="1555211"/>
                </a:lnTo>
                <a:lnTo>
                  <a:pt x="8166339" y="1555281"/>
                </a:lnTo>
                <a:cubicBezTo>
                  <a:pt x="8198122" y="1555281"/>
                  <a:pt x="8234308" y="1551643"/>
                  <a:pt x="8274898" y="1544368"/>
                </a:cubicBezTo>
                <a:lnTo>
                  <a:pt x="8408338" y="1512001"/>
                </a:lnTo>
                <a:lnTo>
                  <a:pt x="8435860" y="1725298"/>
                </a:lnTo>
                <a:cubicBezTo>
                  <a:pt x="8373827" y="1742147"/>
                  <a:pt x="8314282" y="1754400"/>
                  <a:pt x="8257227" y="1762059"/>
                </a:cubicBezTo>
                <a:lnTo>
                  <a:pt x="8073707" y="1773493"/>
                </a:lnTo>
                <a:lnTo>
                  <a:pt x="7976075" y="1766367"/>
                </a:lnTo>
                <a:cubicBezTo>
                  <a:pt x="7885035" y="1752007"/>
                  <a:pt x="7815965" y="1716108"/>
                  <a:pt x="7768866" y="1658670"/>
                </a:cubicBezTo>
                <a:cubicBezTo>
                  <a:pt x="7706066" y="1582085"/>
                  <a:pt x="7674666" y="1459550"/>
                  <a:pt x="7674667" y="1291064"/>
                </a:cubicBezTo>
                <a:lnTo>
                  <a:pt x="7674667" y="241091"/>
                </a:lnTo>
                <a:lnTo>
                  <a:pt x="7316252" y="241091"/>
                </a:lnTo>
                <a:close/>
                <a:moveTo>
                  <a:pt x="5285896" y="27421"/>
                </a:moveTo>
                <a:lnTo>
                  <a:pt x="5527848" y="27421"/>
                </a:lnTo>
                <a:lnTo>
                  <a:pt x="5527848" y="753442"/>
                </a:lnTo>
                <a:lnTo>
                  <a:pt x="5550823" y="753442"/>
                </a:lnTo>
                <a:lnTo>
                  <a:pt x="5550823" y="753441"/>
                </a:lnTo>
                <a:lnTo>
                  <a:pt x="5552410" y="753441"/>
                </a:lnTo>
                <a:cubicBezTo>
                  <a:pt x="5562462" y="611377"/>
                  <a:pt x="5639944" y="531466"/>
                  <a:pt x="5784857" y="513708"/>
                </a:cubicBezTo>
                <a:lnTo>
                  <a:pt x="5850173" y="509955"/>
                </a:lnTo>
                <a:lnTo>
                  <a:pt x="5964379" y="518878"/>
                </a:lnTo>
                <a:cubicBezTo>
                  <a:pt x="6072363" y="536827"/>
                  <a:pt x="6159669" y="581701"/>
                  <a:pt x="6226298" y="653499"/>
                </a:cubicBezTo>
                <a:cubicBezTo>
                  <a:pt x="6315136" y="749229"/>
                  <a:pt x="6359554" y="885167"/>
                  <a:pt x="6359555" y="1061311"/>
                </a:cubicBezTo>
                <a:cubicBezTo>
                  <a:pt x="6359554" y="1287235"/>
                  <a:pt x="6294266" y="1462422"/>
                  <a:pt x="6163690" y="1586872"/>
                </a:cubicBezTo>
                <a:cubicBezTo>
                  <a:pt x="6065758" y="1680209"/>
                  <a:pt x="5937562" y="1738545"/>
                  <a:pt x="5779104" y="1761879"/>
                </a:cubicBezTo>
                <a:lnTo>
                  <a:pt x="5611128" y="1773507"/>
                </a:lnTo>
                <a:lnTo>
                  <a:pt x="5449021" y="1767228"/>
                </a:lnTo>
                <a:cubicBezTo>
                  <a:pt x="5395412" y="1763016"/>
                  <a:pt x="5341037" y="1757464"/>
                  <a:pt x="5285896" y="1750571"/>
                </a:cubicBezTo>
                <a:lnTo>
                  <a:pt x="5284309" y="1750571"/>
                </a:lnTo>
                <a:lnTo>
                  <a:pt x="4923291" y="1750571"/>
                </a:lnTo>
                <a:lnTo>
                  <a:pt x="4921703" y="1750571"/>
                </a:lnTo>
                <a:lnTo>
                  <a:pt x="4900315" y="1750571"/>
                </a:lnTo>
                <a:lnTo>
                  <a:pt x="4898727" y="1750571"/>
                </a:lnTo>
                <a:lnTo>
                  <a:pt x="4702727" y="1750571"/>
                </a:lnTo>
                <a:lnTo>
                  <a:pt x="4701139" y="1750571"/>
                </a:lnTo>
                <a:lnTo>
                  <a:pt x="4679751" y="1750571"/>
                </a:lnTo>
                <a:lnTo>
                  <a:pt x="4678164" y="1750571"/>
                </a:lnTo>
                <a:lnTo>
                  <a:pt x="4215651" y="1750571"/>
                </a:lnTo>
                <a:lnTo>
                  <a:pt x="4215651" y="1536901"/>
                </a:lnTo>
                <a:lnTo>
                  <a:pt x="4678164" y="1536901"/>
                </a:lnTo>
                <a:lnTo>
                  <a:pt x="4679751" y="1536901"/>
                </a:lnTo>
                <a:lnTo>
                  <a:pt x="4679751" y="746549"/>
                </a:lnTo>
                <a:lnTo>
                  <a:pt x="4678164" y="746549"/>
                </a:lnTo>
                <a:lnTo>
                  <a:pt x="4284576" y="746549"/>
                </a:lnTo>
                <a:lnTo>
                  <a:pt x="4284576" y="532878"/>
                </a:lnTo>
                <a:lnTo>
                  <a:pt x="4921703" y="532878"/>
                </a:lnTo>
                <a:lnTo>
                  <a:pt x="4921703" y="601804"/>
                </a:lnTo>
                <a:lnTo>
                  <a:pt x="4921703" y="746549"/>
                </a:lnTo>
                <a:lnTo>
                  <a:pt x="4921703" y="1536901"/>
                </a:lnTo>
                <a:lnTo>
                  <a:pt x="4923291" y="1536901"/>
                </a:lnTo>
                <a:lnTo>
                  <a:pt x="5284309" y="1536901"/>
                </a:lnTo>
                <a:lnTo>
                  <a:pt x="5285896" y="1536901"/>
                </a:lnTo>
                <a:close/>
                <a:moveTo>
                  <a:pt x="9021790" y="0"/>
                </a:moveTo>
                <a:lnTo>
                  <a:pt x="9086760" y="12200"/>
                </a:lnTo>
                <a:cubicBezTo>
                  <a:pt x="9106863" y="20433"/>
                  <a:pt x="9125148" y="32782"/>
                  <a:pt x="9141613" y="49247"/>
                </a:cubicBezTo>
                <a:cubicBezTo>
                  <a:pt x="9174543" y="82179"/>
                  <a:pt x="9191010" y="122385"/>
                  <a:pt x="9191010" y="169868"/>
                </a:cubicBezTo>
                <a:cubicBezTo>
                  <a:pt x="9191010" y="216584"/>
                  <a:pt x="9174543" y="256600"/>
                  <a:pt x="9141613" y="289914"/>
                </a:cubicBezTo>
                <a:cubicBezTo>
                  <a:pt x="9125148" y="306571"/>
                  <a:pt x="9106863" y="319064"/>
                  <a:pt x="9086760" y="327393"/>
                </a:cubicBezTo>
                <a:lnTo>
                  <a:pt x="9021791" y="339734"/>
                </a:lnTo>
                <a:lnTo>
                  <a:pt x="8957531" y="327392"/>
                </a:lnTo>
                <a:cubicBezTo>
                  <a:pt x="8937523" y="319064"/>
                  <a:pt x="8919191" y="306571"/>
                  <a:pt x="8902534" y="289914"/>
                </a:cubicBezTo>
                <a:cubicBezTo>
                  <a:pt x="8869220" y="256600"/>
                  <a:pt x="8852563" y="216584"/>
                  <a:pt x="8852563" y="169868"/>
                </a:cubicBezTo>
                <a:cubicBezTo>
                  <a:pt x="8852563" y="122385"/>
                  <a:pt x="8869220" y="82178"/>
                  <a:pt x="8902534" y="49247"/>
                </a:cubicBezTo>
                <a:cubicBezTo>
                  <a:pt x="8919191" y="32781"/>
                  <a:pt x="8937523" y="20432"/>
                  <a:pt x="8957531" y="12199"/>
                </a:cubicBezTo>
                <a:close/>
                <a:moveTo>
                  <a:pt x="6907240" y="0"/>
                </a:moveTo>
                <a:lnTo>
                  <a:pt x="6972209" y="12200"/>
                </a:lnTo>
                <a:cubicBezTo>
                  <a:pt x="6992312" y="20433"/>
                  <a:pt x="7010597" y="32782"/>
                  <a:pt x="7027063" y="49247"/>
                </a:cubicBezTo>
                <a:cubicBezTo>
                  <a:pt x="7059994" y="82179"/>
                  <a:pt x="7076460" y="122385"/>
                  <a:pt x="7076460" y="169868"/>
                </a:cubicBezTo>
                <a:cubicBezTo>
                  <a:pt x="7076460" y="216584"/>
                  <a:pt x="7059994" y="256600"/>
                  <a:pt x="7027063" y="289914"/>
                </a:cubicBezTo>
                <a:cubicBezTo>
                  <a:pt x="7010597" y="306571"/>
                  <a:pt x="6992312" y="319064"/>
                  <a:pt x="6972209" y="327393"/>
                </a:cubicBezTo>
                <a:lnTo>
                  <a:pt x="6907241" y="339734"/>
                </a:lnTo>
                <a:lnTo>
                  <a:pt x="6842981" y="327392"/>
                </a:lnTo>
                <a:cubicBezTo>
                  <a:pt x="6822973" y="319064"/>
                  <a:pt x="6804641" y="306571"/>
                  <a:pt x="6787984" y="289914"/>
                </a:cubicBezTo>
                <a:cubicBezTo>
                  <a:pt x="6754670" y="256600"/>
                  <a:pt x="6738012" y="216584"/>
                  <a:pt x="6738012" y="169868"/>
                </a:cubicBezTo>
                <a:cubicBezTo>
                  <a:pt x="6738012" y="122385"/>
                  <a:pt x="6754670" y="82178"/>
                  <a:pt x="6787984" y="49247"/>
                </a:cubicBezTo>
                <a:cubicBezTo>
                  <a:pt x="6804641" y="32781"/>
                  <a:pt x="6822973" y="20432"/>
                  <a:pt x="6842981" y="12199"/>
                </a:cubicBezTo>
                <a:close/>
                <a:moveTo>
                  <a:pt x="4792691" y="0"/>
                </a:moveTo>
                <a:lnTo>
                  <a:pt x="4857659" y="12200"/>
                </a:lnTo>
                <a:cubicBezTo>
                  <a:pt x="4877762" y="20433"/>
                  <a:pt x="4896047" y="32782"/>
                  <a:pt x="4912512" y="49247"/>
                </a:cubicBezTo>
                <a:cubicBezTo>
                  <a:pt x="4945444" y="82179"/>
                  <a:pt x="4961909" y="122385"/>
                  <a:pt x="4961909" y="169868"/>
                </a:cubicBezTo>
                <a:cubicBezTo>
                  <a:pt x="4961909" y="216584"/>
                  <a:pt x="4945444" y="256600"/>
                  <a:pt x="4912512" y="289914"/>
                </a:cubicBezTo>
                <a:cubicBezTo>
                  <a:pt x="4896047" y="306571"/>
                  <a:pt x="4877762" y="319064"/>
                  <a:pt x="4857659" y="327393"/>
                </a:cubicBezTo>
                <a:lnTo>
                  <a:pt x="4792691" y="339734"/>
                </a:lnTo>
                <a:lnTo>
                  <a:pt x="4728431" y="327392"/>
                </a:lnTo>
                <a:cubicBezTo>
                  <a:pt x="4708423" y="319064"/>
                  <a:pt x="4690091" y="306571"/>
                  <a:pt x="4673434" y="289914"/>
                </a:cubicBezTo>
                <a:cubicBezTo>
                  <a:pt x="4640120" y="256600"/>
                  <a:pt x="4623462" y="216584"/>
                  <a:pt x="4623462" y="169868"/>
                </a:cubicBezTo>
                <a:cubicBezTo>
                  <a:pt x="4623462" y="122385"/>
                  <a:pt x="4640120" y="82178"/>
                  <a:pt x="4673434" y="49247"/>
                </a:cubicBezTo>
                <a:cubicBezTo>
                  <a:pt x="4690091" y="32781"/>
                  <a:pt x="4708423" y="20432"/>
                  <a:pt x="4728431" y="12199"/>
                </a:cubicBezTo>
                <a:close/>
              </a:path>
            </a:pathLst>
          </a:custGeom>
        </p:spPr>
      </p:pic>
    </p:spTree>
    <p:extLst>
      <p:ext uri="{BB962C8B-B14F-4D97-AF65-F5344CB8AC3E}">
        <p14:creationId xmlns:p14="http://schemas.microsoft.com/office/powerpoint/2010/main" val="1033204938"/>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FBC07A1-2E19-A004-8545-446268CBE773}"/>
              </a:ext>
            </a:extLst>
          </p:cNvPr>
          <p:cNvPicPr>
            <a:picLocks noChangeAspect="1"/>
          </p:cNvPicPr>
          <p:nvPr/>
        </p:nvPicPr>
        <p:blipFill>
          <a:blip r:embed="rId3"/>
          <a:stretch>
            <a:fillRect/>
          </a:stretch>
        </p:blipFill>
        <p:spPr>
          <a:xfrm>
            <a:off x="2184136" y="3224164"/>
            <a:ext cx="1636538" cy="1930004"/>
          </a:xfrm>
          <a:prstGeom prst="rect">
            <a:avLst/>
          </a:prstGeom>
        </p:spPr>
      </p:pic>
      <p:sp>
        <p:nvSpPr>
          <p:cNvPr id="15" name="!!Subtitle">
            <a:extLst>
              <a:ext uri="{FF2B5EF4-FFF2-40B4-BE49-F238E27FC236}">
                <a16:creationId xmlns:a16="http://schemas.microsoft.com/office/drawing/2014/main" id="{C24A7D67-98C1-772D-60BB-CCACC4D0CFE6}"/>
              </a:ext>
            </a:extLst>
          </p:cNvPr>
          <p:cNvSpPr txBox="1"/>
          <p:nvPr/>
        </p:nvSpPr>
        <p:spPr>
          <a:xfrm>
            <a:off x="5176120" y="6390848"/>
            <a:ext cx="7015880" cy="461665"/>
          </a:xfrm>
          <a:prstGeom prst="rect">
            <a:avLst/>
          </a:prstGeom>
          <a:noFill/>
        </p:spPr>
        <p:txBody>
          <a:bodyPr wrap="square" rtlCol="0">
            <a:spAutoFit/>
          </a:bodyPr>
          <a:lstStyle/>
          <a:p>
            <a:pPr algn="r"/>
            <a:r>
              <a:rPr lang="en-SG" sz="2400" spc="300">
                <a:solidFill>
                  <a:schemeClr val="bg1">
                    <a:lumMod val="50000"/>
                    <a:lumOff val="50000"/>
                  </a:schemeClr>
                </a:solidFill>
                <a:latin typeface="Agency FB" panose="020B0503020202020204" pitchFamily="34" charset="0"/>
              </a:rPr>
              <a:t>Hope Sharing</a:t>
            </a:r>
          </a:p>
        </p:txBody>
      </p:sp>
      <p:sp>
        <p:nvSpPr>
          <p:cNvPr id="16" name="!!Title">
            <a:extLst>
              <a:ext uri="{FF2B5EF4-FFF2-40B4-BE49-F238E27FC236}">
                <a16:creationId xmlns:a16="http://schemas.microsoft.com/office/drawing/2014/main" id="{57A847F4-7C43-B048-AAE6-AAFF010594A7}"/>
              </a:ext>
            </a:extLst>
          </p:cNvPr>
          <p:cNvSpPr txBox="1"/>
          <p:nvPr/>
        </p:nvSpPr>
        <p:spPr>
          <a:xfrm>
            <a:off x="7551058" y="5375185"/>
            <a:ext cx="4640942" cy="1015663"/>
          </a:xfrm>
          <a:prstGeom prst="rect">
            <a:avLst/>
          </a:prstGeom>
          <a:noFill/>
        </p:spPr>
        <p:txBody>
          <a:bodyPr wrap="square" rtlCol="0">
            <a:spAutoFit/>
          </a:bodyPr>
          <a:lstStyle/>
          <a:p>
            <a:pPr algn="r"/>
            <a:r>
              <a:rPr lang="en-SG" sz="6000" b="1" spc="-150" err="1">
                <a:latin typeface="Agency FB" panose="020B0503020202020204" pitchFamily="34" charset="0"/>
              </a:rPr>
              <a:t>CycHope</a:t>
            </a:r>
            <a:endParaRPr lang="en-SG" sz="6000" b="1" spc="-150">
              <a:latin typeface="Agency FB" panose="020B0503020202020204" pitchFamily="34" charset="0"/>
            </a:endParaRPr>
          </a:p>
        </p:txBody>
      </p:sp>
      <p:pic>
        <p:nvPicPr>
          <p:cNvPr id="10246" name="Picture 6">
            <a:extLst>
              <a:ext uri="{FF2B5EF4-FFF2-40B4-BE49-F238E27FC236}">
                <a16:creationId xmlns:a16="http://schemas.microsoft.com/office/drawing/2014/main" id="{6DC992CF-38F3-15F2-BB5D-DE33B50083F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7610597" y="1652858"/>
            <a:ext cx="3019181" cy="122182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The story behind Google BigQuery and the birth of a cloud juggernaut -  Switchboard Software">
            <a:extLst>
              <a:ext uri="{FF2B5EF4-FFF2-40B4-BE49-F238E27FC236}">
                <a16:creationId xmlns:a16="http://schemas.microsoft.com/office/drawing/2014/main" id="{D6317D2F-DCE8-D710-2CDE-75BD832D3B4A}"/>
              </a:ext>
            </a:extLst>
          </p:cNvPr>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792789" y="3192142"/>
            <a:ext cx="2654798" cy="1994048"/>
          </a:xfrm>
          <a:prstGeom prst="rect">
            <a:avLst/>
          </a:prstGeom>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63ACB361-D4E9-CA5D-6D6B-C8B9167B5AAC}"/>
              </a:ext>
            </a:extLst>
          </p:cNvPr>
          <p:cNvPicPr>
            <a:picLocks noChangeAspect="1"/>
          </p:cNvPicPr>
          <p:nvPr/>
        </p:nvPicPr>
        <p:blipFill>
          <a:blip r:embed="rId7"/>
          <a:stretch>
            <a:fillRect/>
          </a:stretch>
        </p:blipFill>
        <p:spPr>
          <a:xfrm>
            <a:off x="1785350" y="1918664"/>
            <a:ext cx="2521196" cy="690213"/>
          </a:xfrm>
          <a:prstGeom prst="rect">
            <a:avLst/>
          </a:prstGeom>
        </p:spPr>
      </p:pic>
      <p:sp>
        <p:nvSpPr>
          <p:cNvPr id="27" name="TextBox 26">
            <a:extLst>
              <a:ext uri="{FF2B5EF4-FFF2-40B4-BE49-F238E27FC236}">
                <a16:creationId xmlns:a16="http://schemas.microsoft.com/office/drawing/2014/main" id="{5D72F06F-7AD6-AADC-6742-4CBDFFECA470}"/>
              </a:ext>
            </a:extLst>
          </p:cNvPr>
          <p:cNvSpPr txBox="1"/>
          <p:nvPr/>
        </p:nvSpPr>
        <p:spPr>
          <a:xfrm>
            <a:off x="1389265" y="909256"/>
            <a:ext cx="3400448" cy="461665"/>
          </a:xfrm>
          <a:prstGeom prst="rect">
            <a:avLst/>
          </a:prstGeom>
          <a:noFill/>
        </p:spPr>
        <p:txBody>
          <a:bodyPr wrap="square" rtlCol="0">
            <a:spAutoFit/>
          </a:bodyPr>
          <a:lstStyle/>
          <a:p>
            <a:pPr algn="ctr"/>
            <a:r>
              <a:rPr lang="en-SG" sz="2400">
                <a:latin typeface="Cascadia Code" panose="020B0609020000020004" pitchFamily="49" charset="0"/>
                <a:ea typeface="Cascadia Code" panose="020B0609020000020004" pitchFamily="49" charset="0"/>
                <a:cs typeface="Cascadia Code" panose="020B0609020000020004" pitchFamily="49" charset="0"/>
              </a:rPr>
              <a:t>Message Storage</a:t>
            </a:r>
          </a:p>
        </p:txBody>
      </p:sp>
      <p:sp>
        <p:nvSpPr>
          <p:cNvPr id="28" name="TextBox 27">
            <a:extLst>
              <a:ext uri="{FF2B5EF4-FFF2-40B4-BE49-F238E27FC236}">
                <a16:creationId xmlns:a16="http://schemas.microsoft.com/office/drawing/2014/main" id="{2C5E09CA-3F11-AC19-76BC-BEE7AEE86938}"/>
              </a:ext>
            </a:extLst>
          </p:cNvPr>
          <p:cNvSpPr txBox="1"/>
          <p:nvPr/>
        </p:nvSpPr>
        <p:spPr>
          <a:xfrm>
            <a:off x="7792788" y="905133"/>
            <a:ext cx="2654800" cy="830997"/>
          </a:xfrm>
          <a:prstGeom prst="rect">
            <a:avLst/>
          </a:prstGeom>
          <a:noFill/>
        </p:spPr>
        <p:txBody>
          <a:bodyPr wrap="square" rtlCol="0">
            <a:spAutoFit/>
          </a:bodyPr>
          <a:lstStyle/>
          <a:p>
            <a:pPr algn="ctr"/>
            <a:r>
              <a:rPr lang="en-SG" sz="2400">
                <a:latin typeface="Cascadia Code" panose="020B0609020000020004" pitchFamily="49" charset="0"/>
                <a:ea typeface="Cascadia Code" panose="020B0609020000020004" pitchFamily="49" charset="0"/>
                <a:cs typeface="Cascadia Code" panose="020B0609020000020004" pitchFamily="49" charset="0"/>
              </a:rPr>
              <a:t>Dashboard Analysis</a:t>
            </a:r>
          </a:p>
        </p:txBody>
      </p:sp>
      <p:sp>
        <p:nvSpPr>
          <p:cNvPr id="29" name="TextBox 28">
            <a:extLst>
              <a:ext uri="{FF2B5EF4-FFF2-40B4-BE49-F238E27FC236}">
                <a16:creationId xmlns:a16="http://schemas.microsoft.com/office/drawing/2014/main" id="{131AF959-FA17-F73D-A61F-8FF6C0469356}"/>
              </a:ext>
            </a:extLst>
          </p:cNvPr>
          <p:cNvSpPr txBox="1"/>
          <p:nvPr/>
        </p:nvSpPr>
        <p:spPr>
          <a:xfrm>
            <a:off x="4789713" y="2032938"/>
            <a:ext cx="2612574" cy="461665"/>
          </a:xfrm>
          <a:prstGeom prst="rect">
            <a:avLst/>
          </a:prstGeom>
          <a:noFill/>
        </p:spPr>
        <p:txBody>
          <a:bodyPr wrap="square" rtlCol="0">
            <a:spAutoFit/>
          </a:bodyPr>
          <a:lstStyle/>
          <a:p>
            <a:pPr algn="ctr"/>
            <a:r>
              <a:rPr lang="en-SG" sz="2400">
                <a:latin typeface="Cascadia Code" panose="020B0609020000020004" pitchFamily="49" charset="0"/>
                <a:ea typeface="Cascadia Code" panose="020B0609020000020004" pitchFamily="49" charset="0"/>
                <a:cs typeface="Cascadia Code" panose="020B0609020000020004" pitchFamily="49" charset="0"/>
              </a:rPr>
              <a:t>Early Stage</a:t>
            </a:r>
          </a:p>
        </p:txBody>
      </p:sp>
      <p:sp>
        <p:nvSpPr>
          <p:cNvPr id="30" name="TextBox 29">
            <a:extLst>
              <a:ext uri="{FF2B5EF4-FFF2-40B4-BE49-F238E27FC236}">
                <a16:creationId xmlns:a16="http://schemas.microsoft.com/office/drawing/2014/main" id="{EF58AA00-F376-2942-DA73-B655002312B8}"/>
              </a:ext>
            </a:extLst>
          </p:cNvPr>
          <p:cNvSpPr txBox="1"/>
          <p:nvPr/>
        </p:nvSpPr>
        <p:spPr>
          <a:xfrm>
            <a:off x="4789713" y="3958334"/>
            <a:ext cx="2612574" cy="461665"/>
          </a:xfrm>
          <a:prstGeom prst="rect">
            <a:avLst/>
          </a:prstGeom>
          <a:noFill/>
        </p:spPr>
        <p:txBody>
          <a:bodyPr wrap="square" rtlCol="0">
            <a:spAutoFit/>
          </a:bodyPr>
          <a:lstStyle/>
          <a:p>
            <a:pPr algn="ctr"/>
            <a:r>
              <a:rPr lang="en-SG" sz="2400">
                <a:latin typeface="Cascadia Code" panose="020B0609020000020004" pitchFamily="49" charset="0"/>
                <a:ea typeface="Cascadia Code" panose="020B0609020000020004" pitchFamily="49" charset="0"/>
                <a:cs typeface="Cascadia Code" panose="020B0609020000020004" pitchFamily="49" charset="0"/>
              </a:rPr>
              <a:t>Later Stage</a:t>
            </a:r>
          </a:p>
        </p:txBody>
      </p:sp>
    </p:spTree>
    <p:extLst>
      <p:ext uri="{BB962C8B-B14F-4D97-AF65-F5344CB8AC3E}">
        <p14:creationId xmlns:p14="http://schemas.microsoft.com/office/powerpoint/2010/main" val="583863892"/>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10246"/>
                                        </p:tgtEl>
                                        <p:attrNameLst>
                                          <p:attrName>style.visibility</p:attrName>
                                        </p:attrNameLst>
                                      </p:cBhvr>
                                      <p:to>
                                        <p:strVal val="visible"/>
                                      </p:to>
                                    </p:set>
                                    <p:animEffect transition="in" filter="fade">
                                      <p:cBhvr>
                                        <p:cTn id="13" dur="500"/>
                                        <p:tgtEl>
                                          <p:spTgt spid="1024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48"/>
                                        </p:tgtEl>
                                        <p:attrNameLst>
                                          <p:attrName>style.visibility</p:attrName>
                                        </p:attrNameLst>
                                      </p:cBhvr>
                                      <p:to>
                                        <p:strVal val="visible"/>
                                      </p:to>
                                    </p:set>
                                    <p:animEffect transition="in" filter="fade">
                                      <p:cBhvr>
                                        <p:cTn id="18" dur="500"/>
                                        <p:tgtEl>
                                          <p:spTgt spid="102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F76E99-5A6A-FE0D-D13E-6F26949A93B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0A0552-BF98-04FF-9915-494A02D0B1E3}"/>
              </a:ext>
            </a:extLst>
          </p:cNvPr>
          <p:cNvSpPr txBox="1"/>
          <p:nvPr/>
        </p:nvSpPr>
        <p:spPr>
          <a:xfrm>
            <a:off x="4114799" y="665648"/>
            <a:ext cx="3962402" cy="830997"/>
          </a:xfrm>
          <a:prstGeom prst="rect">
            <a:avLst/>
          </a:prstGeom>
          <a:noFill/>
        </p:spPr>
        <p:txBody>
          <a:bodyPr wrap="square" rtlCol="0">
            <a:spAutoFit/>
          </a:bodyPr>
          <a:lstStyle/>
          <a:p>
            <a:pPr algn="ctr"/>
            <a:r>
              <a:rPr lang="en-SG" sz="2400">
                <a:latin typeface="Cascadia Code" panose="020B0609020000020004" pitchFamily="49" charset="0"/>
                <a:ea typeface="Cascadia Code" panose="020B0609020000020004" pitchFamily="49" charset="0"/>
                <a:cs typeface="Cascadia Code" panose="020B0609020000020004" pitchFamily="49" charset="0"/>
              </a:rPr>
              <a:t>Emotional Inference Framework</a:t>
            </a:r>
          </a:p>
        </p:txBody>
      </p:sp>
      <p:sp>
        <p:nvSpPr>
          <p:cNvPr id="5" name="TextBox 4">
            <a:extLst>
              <a:ext uri="{FF2B5EF4-FFF2-40B4-BE49-F238E27FC236}">
                <a16:creationId xmlns:a16="http://schemas.microsoft.com/office/drawing/2014/main" id="{17C478D6-146A-0D8E-5C6B-38E767D5000F}"/>
              </a:ext>
            </a:extLst>
          </p:cNvPr>
          <p:cNvSpPr txBox="1"/>
          <p:nvPr/>
        </p:nvSpPr>
        <p:spPr>
          <a:xfrm>
            <a:off x="911813" y="2568790"/>
            <a:ext cx="4320000" cy="1323439"/>
          </a:xfrm>
          <a:prstGeom prst="rect">
            <a:avLst/>
          </a:prstGeom>
          <a:noFill/>
        </p:spPr>
        <p:txBody>
          <a:bodyPr wrap="square" rtlCol="0">
            <a:spAutoFit/>
          </a:bodyPr>
          <a:lstStyle/>
          <a:p>
            <a:pPr algn="just"/>
            <a:r>
              <a:rPr lang="en-SG" sz="2400">
                <a:latin typeface="Cascadia Code" panose="020B0609020000020004" pitchFamily="49" charset="0"/>
                <a:ea typeface="Cascadia Code" panose="020B0609020000020004" pitchFamily="49" charset="0"/>
                <a:cs typeface="Cascadia Code" panose="020B0609020000020004" pitchFamily="49" charset="0"/>
              </a:rPr>
              <a:t>More Access for higher accuracy</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SG" sz="1600" b="0" i="0" u="none" strike="noStrike" kern="1200" cap="none" spc="0" normalizeH="0" baseline="0" noProof="0">
                <a:ln>
                  <a:noFill/>
                </a:ln>
                <a:solidFill>
                  <a:prstClr val="black">
                    <a:lumMod val="50000"/>
                    <a:lumOff val="50000"/>
                  </a:prst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Content, facial expression, voice etc.</a:t>
            </a:r>
            <a:endParaRPr kumimoji="0" lang="en-SG" sz="2000" b="0" i="0" u="none" strike="noStrike" kern="1200" cap="none" spc="0" normalizeH="0" baseline="0" noProof="0">
              <a:ln>
                <a:noFill/>
              </a:ln>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6" name="TextBox 5">
            <a:extLst>
              <a:ext uri="{FF2B5EF4-FFF2-40B4-BE49-F238E27FC236}">
                <a16:creationId xmlns:a16="http://schemas.microsoft.com/office/drawing/2014/main" id="{0204FBEE-D4B0-31B6-5110-4F51DCF0D21A}"/>
              </a:ext>
            </a:extLst>
          </p:cNvPr>
          <p:cNvSpPr txBox="1"/>
          <p:nvPr/>
        </p:nvSpPr>
        <p:spPr>
          <a:xfrm>
            <a:off x="7224905" y="2568790"/>
            <a:ext cx="4480471" cy="1569660"/>
          </a:xfrm>
          <a:prstGeom prst="rect">
            <a:avLst/>
          </a:prstGeom>
          <a:noFill/>
        </p:spPr>
        <p:txBody>
          <a:bodyPr wrap="square" rtlCol="0">
            <a:spAutoFit/>
          </a:bodyPr>
          <a:lstStyle/>
          <a:p>
            <a:pPr algn="just"/>
            <a:r>
              <a:rPr lang="en-SG" sz="2400">
                <a:latin typeface="Cascadia Code" panose="020B0609020000020004" pitchFamily="49" charset="0"/>
                <a:ea typeface="Cascadia Code" panose="020B0609020000020004" pitchFamily="49" charset="0"/>
                <a:cs typeface="Cascadia Code" panose="020B0609020000020004" pitchFamily="49" charset="0"/>
              </a:rPr>
              <a:t>Non-intrusive &amp; inconspicuous monitoring</a:t>
            </a:r>
          </a:p>
          <a:p>
            <a:pPr algn="just"/>
            <a:r>
              <a:rPr lang="en-SG" sz="1600">
                <a:solidFill>
                  <a:schemeClr val="bg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e.g. only monitor time, duration, frequency, of opening app.</a:t>
            </a:r>
          </a:p>
          <a:p>
            <a:pPr algn="just"/>
            <a:r>
              <a:rPr lang="en-SG" sz="1600">
                <a:solidFill>
                  <a:schemeClr val="bg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not content</a:t>
            </a:r>
          </a:p>
        </p:txBody>
      </p:sp>
      <p:sp>
        <p:nvSpPr>
          <p:cNvPr id="7" name="TextBox 6">
            <a:extLst>
              <a:ext uri="{FF2B5EF4-FFF2-40B4-BE49-F238E27FC236}">
                <a16:creationId xmlns:a16="http://schemas.microsoft.com/office/drawing/2014/main" id="{CECB3BB9-B4CC-870B-9F24-A20E8CDE863B}"/>
              </a:ext>
            </a:extLst>
          </p:cNvPr>
          <p:cNvSpPr txBox="1"/>
          <p:nvPr/>
        </p:nvSpPr>
        <p:spPr>
          <a:xfrm>
            <a:off x="3775529" y="4714687"/>
            <a:ext cx="4640942" cy="707886"/>
          </a:xfrm>
          <a:prstGeom prst="rect">
            <a:avLst/>
          </a:prstGeom>
          <a:noFill/>
        </p:spPr>
        <p:txBody>
          <a:bodyPr wrap="square" rtlCol="0">
            <a:spAutoFit/>
          </a:bodyPr>
          <a:lstStyle/>
          <a:p>
            <a:pPr algn="just"/>
            <a:r>
              <a:rPr lang="en-SG" sz="2400">
                <a:latin typeface="Cascadia Code" panose="020B0609020000020004" pitchFamily="49" charset="0"/>
                <a:ea typeface="Cascadia Code" panose="020B0609020000020004" pitchFamily="49" charset="0"/>
                <a:cs typeface="Cascadia Code" panose="020B0609020000020004" pitchFamily="49" charset="0"/>
              </a:rPr>
              <a:t>Send “Surprise” messages</a:t>
            </a:r>
            <a:endParaRPr lang="en-SG" sz="1600">
              <a:solidFill>
                <a:prstClr val="black">
                  <a:lumMod val="50000"/>
                  <a:lumOff val="50000"/>
                </a:prstClr>
              </a:solidFill>
              <a:latin typeface="Cascadia Code" panose="020B0609020000020004" pitchFamily="49" charset="0"/>
              <a:ea typeface="Cascadia Code" panose="020B0609020000020004" pitchFamily="49" charset="0"/>
              <a:cs typeface="Cascadia Code" panose="020B0609020000020004" pitchFamily="49" charset="0"/>
            </a:endParaRPr>
          </a:p>
          <a:p>
            <a:pPr algn="just"/>
            <a:r>
              <a:rPr lang="en-SG" sz="1600">
                <a:solidFill>
                  <a:prstClr val="black">
                    <a:lumMod val="50000"/>
                    <a:lumOff val="50000"/>
                  </a:prstClr>
                </a:solidFill>
                <a:latin typeface="Cascadia Code" panose="020B0609020000020004" pitchFamily="49" charset="0"/>
                <a:ea typeface="Cascadia Code" panose="020B0609020000020004" pitchFamily="49" charset="0"/>
                <a:cs typeface="Cascadia Code" panose="020B0609020000020004" pitchFamily="49" charset="0"/>
              </a:rPr>
              <a:t>Disruptive</a:t>
            </a:r>
            <a:endParaRPr lang="en-SG" sz="2400">
              <a:latin typeface="Cascadia Code" panose="020B0609020000020004" pitchFamily="49" charset="0"/>
              <a:ea typeface="Cascadia Code" panose="020B0609020000020004" pitchFamily="49" charset="0"/>
              <a:cs typeface="Cascadia Code" panose="020B0609020000020004" pitchFamily="49" charset="0"/>
            </a:endParaRPr>
          </a:p>
        </p:txBody>
      </p:sp>
      <p:cxnSp>
        <p:nvCxnSpPr>
          <p:cNvPr id="9" name="Connector: Elbow 8">
            <a:extLst>
              <a:ext uri="{FF2B5EF4-FFF2-40B4-BE49-F238E27FC236}">
                <a16:creationId xmlns:a16="http://schemas.microsoft.com/office/drawing/2014/main" id="{801237DD-149D-121F-6247-6310E7F0E334}"/>
              </a:ext>
            </a:extLst>
          </p:cNvPr>
          <p:cNvCxnSpPr>
            <a:cxnSpLocks/>
            <a:stCxn id="2" idx="1"/>
          </p:cNvCxnSpPr>
          <p:nvPr/>
        </p:nvCxnSpPr>
        <p:spPr>
          <a:xfrm rot="10800000" flipV="1">
            <a:off x="2982415" y="1081147"/>
            <a:ext cx="1132385" cy="600502"/>
          </a:xfrm>
          <a:prstGeom prst="bentConnector2">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Connector: Elbow 9">
            <a:extLst>
              <a:ext uri="{FF2B5EF4-FFF2-40B4-BE49-F238E27FC236}">
                <a16:creationId xmlns:a16="http://schemas.microsoft.com/office/drawing/2014/main" id="{3F48757D-C590-A0BD-35C9-0D1EDF43A9A3}"/>
              </a:ext>
            </a:extLst>
          </p:cNvPr>
          <p:cNvCxnSpPr>
            <a:cxnSpLocks/>
            <a:stCxn id="2" idx="3"/>
          </p:cNvCxnSpPr>
          <p:nvPr/>
        </p:nvCxnSpPr>
        <p:spPr>
          <a:xfrm>
            <a:off x="8077201" y="1081147"/>
            <a:ext cx="1387939" cy="600502"/>
          </a:xfrm>
          <a:prstGeom prst="bentConnector2">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40FEF438-FB3C-101F-7A18-6AC45D9240DC}"/>
              </a:ext>
            </a:extLst>
          </p:cNvPr>
          <p:cNvCxnSpPr>
            <a:cxnSpLocks/>
            <a:stCxn id="2" idx="2"/>
            <a:endCxn id="7" idx="0"/>
          </p:cNvCxnSpPr>
          <p:nvPr/>
        </p:nvCxnSpPr>
        <p:spPr>
          <a:xfrm rot="5400000">
            <a:off x="4486979" y="3105666"/>
            <a:ext cx="3218042" cy="12700"/>
          </a:xfrm>
          <a:prstGeom prst="bentConnector3">
            <a:avLst>
              <a:gd name="adj1" fmla="val 50000"/>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Subtitle">
            <a:extLst>
              <a:ext uri="{FF2B5EF4-FFF2-40B4-BE49-F238E27FC236}">
                <a16:creationId xmlns:a16="http://schemas.microsoft.com/office/drawing/2014/main" id="{2925C200-6DAC-F44F-3DF0-9AD18FDB3C2F}"/>
              </a:ext>
            </a:extLst>
          </p:cNvPr>
          <p:cNvSpPr txBox="1"/>
          <p:nvPr/>
        </p:nvSpPr>
        <p:spPr>
          <a:xfrm>
            <a:off x="5176120" y="6390848"/>
            <a:ext cx="7015880" cy="461665"/>
          </a:xfrm>
          <a:prstGeom prst="rect">
            <a:avLst/>
          </a:prstGeom>
          <a:noFill/>
        </p:spPr>
        <p:txBody>
          <a:bodyPr wrap="square" rtlCol="0">
            <a:spAutoFit/>
          </a:bodyPr>
          <a:lstStyle/>
          <a:p>
            <a:pPr algn="r"/>
            <a:r>
              <a:rPr lang="en-SG" sz="2400" spc="300">
                <a:solidFill>
                  <a:schemeClr val="bg1">
                    <a:lumMod val="50000"/>
                    <a:lumOff val="50000"/>
                  </a:schemeClr>
                </a:solidFill>
                <a:latin typeface="Agency FB" panose="020B0503020202020204" pitchFamily="34" charset="0"/>
              </a:rPr>
              <a:t>Hope Sharing</a:t>
            </a:r>
          </a:p>
        </p:txBody>
      </p:sp>
      <p:sp>
        <p:nvSpPr>
          <p:cNvPr id="11" name="!!Title">
            <a:extLst>
              <a:ext uri="{FF2B5EF4-FFF2-40B4-BE49-F238E27FC236}">
                <a16:creationId xmlns:a16="http://schemas.microsoft.com/office/drawing/2014/main" id="{95EE5026-E9D0-7B48-7B3D-8DE657460BA2}"/>
              </a:ext>
            </a:extLst>
          </p:cNvPr>
          <p:cNvSpPr txBox="1"/>
          <p:nvPr/>
        </p:nvSpPr>
        <p:spPr>
          <a:xfrm>
            <a:off x="7551058" y="5375185"/>
            <a:ext cx="4640942" cy="1015663"/>
          </a:xfrm>
          <a:prstGeom prst="rect">
            <a:avLst/>
          </a:prstGeom>
          <a:noFill/>
        </p:spPr>
        <p:txBody>
          <a:bodyPr wrap="square" rtlCol="0">
            <a:spAutoFit/>
          </a:bodyPr>
          <a:lstStyle/>
          <a:p>
            <a:pPr algn="r"/>
            <a:r>
              <a:rPr lang="en-SG" sz="6000" b="1" spc="-150" err="1">
                <a:latin typeface="Agency FB" panose="020B0503020202020204" pitchFamily="34" charset="0"/>
              </a:rPr>
              <a:t>CycHope</a:t>
            </a:r>
            <a:endParaRPr lang="en-SG" sz="6000" b="1" spc="-150">
              <a:latin typeface="Agency FB" panose="020B0503020202020204" pitchFamily="34" charset="0"/>
            </a:endParaRPr>
          </a:p>
        </p:txBody>
      </p:sp>
    </p:spTree>
    <p:extLst>
      <p:ext uri="{BB962C8B-B14F-4D97-AF65-F5344CB8AC3E}">
        <p14:creationId xmlns:p14="http://schemas.microsoft.com/office/powerpoint/2010/main" val="1610834701"/>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a:extLst>
              <a:ext uri="{FF2B5EF4-FFF2-40B4-BE49-F238E27FC236}">
                <a16:creationId xmlns:a16="http://schemas.microsoft.com/office/drawing/2014/main" id="{076F33D0-04E3-366F-53E0-FC4E03770B3A}"/>
              </a:ext>
            </a:extLst>
          </p:cNvPr>
          <p:cNvSpPr txBox="1"/>
          <p:nvPr/>
        </p:nvSpPr>
        <p:spPr>
          <a:xfrm>
            <a:off x="3411940" y="1997839"/>
            <a:ext cx="8780060" cy="2862322"/>
          </a:xfrm>
          <a:prstGeom prst="rect">
            <a:avLst/>
          </a:prstGeom>
          <a:noFill/>
        </p:spPr>
        <p:txBody>
          <a:bodyPr wrap="square" rtlCol="0">
            <a:spAutoFit/>
          </a:bodyPr>
          <a:lstStyle/>
          <a:p>
            <a:r>
              <a:rPr lang="en-SG" sz="7200">
                <a:latin typeface="Cascadia Code" panose="020B0609020000020004" pitchFamily="49" charset="0"/>
                <a:ea typeface="Cascadia Code" panose="020B0609020000020004" pitchFamily="49" charset="0"/>
                <a:cs typeface="Cascadia Code" panose="020B0609020000020004" pitchFamily="49" charset="0"/>
              </a:rPr>
              <a:t>Mood</a:t>
            </a:r>
          </a:p>
          <a:p>
            <a:r>
              <a:rPr lang="en-SG" sz="7200">
                <a:latin typeface="Cascadia Code" panose="020B0609020000020004" pitchFamily="49" charset="0"/>
                <a:ea typeface="Cascadia Code" panose="020B0609020000020004" pitchFamily="49" charset="0"/>
                <a:cs typeface="Cascadia Code" panose="020B0609020000020004" pitchFamily="49" charset="0"/>
              </a:rPr>
              <a:t>Inference</a:t>
            </a:r>
            <a:br>
              <a:rPr lang="en-SG"/>
            </a:br>
            <a:r>
              <a:rPr lang="en-SG">
                <a:latin typeface="OCR A Extended" panose="02010509020102010303" pitchFamily="50" charset="0"/>
              </a:rPr>
              <a:t>Overview of current solution frameworks from various research agencies</a:t>
            </a:r>
          </a:p>
        </p:txBody>
      </p:sp>
      <p:sp>
        <p:nvSpPr>
          <p:cNvPr id="93" name="Rectangle 92">
            <a:extLst>
              <a:ext uri="{FF2B5EF4-FFF2-40B4-BE49-F238E27FC236}">
                <a16:creationId xmlns:a16="http://schemas.microsoft.com/office/drawing/2014/main" id="{352B3FAD-BCA3-163C-B576-7066EF2B6E16}"/>
              </a:ext>
            </a:extLst>
          </p:cNvPr>
          <p:cNvSpPr/>
          <p:nvPr/>
        </p:nvSpPr>
        <p:spPr>
          <a:xfrm>
            <a:off x="0" y="0"/>
            <a:ext cx="3071813"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p>
        </p:txBody>
      </p:sp>
      <p:pic>
        <p:nvPicPr>
          <p:cNvPr id="4" name="Picture 2">
            <a:extLst>
              <a:ext uri="{FF2B5EF4-FFF2-40B4-BE49-F238E27FC236}">
                <a16:creationId xmlns:a16="http://schemas.microsoft.com/office/drawing/2014/main" id="{6950AB69-4910-A4DB-EC2A-BAF576260AC7}"/>
              </a:ext>
            </a:extLst>
          </p:cNvPr>
          <p:cNvPicPr>
            <a:picLocks noChangeAspect="1" noChangeArrowheads="1"/>
          </p:cNvPicPr>
          <p:nvPr/>
        </p:nvPicPr>
        <p:blipFill rotWithShape="1">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48162"/>
          <a:stretch/>
        </p:blipFill>
        <p:spPr bwMode="auto">
          <a:xfrm>
            <a:off x="560620" y="1062578"/>
            <a:ext cx="2485934" cy="479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447740"/>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extLst>
    <p:ext uri="{6950BFC3-D8DA-4A85-94F7-54DA5524770B}">
      <p188:commentRel xmlns:p188="http://schemas.microsoft.com/office/powerpoint/2018/8/main" r:id="rId2"/>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0D885-DF85-A2FC-13FD-D32C5F208A82}"/>
            </a:ext>
          </a:extLst>
        </p:cNvPr>
        <p:cNvGrpSpPr/>
        <p:nvPr/>
      </p:nvGrpSpPr>
      <p:grpSpPr>
        <a:xfrm>
          <a:off x="0" y="0"/>
          <a:ext cx="0" cy="0"/>
          <a:chOff x="0" y="0"/>
          <a:chExt cx="0" cy="0"/>
        </a:xfrm>
      </p:grpSpPr>
      <p:sp>
        <p:nvSpPr>
          <p:cNvPr id="6" name="!!TextBox 94">
            <a:extLst>
              <a:ext uri="{FF2B5EF4-FFF2-40B4-BE49-F238E27FC236}">
                <a16:creationId xmlns:a16="http://schemas.microsoft.com/office/drawing/2014/main" id="{EED9247A-1A44-D57A-5E4F-9D81EEDDEC0F}"/>
              </a:ext>
            </a:extLst>
          </p:cNvPr>
          <p:cNvSpPr txBox="1"/>
          <p:nvPr/>
        </p:nvSpPr>
        <p:spPr>
          <a:xfrm>
            <a:off x="-8912022" y="1997839"/>
            <a:ext cx="8780060" cy="2862322"/>
          </a:xfrm>
          <a:prstGeom prst="rect">
            <a:avLst/>
          </a:prstGeom>
          <a:noFill/>
        </p:spPr>
        <p:txBody>
          <a:bodyPr wrap="square" rtlCol="0">
            <a:spAutoFit/>
          </a:bodyPr>
          <a:lstStyle/>
          <a:p>
            <a:r>
              <a:rPr lang="en-SG" sz="7200">
                <a:latin typeface="Cascadia Code" panose="020B0609020000020004" pitchFamily="49" charset="0"/>
                <a:ea typeface="Cascadia Code" panose="020B0609020000020004" pitchFamily="49" charset="0"/>
                <a:cs typeface="Cascadia Code" panose="020B0609020000020004" pitchFamily="49" charset="0"/>
              </a:rPr>
              <a:t>Mood</a:t>
            </a:r>
          </a:p>
          <a:p>
            <a:r>
              <a:rPr lang="en-SG" sz="7200">
                <a:latin typeface="Cascadia Code" panose="020B0609020000020004" pitchFamily="49" charset="0"/>
                <a:ea typeface="Cascadia Code" panose="020B0609020000020004" pitchFamily="49" charset="0"/>
                <a:cs typeface="Cascadia Code" panose="020B0609020000020004" pitchFamily="49" charset="0"/>
              </a:rPr>
              <a:t>Inference</a:t>
            </a:r>
            <a:br>
              <a:rPr lang="en-SG"/>
            </a:br>
            <a:r>
              <a:rPr lang="en-SG">
                <a:latin typeface="OCR A Extended" panose="02010509020102010303" pitchFamily="50" charset="0"/>
              </a:rPr>
              <a:t>Overview of current solution frameworks from various research agencies</a:t>
            </a:r>
          </a:p>
        </p:txBody>
      </p:sp>
      <p:sp>
        <p:nvSpPr>
          <p:cNvPr id="7" name="Rectangle 6">
            <a:extLst>
              <a:ext uri="{FF2B5EF4-FFF2-40B4-BE49-F238E27FC236}">
                <a16:creationId xmlns:a16="http://schemas.microsoft.com/office/drawing/2014/main" id="{F2015F90-7534-A99C-50F9-F1AF0077273F}"/>
              </a:ext>
            </a:extLst>
          </p:cNvPr>
          <p:cNvSpPr>
            <a:spLocks/>
          </p:cNvSpPr>
          <p:nvPr/>
        </p:nvSpPr>
        <p:spPr>
          <a:xfrm>
            <a:off x="-138068" y="0"/>
            <a:ext cx="3209881"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47" name="Group 46">
            <a:extLst>
              <a:ext uri="{FF2B5EF4-FFF2-40B4-BE49-F238E27FC236}">
                <a16:creationId xmlns:a16="http://schemas.microsoft.com/office/drawing/2014/main" id="{0012D824-65A3-6547-C8EF-5C58A4BEC8D9}"/>
              </a:ext>
            </a:extLst>
          </p:cNvPr>
          <p:cNvGrpSpPr/>
          <p:nvPr/>
        </p:nvGrpSpPr>
        <p:grpSpPr>
          <a:xfrm>
            <a:off x="3071813" y="457200"/>
            <a:ext cx="7735893" cy="2971800"/>
            <a:chOff x="3071813" y="457200"/>
            <a:chExt cx="7735893" cy="2971800"/>
          </a:xfrm>
        </p:grpSpPr>
        <p:cxnSp>
          <p:nvCxnSpPr>
            <p:cNvPr id="8" name="Straight Connector 7">
              <a:extLst>
                <a:ext uri="{FF2B5EF4-FFF2-40B4-BE49-F238E27FC236}">
                  <a16:creationId xmlns:a16="http://schemas.microsoft.com/office/drawing/2014/main" id="{FD9AD468-2DB1-36DD-E8D4-A40F6142B2F2}"/>
                </a:ext>
              </a:extLst>
            </p:cNvPr>
            <p:cNvCxnSpPr>
              <a:cxnSpLocks/>
              <a:stCxn id="7" idx="3"/>
              <a:endCxn id="5" idx="1"/>
            </p:cNvCxnSpPr>
            <p:nvPr/>
          </p:nvCxnSpPr>
          <p:spPr>
            <a:xfrm flipV="1">
              <a:off x="3071813" y="1028700"/>
              <a:ext cx="1181401" cy="2400300"/>
            </a:xfrm>
            <a:prstGeom prst="line">
              <a:avLst/>
            </a:prstGeom>
            <a:ln w="381000" cap="rnd" cmpd="sng">
              <a:solidFill>
                <a:schemeClr val="tx1"/>
              </a:solidFill>
              <a:prstDash val="solid"/>
              <a:round/>
              <a:headEnd type="oval" w="sm" len="sm"/>
              <a:tailEnd type="oval" w="med" len="med"/>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3425C78-8D1A-FFCF-A845-7ACF1F60458B}"/>
                </a:ext>
              </a:extLst>
            </p:cNvPr>
            <p:cNvSpPr/>
            <p:nvPr/>
          </p:nvSpPr>
          <p:spPr>
            <a:xfrm>
              <a:off x="4253214" y="457200"/>
              <a:ext cx="6554492" cy="1143000"/>
            </a:xfrm>
            <a:prstGeom prst="rect">
              <a:avLst/>
            </a:prstGeom>
            <a:gradFill flip="none" rotWithShape="1">
              <a:gsLst>
                <a:gs pos="12616">
                  <a:srgbClr val="FFFFFF"/>
                </a:gs>
                <a:gs pos="100000">
                  <a:schemeClr val="tx1">
                    <a:alpha val="0"/>
                  </a:schemeClr>
                </a:gs>
                <a:gs pos="83000">
                  <a:schemeClr val="tx1">
                    <a:alpha val="30000"/>
                  </a:schemeClr>
                </a:gs>
                <a:gs pos="0">
                  <a:schemeClr val="tx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400" b="1">
                  <a:solidFill>
                    <a:schemeClr val="bg1"/>
                  </a:solidFill>
                  <a:latin typeface="OCR A Extended" panose="02010509020102010303" pitchFamily="50" charset="0"/>
                </a:rPr>
                <a:t>	Facial</a:t>
              </a:r>
              <a:r>
                <a:rPr lang="en-SG" sz="2400">
                  <a:solidFill>
                    <a:schemeClr val="bg1"/>
                  </a:solidFill>
                  <a:latin typeface="OCR A Extended" panose="02010509020102010303" pitchFamily="50" charset="0"/>
                </a:rPr>
                <a:t>-base</a:t>
              </a:r>
            </a:p>
            <a:p>
              <a:r>
                <a:rPr lang="en-SG" sz="1200">
                  <a:solidFill>
                    <a:schemeClr val="bg1"/>
                  </a:solidFill>
                  <a:latin typeface="OCR A Extended" panose="02010509020102010303" pitchFamily="50" charset="0"/>
                </a:rPr>
                <a:t>	Distance between facial features</a:t>
              </a:r>
            </a:p>
          </p:txBody>
        </p:sp>
        <p:pic>
          <p:nvPicPr>
            <p:cNvPr id="1028" name="Picture 4">
              <a:extLst>
                <a:ext uri="{FF2B5EF4-FFF2-40B4-BE49-F238E27FC236}">
                  <a16:creationId xmlns:a16="http://schemas.microsoft.com/office/drawing/2014/main" id="{D2105F4D-EB0F-1C85-FDDA-55C5CEEE4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212" y="758700"/>
              <a:ext cx="540000" cy="5399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22BA0ACB-263A-998E-F4C2-8E3C38CCAA10}"/>
              </a:ext>
            </a:extLst>
          </p:cNvPr>
          <p:cNvGrpSpPr/>
          <p:nvPr/>
        </p:nvGrpSpPr>
        <p:grpSpPr>
          <a:xfrm>
            <a:off x="3071813" y="2057400"/>
            <a:ext cx="7735892" cy="1371600"/>
            <a:chOff x="3071813" y="2057400"/>
            <a:chExt cx="7735892" cy="1371600"/>
          </a:xfrm>
        </p:grpSpPr>
        <p:cxnSp>
          <p:nvCxnSpPr>
            <p:cNvPr id="26" name="Straight Connector 25">
              <a:extLst>
                <a:ext uri="{FF2B5EF4-FFF2-40B4-BE49-F238E27FC236}">
                  <a16:creationId xmlns:a16="http://schemas.microsoft.com/office/drawing/2014/main" id="{A705BDDC-FB51-BBDF-0E65-C8438C52CD2E}"/>
                </a:ext>
              </a:extLst>
            </p:cNvPr>
            <p:cNvCxnSpPr>
              <a:cxnSpLocks/>
              <a:stCxn id="7" idx="3"/>
              <a:endCxn id="21" idx="1"/>
            </p:cNvCxnSpPr>
            <p:nvPr/>
          </p:nvCxnSpPr>
          <p:spPr>
            <a:xfrm flipV="1">
              <a:off x="3071813" y="2628900"/>
              <a:ext cx="2005076" cy="800100"/>
            </a:xfrm>
            <a:prstGeom prst="line">
              <a:avLst/>
            </a:prstGeom>
            <a:ln w="381000" cap="rnd" cmpd="sng">
              <a:solidFill>
                <a:schemeClr val="tx1"/>
              </a:solidFill>
              <a:prstDash val="solid"/>
              <a:round/>
              <a:headEnd type="oval" w="sm" len="sm"/>
              <a:tailEnd type="oval" w="med" len="med"/>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ED16C750-03AF-B50D-2D1E-5C852D07C0DD}"/>
                </a:ext>
              </a:extLst>
            </p:cNvPr>
            <p:cNvSpPr/>
            <p:nvPr/>
          </p:nvSpPr>
          <p:spPr>
            <a:xfrm>
              <a:off x="5076889" y="2057400"/>
              <a:ext cx="5730816" cy="1143000"/>
            </a:xfrm>
            <a:prstGeom prst="rect">
              <a:avLst/>
            </a:prstGeom>
            <a:gradFill flip="none" rotWithShape="1">
              <a:gsLst>
                <a:gs pos="12616">
                  <a:srgbClr val="FFFFFF"/>
                </a:gs>
                <a:gs pos="100000">
                  <a:schemeClr val="tx1">
                    <a:alpha val="0"/>
                  </a:schemeClr>
                </a:gs>
                <a:gs pos="83000">
                  <a:schemeClr val="tx1">
                    <a:alpha val="30000"/>
                  </a:schemeClr>
                </a:gs>
                <a:gs pos="0">
                  <a:schemeClr val="tx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400" b="1">
                  <a:solidFill>
                    <a:schemeClr val="bg1"/>
                  </a:solidFill>
                  <a:latin typeface="OCR A Extended" panose="02010509020102010303" pitchFamily="50" charset="0"/>
                </a:rPr>
                <a:t>	Speech</a:t>
              </a:r>
              <a:r>
                <a:rPr lang="en-SG" sz="2400">
                  <a:solidFill>
                    <a:schemeClr val="bg1"/>
                  </a:solidFill>
                  <a:latin typeface="OCR A Extended" panose="02010509020102010303" pitchFamily="50" charset="0"/>
                </a:rPr>
                <a:t>-based</a:t>
              </a:r>
            </a:p>
            <a:p>
              <a:r>
                <a:rPr lang="en-SG" sz="1200">
                  <a:solidFill>
                    <a:schemeClr val="bg1"/>
                  </a:solidFill>
                  <a:latin typeface="OCR A Extended" panose="02010509020102010303" pitchFamily="50" charset="0"/>
                </a:rPr>
                <a:t>	Intensity, pitch, rate of spoken words</a:t>
              </a:r>
            </a:p>
          </p:txBody>
        </p:sp>
        <p:pic>
          <p:nvPicPr>
            <p:cNvPr id="1030" name="Picture 6">
              <a:extLst>
                <a:ext uri="{FF2B5EF4-FFF2-40B4-BE49-F238E27FC236}">
                  <a16:creationId xmlns:a16="http://schemas.microsoft.com/office/drawing/2014/main" id="{DCFB94D4-EDE7-5DEA-F5F1-897F8A3B3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863" y="2356950"/>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57C47F17-3411-1B3F-8D49-7D26B3429051}"/>
              </a:ext>
            </a:extLst>
          </p:cNvPr>
          <p:cNvGrpSpPr/>
          <p:nvPr/>
        </p:nvGrpSpPr>
        <p:grpSpPr>
          <a:xfrm>
            <a:off x="3071813" y="3429000"/>
            <a:ext cx="7735892" cy="1371600"/>
            <a:chOff x="3071813" y="3429000"/>
            <a:chExt cx="7735892" cy="1371600"/>
          </a:xfrm>
        </p:grpSpPr>
        <p:cxnSp>
          <p:nvCxnSpPr>
            <p:cNvPr id="63" name="Straight Connector 62">
              <a:extLst>
                <a:ext uri="{FF2B5EF4-FFF2-40B4-BE49-F238E27FC236}">
                  <a16:creationId xmlns:a16="http://schemas.microsoft.com/office/drawing/2014/main" id="{E6ADB464-5EF4-1A95-7D78-47CB5CDE0132}"/>
                </a:ext>
              </a:extLst>
            </p:cNvPr>
            <p:cNvCxnSpPr>
              <a:cxnSpLocks/>
              <a:stCxn id="7" idx="3"/>
              <a:endCxn id="64" idx="1"/>
            </p:cNvCxnSpPr>
            <p:nvPr/>
          </p:nvCxnSpPr>
          <p:spPr>
            <a:xfrm>
              <a:off x="3071813" y="3429000"/>
              <a:ext cx="2005076" cy="800100"/>
            </a:xfrm>
            <a:prstGeom prst="line">
              <a:avLst/>
            </a:prstGeom>
            <a:ln w="381000" cap="rnd" cmpd="sng">
              <a:solidFill>
                <a:schemeClr val="tx1"/>
              </a:solidFill>
              <a:prstDash val="solid"/>
              <a:round/>
              <a:headEnd type="oval" w="sm" len="sm"/>
              <a:tailEnd type="oval" w="med" len="med"/>
            </a:ln>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C515C7A0-D61B-D2E4-DA40-0CC01F9E517D}"/>
                </a:ext>
              </a:extLst>
            </p:cNvPr>
            <p:cNvSpPr/>
            <p:nvPr/>
          </p:nvSpPr>
          <p:spPr>
            <a:xfrm>
              <a:off x="5076889" y="3657600"/>
              <a:ext cx="5730816" cy="1143000"/>
            </a:xfrm>
            <a:prstGeom prst="rect">
              <a:avLst/>
            </a:prstGeom>
            <a:gradFill flip="none" rotWithShape="1">
              <a:gsLst>
                <a:gs pos="12616">
                  <a:srgbClr val="FFFFFF"/>
                </a:gs>
                <a:gs pos="100000">
                  <a:schemeClr val="tx1">
                    <a:alpha val="0"/>
                  </a:schemeClr>
                </a:gs>
                <a:gs pos="83000">
                  <a:schemeClr val="tx1">
                    <a:alpha val="30000"/>
                  </a:schemeClr>
                </a:gs>
                <a:gs pos="0">
                  <a:schemeClr val="tx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400" b="1">
                  <a:solidFill>
                    <a:schemeClr val="bg1"/>
                  </a:solidFill>
                  <a:latin typeface="OCR A Extended" panose="02010509020102010303" pitchFamily="50" charset="0"/>
                </a:rPr>
                <a:t>	Phone usage</a:t>
              </a:r>
              <a:r>
                <a:rPr lang="en-SG" sz="2400">
                  <a:solidFill>
                    <a:schemeClr val="bg1"/>
                  </a:solidFill>
                  <a:latin typeface="OCR A Extended" panose="02010509020102010303" pitchFamily="50" charset="0"/>
                </a:rPr>
                <a:t>-based</a:t>
              </a:r>
            </a:p>
            <a:p>
              <a:r>
                <a:rPr lang="en-SG" sz="1200">
                  <a:solidFill>
                    <a:schemeClr val="bg1"/>
                  </a:solidFill>
                  <a:latin typeface="OCR A Extended" panose="02010509020102010303" pitchFamily="50" charset="0"/>
                </a:rPr>
                <a:t>	apps duration, screen traces</a:t>
              </a:r>
            </a:p>
          </p:txBody>
        </p:sp>
        <p:pic>
          <p:nvPicPr>
            <p:cNvPr id="1032" name="Picture 8">
              <a:extLst>
                <a:ext uri="{FF2B5EF4-FFF2-40B4-BE49-F238E27FC236}">
                  <a16:creationId xmlns:a16="http://schemas.microsoft.com/office/drawing/2014/main" id="{5439E846-D36B-BE1B-968B-78BA3C623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889" y="3957150"/>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A7AE005A-FBCE-9412-5AED-C8E4CE9E35D1}"/>
              </a:ext>
            </a:extLst>
          </p:cNvPr>
          <p:cNvGrpSpPr/>
          <p:nvPr/>
        </p:nvGrpSpPr>
        <p:grpSpPr>
          <a:xfrm>
            <a:off x="3071813" y="3429000"/>
            <a:ext cx="7735892" cy="2971800"/>
            <a:chOff x="3071813" y="3429000"/>
            <a:chExt cx="7735892" cy="2971800"/>
          </a:xfrm>
        </p:grpSpPr>
        <p:cxnSp>
          <p:nvCxnSpPr>
            <p:cNvPr id="34" name="Straight Connector 33">
              <a:extLst>
                <a:ext uri="{FF2B5EF4-FFF2-40B4-BE49-F238E27FC236}">
                  <a16:creationId xmlns:a16="http://schemas.microsoft.com/office/drawing/2014/main" id="{D19596CB-AC8E-AC7A-AD7D-11FC3ED9EF8F}"/>
                </a:ext>
              </a:extLst>
            </p:cNvPr>
            <p:cNvCxnSpPr>
              <a:cxnSpLocks/>
              <a:stCxn id="7" idx="3"/>
              <a:endCxn id="33" idx="1"/>
            </p:cNvCxnSpPr>
            <p:nvPr/>
          </p:nvCxnSpPr>
          <p:spPr>
            <a:xfrm>
              <a:off x="3071813" y="3429000"/>
              <a:ext cx="1181400" cy="2400300"/>
            </a:xfrm>
            <a:prstGeom prst="line">
              <a:avLst/>
            </a:prstGeom>
            <a:ln w="381000" cap="rnd" cmpd="sng">
              <a:solidFill>
                <a:schemeClr val="tx1"/>
              </a:solidFill>
              <a:prstDash val="solid"/>
              <a:round/>
              <a:headEnd type="oval" w="sm" len="sm"/>
              <a:tailEnd type="oval" w="med" len="med"/>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F350796C-5209-09A2-68D6-46B95EB2038A}"/>
                </a:ext>
              </a:extLst>
            </p:cNvPr>
            <p:cNvSpPr/>
            <p:nvPr/>
          </p:nvSpPr>
          <p:spPr>
            <a:xfrm>
              <a:off x="4253213" y="5257800"/>
              <a:ext cx="6554492" cy="1143000"/>
            </a:xfrm>
            <a:prstGeom prst="rect">
              <a:avLst/>
            </a:prstGeom>
            <a:gradFill flip="none" rotWithShape="1">
              <a:gsLst>
                <a:gs pos="12616">
                  <a:srgbClr val="FFFFFF"/>
                </a:gs>
                <a:gs pos="100000">
                  <a:schemeClr val="tx1">
                    <a:alpha val="0"/>
                  </a:schemeClr>
                </a:gs>
                <a:gs pos="83000">
                  <a:schemeClr val="tx1">
                    <a:alpha val="30000"/>
                  </a:schemeClr>
                </a:gs>
                <a:gs pos="0">
                  <a:schemeClr val="tx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400" b="1">
                  <a:solidFill>
                    <a:schemeClr val="bg1"/>
                  </a:solidFill>
                  <a:latin typeface="OCR A Extended" panose="02010509020102010303" pitchFamily="50" charset="0"/>
                </a:rPr>
                <a:t>	Internet usage-</a:t>
              </a:r>
              <a:r>
                <a:rPr lang="en-SG" sz="2400">
                  <a:solidFill>
                    <a:schemeClr val="bg1"/>
                  </a:solidFill>
                  <a:latin typeface="OCR A Extended" panose="02010509020102010303" pitchFamily="50" charset="0"/>
                </a:rPr>
                <a:t>based</a:t>
              </a:r>
            </a:p>
            <a:p>
              <a:r>
                <a:rPr lang="en-SG" sz="1200">
                  <a:solidFill>
                    <a:schemeClr val="bg1"/>
                  </a:solidFill>
                  <a:latin typeface="OCR A Extended" panose="02010509020102010303" pitchFamily="50" charset="0"/>
                </a:rPr>
                <a:t>	Content viewed / posted</a:t>
              </a:r>
            </a:p>
          </p:txBody>
        </p:sp>
        <p:pic>
          <p:nvPicPr>
            <p:cNvPr id="1034" name="Picture 10">
              <a:extLst>
                <a:ext uri="{FF2B5EF4-FFF2-40B4-BE49-F238E27FC236}">
                  <a16:creationId xmlns:a16="http://schemas.microsoft.com/office/drawing/2014/main" id="{BD4EFFD7-87A0-FDD3-57BC-A7394AF42A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3212" y="5588182"/>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B7F86CE-8E19-1DCC-DD23-D3A4760011A5}"/>
              </a:ext>
            </a:extLst>
          </p:cNvPr>
          <p:cNvGrpSpPr/>
          <p:nvPr/>
        </p:nvGrpSpPr>
        <p:grpSpPr>
          <a:xfrm>
            <a:off x="7086594" y="428534"/>
            <a:ext cx="4544786" cy="1576103"/>
            <a:chOff x="7086594" y="428534"/>
            <a:chExt cx="4544786" cy="1576103"/>
          </a:xfrm>
        </p:grpSpPr>
        <p:sp>
          <p:nvSpPr>
            <p:cNvPr id="82" name="TextBox 81">
              <a:extLst>
                <a:ext uri="{FF2B5EF4-FFF2-40B4-BE49-F238E27FC236}">
                  <a16:creationId xmlns:a16="http://schemas.microsoft.com/office/drawing/2014/main" id="{D906AA5C-6A7F-08DD-2FAA-EDC7A8AFDB03}"/>
                </a:ext>
              </a:extLst>
            </p:cNvPr>
            <p:cNvSpPr txBox="1"/>
            <p:nvPr/>
          </p:nvSpPr>
          <p:spPr>
            <a:xfrm>
              <a:off x="7086594" y="1604527"/>
              <a:ext cx="4544786" cy="400110"/>
            </a:xfrm>
            <a:prstGeom prst="rect">
              <a:avLst/>
            </a:prstGeom>
            <a:noFill/>
          </p:spPr>
          <p:txBody>
            <a:bodyPr wrap="square">
              <a:spAutoFit/>
            </a:bodyPr>
            <a:lstStyle/>
            <a:p>
              <a:r>
                <a:rPr lang="en-SG" sz="1000">
                  <a:solidFill>
                    <a:schemeClr val="tx1">
                      <a:lumMod val="75000"/>
                    </a:schemeClr>
                  </a:solidFill>
                </a:rPr>
                <a:t>Basic emotion detection accuracy using artificial intelligence approaches in facial emotions recognition system: A systematic review, Hsu et al. 2025</a:t>
              </a:r>
            </a:p>
          </p:txBody>
        </p:sp>
        <p:sp>
          <p:nvSpPr>
            <p:cNvPr id="87" name="TextBox 86">
              <a:extLst>
                <a:ext uri="{FF2B5EF4-FFF2-40B4-BE49-F238E27FC236}">
                  <a16:creationId xmlns:a16="http://schemas.microsoft.com/office/drawing/2014/main" id="{2C3694AD-0775-541B-AF78-778C2F497E8D}"/>
                </a:ext>
              </a:extLst>
            </p:cNvPr>
            <p:cNvSpPr txBox="1"/>
            <p:nvPr/>
          </p:nvSpPr>
          <p:spPr>
            <a:xfrm>
              <a:off x="9468169" y="428534"/>
              <a:ext cx="2009598" cy="1200329"/>
            </a:xfrm>
            <a:prstGeom prst="rect">
              <a:avLst/>
            </a:prstGeom>
            <a:noFill/>
          </p:spPr>
          <p:txBody>
            <a:bodyPr wrap="square">
              <a:spAutoFit/>
            </a:bodyPr>
            <a:lstStyle/>
            <a:p>
              <a:r>
                <a:rPr lang="en-SG" sz="7200" b="1" i="1">
                  <a:latin typeface="Cascadia Code" panose="020B0609020000020004" pitchFamily="49" charset="0"/>
                  <a:ea typeface="Cascadia Code" panose="020B0609020000020004" pitchFamily="49" charset="0"/>
                  <a:cs typeface="Cascadia Code" panose="020B0609020000020004" pitchFamily="49" charset="0"/>
                </a:rPr>
                <a:t>90%</a:t>
              </a:r>
            </a:p>
          </p:txBody>
        </p:sp>
      </p:grpSp>
      <p:grpSp>
        <p:nvGrpSpPr>
          <p:cNvPr id="39" name="Group 38">
            <a:extLst>
              <a:ext uri="{FF2B5EF4-FFF2-40B4-BE49-F238E27FC236}">
                <a16:creationId xmlns:a16="http://schemas.microsoft.com/office/drawing/2014/main" id="{787DC783-AEBA-0A95-D555-BAA39A30C304}"/>
              </a:ext>
            </a:extLst>
          </p:cNvPr>
          <p:cNvGrpSpPr/>
          <p:nvPr/>
        </p:nvGrpSpPr>
        <p:grpSpPr>
          <a:xfrm>
            <a:off x="6447057" y="2033300"/>
            <a:ext cx="5184323" cy="1635361"/>
            <a:chOff x="6447057" y="2033300"/>
            <a:chExt cx="5184323" cy="1635361"/>
          </a:xfrm>
        </p:grpSpPr>
        <p:sp>
          <p:nvSpPr>
            <p:cNvPr id="85" name="TextBox 84">
              <a:extLst>
                <a:ext uri="{FF2B5EF4-FFF2-40B4-BE49-F238E27FC236}">
                  <a16:creationId xmlns:a16="http://schemas.microsoft.com/office/drawing/2014/main" id="{7821BCFF-A003-FB10-34B6-36CAD589A489}"/>
                </a:ext>
              </a:extLst>
            </p:cNvPr>
            <p:cNvSpPr txBox="1"/>
            <p:nvPr/>
          </p:nvSpPr>
          <p:spPr>
            <a:xfrm>
              <a:off x="6447057" y="3253163"/>
              <a:ext cx="5184323" cy="415498"/>
            </a:xfrm>
            <a:prstGeom prst="rect">
              <a:avLst/>
            </a:prstGeom>
            <a:noFill/>
          </p:spPr>
          <p:txBody>
            <a:bodyPr wrap="square">
              <a:spAutoFit/>
            </a:bodyPr>
            <a:lstStyle/>
            <a:p>
              <a:r>
                <a:rPr lang="en-SG" sz="700">
                  <a:solidFill>
                    <a:schemeClr val="tx1">
                      <a:lumMod val="75000"/>
                    </a:schemeClr>
                  </a:solidFill>
                </a:rPr>
                <a:t>S. </a:t>
              </a:r>
              <a:r>
                <a:rPr lang="en-SG" sz="700" err="1">
                  <a:solidFill>
                    <a:schemeClr val="tx1">
                      <a:lumMod val="75000"/>
                    </a:schemeClr>
                  </a:solidFill>
                </a:rPr>
                <a:t>Bhatlawande</a:t>
              </a:r>
              <a:r>
                <a:rPr lang="en-SG" sz="700">
                  <a:solidFill>
                    <a:schemeClr val="tx1">
                      <a:lumMod val="75000"/>
                    </a:schemeClr>
                  </a:solidFill>
                </a:rPr>
                <a:t>, V. </a:t>
              </a:r>
              <a:r>
                <a:rPr lang="en-SG" sz="700" err="1">
                  <a:solidFill>
                    <a:schemeClr val="tx1">
                      <a:lumMod val="75000"/>
                    </a:schemeClr>
                  </a:solidFill>
                </a:rPr>
                <a:t>Telgote</a:t>
              </a:r>
              <a:r>
                <a:rPr lang="en-SG" sz="700">
                  <a:solidFill>
                    <a:schemeClr val="tx1">
                      <a:lumMod val="75000"/>
                    </a:schemeClr>
                  </a:solidFill>
                </a:rPr>
                <a:t>, S. Agrawal and S. </a:t>
              </a:r>
              <a:r>
                <a:rPr lang="en-SG" sz="700" err="1">
                  <a:solidFill>
                    <a:schemeClr val="tx1">
                      <a:lumMod val="75000"/>
                    </a:schemeClr>
                  </a:solidFill>
                </a:rPr>
                <a:t>Shilaskar</a:t>
              </a:r>
              <a:r>
                <a:rPr lang="en-SG" sz="700">
                  <a:solidFill>
                    <a:schemeClr val="tx1">
                      <a:lumMod val="75000"/>
                    </a:schemeClr>
                  </a:solidFill>
                </a:rPr>
                <a:t>, "Decoding Emotions from Sound: A Comprehensive Approach to Audio Emotion Recognition," 2024 International Conference on Cognitive Robotics and Intelligent Systems (ICC - ROBINS), Coimbatore, India, 2024</a:t>
              </a:r>
            </a:p>
          </p:txBody>
        </p:sp>
        <p:sp>
          <p:nvSpPr>
            <p:cNvPr id="9" name="TextBox 8">
              <a:extLst>
                <a:ext uri="{FF2B5EF4-FFF2-40B4-BE49-F238E27FC236}">
                  <a16:creationId xmlns:a16="http://schemas.microsoft.com/office/drawing/2014/main" id="{1DC9A354-36F6-07B1-093F-FDE6B3FE23ED}"/>
                </a:ext>
              </a:extLst>
            </p:cNvPr>
            <p:cNvSpPr txBox="1"/>
            <p:nvPr/>
          </p:nvSpPr>
          <p:spPr>
            <a:xfrm>
              <a:off x="9468169" y="2033300"/>
              <a:ext cx="2009598" cy="1200329"/>
            </a:xfrm>
            <a:prstGeom prst="rect">
              <a:avLst/>
            </a:prstGeom>
            <a:noFill/>
          </p:spPr>
          <p:txBody>
            <a:bodyPr wrap="square">
              <a:spAutoFit/>
            </a:bodyPr>
            <a:lstStyle/>
            <a:p>
              <a:r>
                <a:rPr lang="en-SG" sz="7200" b="1" i="1">
                  <a:latin typeface="Cascadia Code" panose="020B0609020000020004" pitchFamily="49" charset="0"/>
                  <a:ea typeface="Cascadia Code" panose="020B0609020000020004" pitchFamily="49" charset="0"/>
                  <a:cs typeface="Cascadia Code" panose="020B0609020000020004" pitchFamily="49" charset="0"/>
                </a:rPr>
                <a:t>63%</a:t>
              </a:r>
            </a:p>
          </p:txBody>
        </p:sp>
      </p:grpSp>
      <p:grpSp>
        <p:nvGrpSpPr>
          <p:cNvPr id="40" name="Group 39">
            <a:extLst>
              <a:ext uri="{FF2B5EF4-FFF2-40B4-BE49-F238E27FC236}">
                <a16:creationId xmlns:a16="http://schemas.microsoft.com/office/drawing/2014/main" id="{7B5EBC89-F3A6-960C-B8BF-E828F72D6218}"/>
              </a:ext>
            </a:extLst>
          </p:cNvPr>
          <p:cNvGrpSpPr/>
          <p:nvPr/>
        </p:nvGrpSpPr>
        <p:grpSpPr>
          <a:xfrm>
            <a:off x="6396315" y="3600271"/>
            <a:ext cx="5081452" cy="1565435"/>
            <a:chOff x="6396315" y="3600271"/>
            <a:chExt cx="5081452" cy="1565435"/>
          </a:xfrm>
        </p:grpSpPr>
        <p:sp>
          <p:nvSpPr>
            <p:cNvPr id="13" name="TextBox 12">
              <a:extLst>
                <a:ext uri="{FF2B5EF4-FFF2-40B4-BE49-F238E27FC236}">
                  <a16:creationId xmlns:a16="http://schemas.microsoft.com/office/drawing/2014/main" id="{7180A783-E66F-6691-CC6B-AF4DDF7084AF}"/>
                </a:ext>
              </a:extLst>
            </p:cNvPr>
            <p:cNvSpPr txBox="1"/>
            <p:nvPr/>
          </p:nvSpPr>
          <p:spPr>
            <a:xfrm>
              <a:off x="9468169" y="3600271"/>
              <a:ext cx="2009598" cy="1200329"/>
            </a:xfrm>
            <a:prstGeom prst="rect">
              <a:avLst/>
            </a:prstGeom>
            <a:noFill/>
          </p:spPr>
          <p:txBody>
            <a:bodyPr wrap="square">
              <a:spAutoFit/>
            </a:bodyPr>
            <a:lstStyle/>
            <a:p>
              <a:r>
                <a:rPr lang="en-SG" sz="7200" b="1" i="1">
                  <a:latin typeface="Cascadia Code" panose="020B0609020000020004" pitchFamily="49" charset="0"/>
                  <a:ea typeface="Cascadia Code" panose="020B0609020000020004" pitchFamily="49" charset="0"/>
                  <a:cs typeface="Cascadia Code" panose="020B0609020000020004" pitchFamily="49" charset="0"/>
                </a:rPr>
                <a:t>87%</a:t>
              </a:r>
            </a:p>
          </p:txBody>
        </p:sp>
        <p:sp>
          <p:nvSpPr>
            <p:cNvPr id="15" name="TextBox 14">
              <a:extLst>
                <a:ext uri="{FF2B5EF4-FFF2-40B4-BE49-F238E27FC236}">
                  <a16:creationId xmlns:a16="http://schemas.microsoft.com/office/drawing/2014/main" id="{216CA5EB-0126-AC38-2433-708F69D7443F}"/>
                </a:ext>
              </a:extLst>
            </p:cNvPr>
            <p:cNvSpPr txBox="1"/>
            <p:nvPr/>
          </p:nvSpPr>
          <p:spPr>
            <a:xfrm flipH="1">
              <a:off x="6396315" y="4857929"/>
              <a:ext cx="5081452" cy="307777"/>
            </a:xfrm>
            <a:prstGeom prst="rect">
              <a:avLst/>
            </a:prstGeom>
            <a:noFill/>
          </p:spPr>
          <p:txBody>
            <a:bodyPr wrap="square">
              <a:spAutoFit/>
            </a:bodyPr>
            <a:lstStyle/>
            <a:p>
              <a:r>
                <a:rPr lang="en-SG" sz="700">
                  <a:solidFill>
                    <a:schemeClr val="tx1">
                      <a:lumMod val="75000"/>
                    </a:schemeClr>
                  </a:solidFill>
                </a:rPr>
                <a:t>Hung GC, Yang PC, Chang CC, Chiang JH, Chen YY. Predicting Negative Emotions Based on Mobile Phone Usage Patterns: An Exploratory Study. JMIR Res </a:t>
              </a:r>
              <a:r>
                <a:rPr lang="en-SG" sz="700" err="1">
                  <a:solidFill>
                    <a:schemeClr val="tx1">
                      <a:lumMod val="75000"/>
                    </a:schemeClr>
                  </a:solidFill>
                </a:rPr>
                <a:t>Protoc</a:t>
              </a:r>
              <a:r>
                <a:rPr lang="en-SG" sz="700">
                  <a:solidFill>
                    <a:schemeClr val="tx1">
                      <a:lumMod val="75000"/>
                    </a:schemeClr>
                  </a:solidFill>
                </a:rPr>
                <a:t>. 2016 Aug 10;5(3):e160. </a:t>
              </a:r>
              <a:r>
                <a:rPr lang="en-SG" sz="700" err="1">
                  <a:solidFill>
                    <a:schemeClr val="tx1">
                      <a:lumMod val="75000"/>
                    </a:schemeClr>
                  </a:solidFill>
                </a:rPr>
                <a:t>doi</a:t>
              </a:r>
              <a:r>
                <a:rPr lang="en-SG" sz="700">
                  <a:solidFill>
                    <a:schemeClr val="tx1">
                      <a:lumMod val="75000"/>
                    </a:schemeClr>
                  </a:solidFill>
                </a:rPr>
                <a:t>: 10.2196/resprot.5551. PMID: 27511748; PMCID: PMC4997004.</a:t>
              </a:r>
            </a:p>
          </p:txBody>
        </p:sp>
      </p:grpSp>
      <p:sp>
        <p:nvSpPr>
          <p:cNvPr id="17" name="TextBox 16">
            <a:extLst>
              <a:ext uri="{FF2B5EF4-FFF2-40B4-BE49-F238E27FC236}">
                <a16:creationId xmlns:a16="http://schemas.microsoft.com/office/drawing/2014/main" id="{326CCAA4-65EB-B680-9FB9-5FA0FE93CF57}"/>
              </a:ext>
            </a:extLst>
          </p:cNvPr>
          <p:cNvSpPr txBox="1"/>
          <p:nvPr/>
        </p:nvSpPr>
        <p:spPr>
          <a:xfrm>
            <a:off x="0" y="6004148"/>
            <a:ext cx="3021295" cy="707886"/>
          </a:xfrm>
          <a:prstGeom prst="rect">
            <a:avLst/>
          </a:prstGeom>
          <a:noFill/>
        </p:spPr>
        <p:txBody>
          <a:bodyPr wrap="square" rtlCol="0">
            <a:spAutoFit/>
          </a:bodyPr>
          <a:lstStyle/>
          <a:p>
            <a:r>
              <a:rPr lang="en-SG" sz="1000"/>
              <a:t>Outlined in:</a:t>
            </a:r>
          </a:p>
          <a:p>
            <a:r>
              <a:rPr lang="en-US" sz="1000" b="1" i="0">
                <a:effectLst/>
                <a:latin typeface="Merriweather Sans" panose="020F0502020204030204" pitchFamily="2" charset="0"/>
              </a:rPr>
              <a:t>Your Smartphone Knows you Better than you May Think: Emotional Assessment ‘on the Go’ Via </a:t>
            </a:r>
            <a:r>
              <a:rPr lang="en-US" sz="1000" b="1" i="0" err="1">
                <a:effectLst/>
                <a:latin typeface="Merriweather Sans" panose="020F0502020204030204" pitchFamily="2" charset="0"/>
              </a:rPr>
              <a:t>TapSense</a:t>
            </a:r>
            <a:endParaRPr lang="en-SG" sz="1000"/>
          </a:p>
        </p:txBody>
      </p:sp>
      <p:grpSp>
        <p:nvGrpSpPr>
          <p:cNvPr id="41" name="Group 40">
            <a:extLst>
              <a:ext uri="{FF2B5EF4-FFF2-40B4-BE49-F238E27FC236}">
                <a16:creationId xmlns:a16="http://schemas.microsoft.com/office/drawing/2014/main" id="{61D9B788-8D7D-5931-8EDC-3C6C8ECA2EAF}"/>
              </a:ext>
            </a:extLst>
          </p:cNvPr>
          <p:cNvGrpSpPr/>
          <p:nvPr/>
        </p:nvGrpSpPr>
        <p:grpSpPr>
          <a:xfrm>
            <a:off x="4879437" y="5229137"/>
            <a:ext cx="6751943" cy="1508106"/>
            <a:chOff x="4879437" y="5229137"/>
            <a:chExt cx="6751943" cy="1508106"/>
          </a:xfrm>
        </p:grpSpPr>
        <p:sp>
          <p:nvSpPr>
            <p:cNvPr id="36" name="TextBox 35">
              <a:extLst>
                <a:ext uri="{FF2B5EF4-FFF2-40B4-BE49-F238E27FC236}">
                  <a16:creationId xmlns:a16="http://schemas.microsoft.com/office/drawing/2014/main" id="{1257FD7A-E1C3-B1ED-F15C-F29595DC138E}"/>
                </a:ext>
              </a:extLst>
            </p:cNvPr>
            <p:cNvSpPr txBox="1"/>
            <p:nvPr/>
          </p:nvSpPr>
          <p:spPr>
            <a:xfrm>
              <a:off x="4879437" y="6429466"/>
              <a:ext cx="6751943" cy="307777"/>
            </a:xfrm>
            <a:prstGeom prst="rect">
              <a:avLst/>
            </a:prstGeom>
            <a:noFill/>
          </p:spPr>
          <p:txBody>
            <a:bodyPr wrap="square">
              <a:spAutoFit/>
            </a:bodyPr>
            <a:lstStyle/>
            <a:p>
              <a:r>
                <a:rPr lang="en-SG" sz="700">
                  <a:solidFill>
                    <a:schemeClr val="tx1">
                      <a:lumMod val="75000"/>
                    </a:schemeClr>
                  </a:solidFill>
                </a:rPr>
                <a:t>Detecting Users’ Emotional States during Passive Social Media Use</a:t>
              </a:r>
            </a:p>
            <a:p>
              <a:r>
                <a:rPr lang="en-SG" sz="700">
                  <a:solidFill>
                    <a:schemeClr val="tx1">
                      <a:lumMod val="75000"/>
                    </a:schemeClr>
                  </a:solidFill>
                </a:rPr>
                <a:t> CHRISTOPH GEBHARDT∗, ANDREAS BROMBACH∗, TIFFANY LUONG, OTMAR HILLIGES, and CHRISTIAN </a:t>
              </a:r>
              <a:r>
                <a:rPr lang="en-SG" sz="700" err="1">
                  <a:solidFill>
                    <a:schemeClr val="tx1">
                      <a:lumMod val="75000"/>
                    </a:schemeClr>
                  </a:solidFill>
                </a:rPr>
                <a:t>HOLZ,Departmentof</a:t>
              </a:r>
              <a:r>
                <a:rPr lang="en-SG" sz="700">
                  <a:solidFill>
                    <a:schemeClr val="tx1">
                      <a:lumMod val="75000"/>
                    </a:schemeClr>
                  </a:solidFill>
                </a:rPr>
                <a:t> Computer Science, ETH Zürich, Switzerland</a:t>
              </a:r>
            </a:p>
          </p:txBody>
        </p:sp>
        <p:sp>
          <p:nvSpPr>
            <p:cNvPr id="37" name="TextBox 36">
              <a:extLst>
                <a:ext uri="{FF2B5EF4-FFF2-40B4-BE49-F238E27FC236}">
                  <a16:creationId xmlns:a16="http://schemas.microsoft.com/office/drawing/2014/main" id="{D363AFE0-E955-11D7-C498-77DDA37C04B1}"/>
                </a:ext>
              </a:extLst>
            </p:cNvPr>
            <p:cNvSpPr txBox="1"/>
            <p:nvPr/>
          </p:nvSpPr>
          <p:spPr>
            <a:xfrm>
              <a:off x="9466349" y="5229137"/>
              <a:ext cx="2009598" cy="1200329"/>
            </a:xfrm>
            <a:prstGeom prst="rect">
              <a:avLst/>
            </a:prstGeom>
            <a:noFill/>
          </p:spPr>
          <p:txBody>
            <a:bodyPr wrap="square">
              <a:spAutoFit/>
            </a:bodyPr>
            <a:lstStyle/>
            <a:p>
              <a:r>
                <a:rPr lang="en-SG" sz="7200" b="1" i="1">
                  <a:latin typeface="Cascadia Code" panose="020B0609020000020004" pitchFamily="49" charset="0"/>
                  <a:ea typeface="Cascadia Code" panose="020B0609020000020004" pitchFamily="49" charset="0"/>
                  <a:cs typeface="Cascadia Code" panose="020B0609020000020004" pitchFamily="49" charset="0"/>
                </a:rPr>
                <a:t>83%</a:t>
              </a:r>
            </a:p>
          </p:txBody>
        </p:sp>
      </p:grpSp>
      <p:pic>
        <p:nvPicPr>
          <p:cNvPr id="2" name="Picture 2">
            <a:extLst>
              <a:ext uri="{FF2B5EF4-FFF2-40B4-BE49-F238E27FC236}">
                <a16:creationId xmlns:a16="http://schemas.microsoft.com/office/drawing/2014/main" id="{ED96D4E8-E39C-3BE0-1F2B-E87155F630A8}"/>
              </a:ext>
            </a:extLst>
          </p:cNvPr>
          <p:cNvPicPr>
            <a:picLocks noChangeAspect="1" noChangeArrowheads="1"/>
          </p:cNvPicPr>
          <p:nvPr/>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r="48162"/>
          <a:stretch/>
        </p:blipFill>
        <p:spPr bwMode="auto">
          <a:xfrm>
            <a:off x="560620" y="1062578"/>
            <a:ext cx="2485934" cy="479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5336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DAD4A-51D7-F123-31C2-9E0C3E9C9186}"/>
            </a:ext>
          </a:extLst>
        </p:cNvPr>
        <p:cNvGrpSpPr/>
        <p:nvPr/>
      </p:nvGrpSpPr>
      <p:grpSpPr>
        <a:xfrm>
          <a:off x="0" y="0"/>
          <a:ext cx="0" cy="0"/>
          <a:chOff x="0" y="0"/>
          <a:chExt cx="0" cy="0"/>
        </a:xfrm>
      </p:grpSpPr>
      <p:sp>
        <p:nvSpPr>
          <p:cNvPr id="93" name="Rectangle 92">
            <a:extLst>
              <a:ext uri="{FF2B5EF4-FFF2-40B4-BE49-F238E27FC236}">
                <a16:creationId xmlns:a16="http://schemas.microsoft.com/office/drawing/2014/main" id="{9058712F-CEA3-F1D1-7DA7-4E4A80F73303}"/>
              </a:ext>
            </a:extLst>
          </p:cNvPr>
          <p:cNvSpPr/>
          <p:nvPr/>
        </p:nvSpPr>
        <p:spPr>
          <a:xfrm>
            <a:off x="0" y="0"/>
            <a:ext cx="304655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9" name="Group 18">
            <a:extLst>
              <a:ext uri="{FF2B5EF4-FFF2-40B4-BE49-F238E27FC236}">
                <a16:creationId xmlns:a16="http://schemas.microsoft.com/office/drawing/2014/main" id="{A3C9EC92-48D7-D362-5355-21152345BF98}"/>
              </a:ext>
            </a:extLst>
          </p:cNvPr>
          <p:cNvGrpSpPr/>
          <p:nvPr/>
        </p:nvGrpSpPr>
        <p:grpSpPr>
          <a:xfrm>
            <a:off x="3441927" y="2081338"/>
            <a:ext cx="7200000" cy="3145641"/>
            <a:chOff x="3071813" y="2590797"/>
            <a:chExt cx="7200000" cy="3145641"/>
          </a:xfrm>
        </p:grpSpPr>
        <p:sp>
          <p:nvSpPr>
            <p:cNvPr id="9" name="TextBox 8">
              <a:extLst>
                <a:ext uri="{FF2B5EF4-FFF2-40B4-BE49-F238E27FC236}">
                  <a16:creationId xmlns:a16="http://schemas.microsoft.com/office/drawing/2014/main" id="{E496C64D-793A-4D15-F811-B60E5AA587AF}"/>
                </a:ext>
              </a:extLst>
            </p:cNvPr>
            <p:cNvSpPr txBox="1"/>
            <p:nvPr/>
          </p:nvSpPr>
          <p:spPr>
            <a:xfrm>
              <a:off x="3071813" y="4905441"/>
              <a:ext cx="7200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2400" b="0" i="1" u="none" strike="noStrike" kern="1200" cap="none" spc="0" normalizeH="0" baseline="0" noProof="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Convolutional neural network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a:ln>
                    <a:noFill/>
                  </a:ln>
                  <a:solidFill>
                    <a:prstClr val="white">
                      <a:lumMod val="50000"/>
                    </a:prst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Spatial information (Image)</a:t>
              </a:r>
            </a:p>
          </p:txBody>
        </p:sp>
        <p:sp>
          <p:nvSpPr>
            <p:cNvPr id="13" name="TextBox 12">
              <a:extLst>
                <a:ext uri="{FF2B5EF4-FFF2-40B4-BE49-F238E27FC236}">
                  <a16:creationId xmlns:a16="http://schemas.microsoft.com/office/drawing/2014/main" id="{BEC211B4-9697-7002-BA34-BC759A702B50}"/>
                </a:ext>
              </a:extLst>
            </p:cNvPr>
            <p:cNvSpPr txBox="1"/>
            <p:nvPr/>
          </p:nvSpPr>
          <p:spPr>
            <a:xfrm>
              <a:off x="3071813" y="3748119"/>
              <a:ext cx="7200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2400" b="0" i="1" u="none" strike="noStrike" kern="1200" cap="none" spc="0" normalizeH="0" baseline="0" noProof="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Transformers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a:ln>
                    <a:noFill/>
                  </a:ln>
                  <a:solidFill>
                    <a:prstClr val="white">
                      <a:lumMod val="50000"/>
                    </a:prst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Temporal Information (Audio)</a:t>
              </a:r>
            </a:p>
          </p:txBody>
        </p:sp>
        <p:sp>
          <p:nvSpPr>
            <p:cNvPr id="17" name="TextBox 16">
              <a:extLst>
                <a:ext uri="{FF2B5EF4-FFF2-40B4-BE49-F238E27FC236}">
                  <a16:creationId xmlns:a16="http://schemas.microsoft.com/office/drawing/2014/main" id="{00F186A3-20D3-60E6-9605-E5DFC68D3606}"/>
                </a:ext>
              </a:extLst>
            </p:cNvPr>
            <p:cNvSpPr txBox="1"/>
            <p:nvPr/>
          </p:nvSpPr>
          <p:spPr>
            <a:xfrm>
              <a:off x="3071813" y="2590797"/>
              <a:ext cx="7200000"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SG" sz="2400" i="1">
                  <a:solidFill>
                    <a:prstClr val="white"/>
                  </a:solidFill>
                  <a:latin typeface="Cascadia Code" panose="020B0609020000020004" pitchFamily="49" charset="0"/>
                  <a:ea typeface="Cascadia Code" panose="020B0609020000020004" pitchFamily="49" charset="0"/>
                  <a:cs typeface="Cascadia Code" panose="020B0609020000020004" pitchFamily="49" charset="0"/>
                </a:rPr>
                <a:t>Clustering</a:t>
              </a:r>
              <a:endParaRPr kumimoji="0" lang="en-SG" sz="2400" b="0" i="1" u="none" strike="noStrike" kern="1200" cap="none" spc="0" normalizeH="0" baseline="0" noProof="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2400" b="0" i="0" u="none" strike="noStrike" kern="1200" cap="none" spc="0" normalizeH="0" baseline="0" noProof="0">
                  <a:ln>
                    <a:noFill/>
                  </a:ln>
                  <a:solidFill>
                    <a:prstClr val="white">
                      <a:lumMod val="50000"/>
                    </a:prst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Usage Patterns Classification</a:t>
              </a:r>
            </a:p>
          </p:txBody>
        </p:sp>
      </p:grpSp>
      <p:pic>
        <p:nvPicPr>
          <p:cNvPr id="4" name="Picture 2">
            <a:extLst>
              <a:ext uri="{FF2B5EF4-FFF2-40B4-BE49-F238E27FC236}">
                <a16:creationId xmlns:a16="http://schemas.microsoft.com/office/drawing/2014/main" id="{1BA3F974-3DBC-1D9A-062B-27F8B13838EA}"/>
              </a:ext>
            </a:extLst>
          </p:cNvPr>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r="48162"/>
          <a:stretch/>
        </p:blipFill>
        <p:spPr bwMode="auto">
          <a:xfrm>
            <a:off x="560620" y="1031198"/>
            <a:ext cx="2485934" cy="4795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B4C126-5966-FB1F-ED88-63B2CB51BA31}"/>
              </a:ext>
            </a:extLst>
          </p:cNvPr>
          <p:cNvSpPr txBox="1"/>
          <p:nvPr/>
        </p:nvSpPr>
        <p:spPr>
          <a:xfrm>
            <a:off x="10222703" y="3238660"/>
            <a:ext cx="1629194" cy="523220"/>
          </a:xfrm>
          <a:prstGeom prst="rect">
            <a:avLst/>
          </a:prstGeom>
          <a:noFill/>
        </p:spPr>
        <p:txBody>
          <a:bodyPr wrap="square" rtlCol="0">
            <a:spAutoFit/>
          </a:bodyPr>
          <a:lstStyle/>
          <a:p>
            <a:pPr algn="ctr"/>
            <a:r>
              <a:rPr lang="en-SG" sz="1400">
                <a:latin typeface="Cascadia Code" panose="020B0609020000020004" pitchFamily="49" charset="0"/>
                <a:ea typeface="Cascadia Code" panose="020B0609020000020004" pitchFamily="49" charset="0"/>
                <a:cs typeface="Cascadia Code" panose="020B0609020000020004" pitchFamily="49" charset="0"/>
              </a:rPr>
              <a:t>Mixed</a:t>
            </a:r>
          </a:p>
          <a:p>
            <a:pPr algn="ctr"/>
            <a:r>
              <a:rPr lang="en-SG" sz="1400">
                <a:latin typeface="Cascadia Code" panose="020B0609020000020004" pitchFamily="49" charset="0"/>
                <a:ea typeface="Cascadia Code" panose="020B0609020000020004" pitchFamily="49" charset="0"/>
                <a:cs typeface="Cascadia Code" panose="020B0609020000020004" pitchFamily="49" charset="0"/>
              </a:rPr>
              <a:t>Architectures</a:t>
            </a:r>
          </a:p>
        </p:txBody>
      </p:sp>
      <p:sp>
        <p:nvSpPr>
          <p:cNvPr id="5" name="TextBox 4">
            <a:extLst>
              <a:ext uri="{FF2B5EF4-FFF2-40B4-BE49-F238E27FC236}">
                <a16:creationId xmlns:a16="http://schemas.microsoft.com/office/drawing/2014/main" id="{84EF200D-1BD8-8D4C-721A-99390EAA7043}"/>
              </a:ext>
            </a:extLst>
          </p:cNvPr>
          <p:cNvSpPr txBox="1"/>
          <p:nvPr/>
        </p:nvSpPr>
        <p:spPr>
          <a:xfrm>
            <a:off x="3441927" y="829372"/>
            <a:ext cx="8308883" cy="830997"/>
          </a:xfrm>
          <a:prstGeom prst="rect">
            <a:avLst/>
          </a:prstGeom>
          <a:noFill/>
        </p:spPr>
        <p:txBody>
          <a:bodyPr wrap="square" rtlCol="0">
            <a:spAutoFit/>
          </a:bodyPr>
          <a:lstStyle/>
          <a:p>
            <a:r>
              <a:rPr lang="en-SG" sz="4800">
                <a:latin typeface="Cascadia Code" panose="020B0609020000020004" pitchFamily="49" charset="0"/>
                <a:ea typeface="Cascadia Code" panose="020B0609020000020004" pitchFamily="49" charset="0"/>
                <a:cs typeface="Cascadia Code" panose="020B0609020000020004" pitchFamily="49" charset="0"/>
              </a:rPr>
              <a:t>Notable Architectures</a:t>
            </a:r>
          </a:p>
        </p:txBody>
      </p:sp>
      <p:sp>
        <p:nvSpPr>
          <p:cNvPr id="18" name="!!Right Brace 17">
            <a:extLst>
              <a:ext uri="{FF2B5EF4-FFF2-40B4-BE49-F238E27FC236}">
                <a16:creationId xmlns:a16="http://schemas.microsoft.com/office/drawing/2014/main" id="{60A08B63-22A5-6580-DF8F-0B4442E3E1AC}"/>
              </a:ext>
            </a:extLst>
          </p:cNvPr>
          <p:cNvSpPr/>
          <p:nvPr/>
        </p:nvSpPr>
        <p:spPr>
          <a:xfrm>
            <a:off x="9718313" y="2081338"/>
            <a:ext cx="391130" cy="3123759"/>
          </a:xfrm>
          <a:prstGeom prst="rightBrace">
            <a:avLst>
              <a:gd name="adj1" fmla="val 72345"/>
              <a:gd name="adj2" fmla="val 47909"/>
            </a:avLst>
          </a:prstGeom>
          <a:ln w="762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28555509"/>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75425-33EA-D503-A274-8143DE1C19D2}"/>
            </a:ext>
          </a:extLst>
        </p:cNvPr>
        <p:cNvGrpSpPr/>
        <p:nvPr/>
      </p:nvGrpSpPr>
      <p:grpSpPr>
        <a:xfrm>
          <a:off x="0" y="0"/>
          <a:ext cx="0" cy="0"/>
          <a:chOff x="0" y="0"/>
          <a:chExt cx="0" cy="0"/>
        </a:xfrm>
      </p:grpSpPr>
      <p:sp>
        <p:nvSpPr>
          <p:cNvPr id="21" name="!!RedNumber">
            <a:extLst>
              <a:ext uri="{FF2B5EF4-FFF2-40B4-BE49-F238E27FC236}">
                <a16:creationId xmlns:a16="http://schemas.microsoft.com/office/drawing/2014/main" id="{CB9350C1-A4E3-5EBE-BC0A-BBE98EBC7AEA}"/>
              </a:ext>
            </a:extLst>
          </p:cNvPr>
          <p:cNvSpPr txBox="1">
            <a:spLocks/>
          </p:cNvSpPr>
          <p:nvPr/>
        </p:nvSpPr>
        <p:spPr>
          <a:xfrm>
            <a:off x="0" y="2228672"/>
            <a:ext cx="12192000" cy="2400657"/>
          </a:xfrm>
          <a:prstGeom prst="rect">
            <a:avLst/>
          </a:prstGeom>
          <a:noFill/>
        </p:spPr>
        <p:txBody>
          <a:bodyPr wrap="square" rtlCol="0">
            <a:spAutoFit/>
          </a:bodyPr>
          <a:lstStyle/>
          <a:p>
            <a:pPr algn="ctr"/>
            <a:r>
              <a:rPr lang="en-SG" sz="15000" b="1" spc="600">
                <a:solidFill>
                  <a:srgbClr val="8E1616"/>
                </a:solidFill>
                <a:latin typeface="Agency FB" panose="020B0503020202020204" pitchFamily="34" charset="0"/>
              </a:rPr>
              <a:t>82,000,000,000</a:t>
            </a:r>
          </a:p>
        </p:txBody>
      </p:sp>
      <p:sp>
        <p:nvSpPr>
          <p:cNvPr id="7" name="!!Digit11">
            <a:extLst>
              <a:ext uri="{FF2B5EF4-FFF2-40B4-BE49-F238E27FC236}">
                <a16:creationId xmlns:a16="http://schemas.microsoft.com/office/drawing/2014/main" id="{D582FFE8-27D3-82C9-6378-015B1F188769}"/>
              </a:ext>
            </a:extLst>
          </p:cNvPr>
          <p:cNvSpPr txBox="1">
            <a:spLocks/>
          </p:cNvSpPr>
          <p:nvPr/>
        </p:nvSpPr>
        <p:spPr>
          <a:xfrm>
            <a:off x="76764" y="-16060373"/>
            <a:ext cx="928914"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8" name="!!Digit 10">
            <a:extLst>
              <a:ext uri="{FF2B5EF4-FFF2-40B4-BE49-F238E27FC236}">
                <a16:creationId xmlns:a16="http://schemas.microsoft.com/office/drawing/2014/main" id="{0158BCD3-1547-C972-291E-60D7F0FBD179}"/>
              </a:ext>
            </a:extLst>
          </p:cNvPr>
          <p:cNvSpPr txBox="1">
            <a:spLocks/>
          </p:cNvSpPr>
          <p:nvPr/>
        </p:nvSpPr>
        <p:spPr>
          <a:xfrm>
            <a:off x="1048005" y="-2351844"/>
            <a:ext cx="928914" cy="30100548"/>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p:txBody>
      </p:sp>
      <p:sp>
        <p:nvSpPr>
          <p:cNvPr id="9" name="!!Digit9">
            <a:extLst>
              <a:ext uri="{FF2B5EF4-FFF2-40B4-BE49-F238E27FC236}">
                <a16:creationId xmlns:a16="http://schemas.microsoft.com/office/drawing/2014/main" id="{40622C8D-F660-538D-BD0A-6ADF4FE3EF38}"/>
              </a:ext>
            </a:extLst>
          </p:cNvPr>
          <p:cNvSpPr txBox="1">
            <a:spLocks/>
          </p:cNvSpPr>
          <p:nvPr/>
        </p:nvSpPr>
        <p:spPr>
          <a:xfrm>
            <a:off x="2390274" y="-20631303"/>
            <a:ext cx="928914"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0" name="!!Digit8">
            <a:extLst>
              <a:ext uri="{FF2B5EF4-FFF2-40B4-BE49-F238E27FC236}">
                <a16:creationId xmlns:a16="http://schemas.microsoft.com/office/drawing/2014/main" id="{A1A5A5E5-6F39-07AA-438A-91195CE51B4D}"/>
              </a:ext>
            </a:extLst>
          </p:cNvPr>
          <p:cNvSpPr txBox="1">
            <a:spLocks/>
          </p:cNvSpPr>
          <p:nvPr/>
        </p:nvSpPr>
        <p:spPr>
          <a:xfrm>
            <a:off x="3355696" y="2224082"/>
            <a:ext cx="928914"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1" name="!!Digit7">
            <a:extLst>
              <a:ext uri="{FF2B5EF4-FFF2-40B4-BE49-F238E27FC236}">
                <a16:creationId xmlns:a16="http://schemas.microsoft.com/office/drawing/2014/main" id="{2A1589FC-6C84-9C17-F9E8-C51E6B8428E0}"/>
              </a:ext>
            </a:extLst>
          </p:cNvPr>
          <p:cNvSpPr txBox="1">
            <a:spLocks/>
          </p:cNvSpPr>
          <p:nvPr/>
        </p:nvSpPr>
        <p:spPr>
          <a:xfrm>
            <a:off x="4321814" y="-20636402"/>
            <a:ext cx="928914"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2" name="!!Digit6">
            <a:extLst>
              <a:ext uri="{FF2B5EF4-FFF2-40B4-BE49-F238E27FC236}">
                <a16:creationId xmlns:a16="http://schemas.microsoft.com/office/drawing/2014/main" id="{24F1B98E-A28D-4430-69C2-11632EB27299}"/>
              </a:ext>
            </a:extLst>
          </p:cNvPr>
          <p:cNvSpPr txBox="1">
            <a:spLocks/>
          </p:cNvSpPr>
          <p:nvPr/>
        </p:nvSpPr>
        <p:spPr>
          <a:xfrm>
            <a:off x="5712816" y="2228260"/>
            <a:ext cx="844467"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b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br>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3" name="!!Digit5">
            <a:extLst>
              <a:ext uri="{FF2B5EF4-FFF2-40B4-BE49-F238E27FC236}">
                <a16:creationId xmlns:a16="http://schemas.microsoft.com/office/drawing/2014/main" id="{2818764A-AE32-CD05-72A7-7CB24D1299EF}"/>
              </a:ext>
            </a:extLst>
          </p:cNvPr>
          <p:cNvSpPr txBox="1">
            <a:spLocks/>
          </p:cNvSpPr>
          <p:nvPr/>
        </p:nvSpPr>
        <p:spPr>
          <a:xfrm>
            <a:off x="6677155" y="-20633698"/>
            <a:ext cx="928914"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4" name="!!Digit4">
            <a:extLst>
              <a:ext uri="{FF2B5EF4-FFF2-40B4-BE49-F238E27FC236}">
                <a16:creationId xmlns:a16="http://schemas.microsoft.com/office/drawing/2014/main" id="{2AABF1EF-9BD3-C6E7-7A13-590B53842CDA}"/>
              </a:ext>
            </a:extLst>
          </p:cNvPr>
          <p:cNvSpPr txBox="1">
            <a:spLocks/>
          </p:cNvSpPr>
          <p:nvPr/>
        </p:nvSpPr>
        <p:spPr>
          <a:xfrm>
            <a:off x="7643093" y="2224935"/>
            <a:ext cx="928914"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5" name="!!Digit3">
            <a:extLst>
              <a:ext uri="{FF2B5EF4-FFF2-40B4-BE49-F238E27FC236}">
                <a16:creationId xmlns:a16="http://schemas.microsoft.com/office/drawing/2014/main" id="{B9CB8DCC-5C52-173F-BF70-89E76E016873}"/>
              </a:ext>
            </a:extLst>
          </p:cNvPr>
          <p:cNvSpPr txBox="1">
            <a:spLocks/>
          </p:cNvSpPr>
          <p:nvPr/>
        </p:nvSpPr>
        <p:spPr>
          <a:xfrm>
            <a:off x="9038561" y="-20624336"/>
            <a:ext cx="928914"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6" name="!!Digit2">
            <a:extLst>
              <a:ext uri="{FF2B5EF4-FFF2-40B4-BE49-F238E27FC236}">
                <a16:creationId xmlns:a16="http://schemas.microsoft.com/office/drawing/2014/main" id="{5E3E72E7-3E87-DA71-535D-0D948F02AB63}"/>
              </a:ext>
            </a:extLst>
          </p:cNvPr>
          <p:cNvSpPr txBox="1">
            <a:spLocks/>
          </p:cNvSpPr>
          <p:nvPr/>
        </p:nvSpPr>
        <p:spPr>
          <a:xfrm>
            <a:off x="10002627" y="2227668"/>
            <a:ext cx="928914"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7" name="!!Digit1">
            <a:extLst>
              <a:ext uri="{FF2B5EF4-FFF2-40B4-BE49-F238E27FC236}">
                <a16:creationId xmlns:a16="http://schemas.microsoft.com/office/drawing/2014/main" id="{2B9B6BD2-0CED-975E-DC93-8A63E0699EDB}"/>
              </a:ext>
            </a:extLst>
          </p:cNvPr>
          <p:cNvSpPr txBox="1">
            <a:spLocks/>
          </p:cNvSpPr>
          <p:nvPr/>
        </p:nvSpPr>
        <p:spPr>
          <a:xfrm>
            <a:off x="10966463" y="-20628043"/>
            <a:ext cx="928914" cy="25483899"/>
          </a:xfrm>
          <a:prstGeom prst="rect">
            <a:avLst/>
          </a:prstGeom>
          <a:noFill/>
        </p:spPr>
        <p:txBody>
          <a:bodyPr wrap="square" rtlCol="0">
            <a:spAutoFit/>
          </a:bodyPr>
          <a:lstStyle/>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15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useBgFill="1">
        <p:nvSpPr>
          <p:cNvPr id="22" name="Rectangle 21">
            <a:extLst>
              <a:ext uri="{FF2B5EF4-FFF2-40B4-BE49-F238E27FC236}">
                <a16:creationId xmlns:a16="http://schemas.microsoft.com/office/drawing/2014/main" id="{7E164D84-B72A-17F3-4223-905FB629244C}"/>
              </a:ext>
            </a:extLst>
          </p:cNvPr>
          <p:cNvSpPr>
            <a:spLocks noGrp="1" noRot="1" noMove="1" noResize="1" noEditPoints="1" noAdjustHandles="1" noChangeArrowheads="1" noChangeShapeType="1"/>
          </p:cNvSpPr>
          <p:nvPr/>
        </p:nvSpPr>
        <p:spPr>
          <a:xfrm>
            <a:off x="0" y="0"/>
            <a:ext cx="12192000" cy="24006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a:p>
        </p:txBody>
      </p:sp>
      <p:sp useBgFill="1">
        <p:nvSpPr>
          <p:cNvPr id="23" name="Rectangle 22">
            <a:extLst>
              <a:ext uri="{FF2B5EF4-FFF2-40B4-BE49-F238E27FC236}">
                <a16:creationId xmlns:a16="http://schemas.microsoft.com/office/drawing/2014/main" id="{8CF5A437-68D7-36A7-38F0-93EC1AC61477}"/>
              </a:ext>
            </a:extLst>
          </p:cNvPr>
          <p:cNvSpPr>
            <a:spLocks noGrp="1" noRot="1" noMove="1" noResize="1" noEditPoints="1" noAdjustHandles="1" noChangeArrowheads="1" noChangeShapeType="1"/>
          </p:cNvSpPr>
          <p:nvPr/>
        </p:nvSpPr>
        <p:spPr>
          <a:xfrm>
            <a:off x="-14784" y="4614808"/>
            <a:ext cx="12206784" cy="22431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a:p>
        </p:txBody>
      </p:sp>
      <p:sp>
        <p:nvSpPr>
          <p:cNvPr id="2" name="!!Description">
            <a:extLst>
              <a:ext uri="{FF2B5EF4-FFF2-40B4-BE49-F238E27FC236}">
                <a16:creationId xmlns:a16="http://schemas.microsoft.com/office/drawing/2014/main" id="{9CC7ED93-7015-E75D-2AC7-69D212C944AB}"/>
              </a:ext>
            </a:extLst>
          </p:cNvPr>
          <p:cNvSpPr txBox="1"/>
          <p:nvPr/>
        </p:nvSpPr>
        <p:spPr>
          <a:xfrm>
            <a:off x="2576286" y="4463627"/>
            <a:ext cx="9319091" cy="1446550"/>
          </a:xfrm>
          <a:prstGeom prst="rect">
            <a:avLst/>
          </a:prstGeom>
          <a:noFill/>
        </p:spPr>
        <p:txBody>
          <a:bodyPr wrap="square" rtlCol="0">
            <a:spAutoFit/>
          </a:bodyPr>
          <a:lstStyle/>
          <a:p>
            <a:pPr algn="r"/>
            <a:r>
              <a:rPr lang="en-SG" sz="3600" b="1">
                <a:latin typeface="Agency FB" panose="020B0503020202020204" pitchFamily="34" charset="0"/>
              </a:rPr>
              <a:t>Hours</a:t>
            </a:r>
          </a:p>
          <a:p>
            <a:pPr algn="r"/>
            <a:r>
              <a:rPr lang="en-US" sz="2400">
                <a:latin typeface="Agency FB" panose="020B0503020202020204" pitchFamily="34" charset="0"/>
              </a:rPr>
              <a:t>No. of </a:t>
            </a:r>
            <a:r>
              <a:rPr lang="en-US" sz="2800" b="1">
                <a:latin typeface="Agency FB" panose="020B0503020202020204" pitchFamily="34" charset="0"/>
              </a:rPr>
              <a:t>unpaid care hours </a:t>
            </a:r>
            <a:r>
              <a:rPr lang="en-US" sz="2400">
                <a:latin typeface="Agency FB" panose="020B0503020202020204" pitchFamily="34" charset="0"/>
              </a:rPr>
              <a:t>provided to people with dementia living at home</a:t>
            </a:r>
            <a:br>
              <a:rPr lang="en-US" sz="2400">
                <a:latin typeface="Agency FB" panose="020B0503020202020204" pitchFamily="34" charset="0"/>
              </a:rPr>
            </a:br>
            <a:r>
              <a:rPr lang="en-US" sz="2400">
                <a:latin typeface="Agency FB" panose="020B0503020202020204" pitchFamily="34" charset="0"/>
              </a:rPr>
              <a:t>Alzheimer’s Disease International, 2015 </a:t>
            </a:r>
            <a:endParaRPr lang="en-SG" sz="2400">
              <a:latin typeface="Agency FB" panose="020B0503020202020204" pitchFamily="34" charset="0"/>
            </a:endParaRPr>
          </a:p>
        </p:txBody>
      </p:sp>
      <p:grpSp>
        <p:nvGrpSpPr>
          <p:cNvPr id="4" name="!!Logo">
            <a:extLst>
              <a:ext uri="{FF2B5EF4-FFF2-40B4-BE49-F238E27FC236}">
                <a16:creationId xmlns:a16="http://schemas.microsoft.com/office/drawing/2014/main" id="{809D6D58-8F53-2FD3-BA62-48421362BCC7}"/>
              </a:ext>
            </a:extLst>
          </p:cNvPr>
          <p:cNvGrpSpPr/>
          <p:nvPr/>
        </p:nvGrpSpPr>
        <p:grpSpPr>
          <a:xfrm>
            <a:off x="10667131" y="5821524"/>
            <a:ext cx="1119398" cy="820848"/>
            <a:chOff x="10667131" y="5850554"/>
            <a:chExt cx="1119398" cy="820848"/>
          </a:xfrm>
        </p:grpSpPr>
        <p:pic>
          <p:nvPicPr>
            <p:cNvPr id="10242" name="Picture 2" descr="Alzheimer's Disease International | Knowledge Action Portal on NCDs">
              <a:extLst>
                <a:ext uri="{FF2B5EF4-FFF2-40B4-BE49-F238E27FC236}">
                  <a16:creationId xmlns:a16="http://schemas.microsoft.com/office/drawing/2014/main" id="{3F3CD55D-1460-644A-031A-076255D50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8963" y="5850554"/>
              <a:ext cx="1107566" cy="8208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lzheimer's Disease International | Knowledge Action Portal on NCDs">
              <a:extLst>
                <a:ext uri="{FF2B5EF4-FFF2-40B4-BE49-F238E27FC236}">
                  <a16:creationId xmlns:a16="http://schemas.microsoft.com/office/drawing/2014/main" id="{B0E8F9D3-4384-2F80-45E1-612F1637437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t="55982"/>
            <a:stretch/>
          </p:blipFill>
          <p:spPr bwMode="auto">
            <a:xfrm>
              <a:off x="10667131" y="6310086"/>
              <a:ext cx="1107566" cy="361316"/>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670708951"/>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iterate type="lt">
                                    <p:tmPct val="10000"/>
                                  </p:iterate>
                                  <p:childTnLst>
                                    <p:animMotion origin="layout" path="M 0 0 L 0.01263 0.01968 " pathEditMode="relative" rAng="0" ptsTypes="AA">
                                      <p:cBhvr>
                                        <p:cTn id="6" dur="500" fill="hold"/>
                                        <p:tgtEl>
                                          <p:spTgt spid="21"/>
                                        </p:tgtEl>
                                        <p:attrNameLst>
                                          <p:attrName>ppt_x</p:attrName>
                                          <p:attrName>ppt_y</p:attrName>
                                        </p:attrNameLst>
                                      </p:cBhvr>
                                      <p:rCtr x="62500" y="9720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iterate type="wd">
                                    <p:tmPct val="5000"/>
                                  </p:iterate>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par>
                                <p:cTn id="12" presetID="10" presetClass="entr" presetSubtype="0" fill="hold" nodeType="withEffect">
                                  <p:stCondLst>
                                    <p:cond delay="0"/>
                                  </p:stCondLst>
                                  <p:iterate type="wd">
                                    <p:tmPct val="5000"/>
                                  </p:iterate>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iterate type="wd">
                                    <p:tmPct val="5000"/>
                                  </p:iterate>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A031D-6517-CFF8-4147-AB09BBD6EDC5}"/>
            </a:ext>
          </a:extLst>
        </p:cNvPr>
        <p:cNvGrpSpPr/>
        <p:nvPr/>
      </p:nvGrpSpPr>
      <p:grpSpPr>
        <a:xfrm>
          <a:off x="0" y="0"/>
          <a:ext cx="0" cy="0"/>
          <a:chOff x="0" y="0"/>
          <a:chExt cx="0" cy="0"/>
        </a:xfrm>
      </p:grpSpPr>
      <p:sp>
        <p:nvSpPr>
          <p:cNvPr id="93" name="Rectangle 92">
            <a:extLst>
              <a:ext uri="{FF2B5EF4-FFF2-40B4-BE49-F238E27FC236}">
                <a16:creationId xmlns:a16="http://schemas.microsoft.com/office/drawing/2014/main" id="{B2319D8C-5F6A-D0F2-029B-CF1C2F21B3B0}"/>
              </a:ext>
            </a:extLst>
          </p:cNvPr>
          <p:cNvSpPr/>
          <p:nvPr/>
        </p:nvSpPr>
        <p:spPr>
          <a:xfrm>
            <a:off x="0" y="0"/>
            <a:ext cx="304655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7" name="TextBox 16">
            <a:extLst>
              <a:ext uri="{FF2B5EF4-FFF2-40B4-BE49-F238E27FC236}">
                <a16:creationId xmlns:a16="http://schemas.microsoft.com/office/drawing/2014/main" id="{24626A4B-F1D0-CFD0-86FA-577BCEC7C6E8}"/>
              </a:ext>
            </a:extLst>
          </p:cNvPr>
          <p:cNvSpPr txBox="1"/>
          <p:nvPr/>
        </p:nvSpPr>
        <p:spPr>
          <a:xfrm>
            <a:off x="3434677" y="1932570"/>
            <a:ext cx="7200000" cy="3847207"/>
          </a:xfrm>
          <a:prstGeom prst="rect">
            <a:avLst/>
          </a:prstGeom>
          <a:noFill/>
        </p:spPr>
        <p:txBody>
          <a:bodyPr wrap="square">
            <a:spAutoFit/>
          </a:bodyPr>
          <a:lstStyle/>
          <a:p>
            <a:pPr marL="457200" marR="0" lvl="0" indent="-457200" algn="l" defTabSz="457200" rtl="0" eaLnBrk="1" fontAlgn="auto" latinLnBrk="0" hangingPunct="1">
              <a:spcBef>
                <a:spcPts val="0"/>
              </a:spcBef>
              <a:spcAft>
                <a:spcPts val="3000"/>
              </a:spcAft>
              <a:buClrTx/>
              <a:buSzTx/>
              <a:buFont typeface="Arial" panose="020B0604020202020204" pitchFamily="34" charset="0"/>
              <a:buChar char="•"/>
              <a:tabLst/>
              <a:defRPr/>
            </a:pPr>
            <a:r>
              <a:rPr lang="en-US" sz="2400">
                <a:solidFill>
                  <a:prstClr val="white"/>
                </a:solidFill>
                <a:latin typeface="Cascadia Code" panose="020B0609020000020004" pitchFamily="49" charset="0"/>
                <a:ea typeface="Cascadia Code" panose="020B0609020000020004" pitchFamily="49" charset="0"/>
                <a:cs typeface="Cascadia Code" panose="020B0609020000020004" pitchFamily="49" charset="0"/>
              </a:rPr>
              <a:t>Weather &amp; GPS</a:t>
            </a:r>
          </a:p>
          <a:p>
            <a:pPr marL="457200" marR="0" lvl="0" indent="-457200" algn="l" defTabSz="457200" rtl="0" eaLnBrk="1" fontAlgn="auto" latinLnBrk="0" hangingPunct="1">
              <a:spcBef>
                <a:spcPts val="0"/>
              </a:spcBef>
              <a:spcAft>
                <a:spcPts val="3000"/>
              </a:spcAft>
              <a:buClrTx/>
              <a:buSzTx/>
              <a:buFont typeface="Arial" panose="020B0604020202020204" pitchFamily="34" charset="0"/>
              <a:buChar char="•"/>
              <a:tabLst/>
              <a:defRPr/>
            </a:pPr>
            <a:r>
              <a:rPr lang="en-US" sz="2400">
                <a:solidFill>
                  <a:prstClr val="white"/>
                </a:solidFill>
                <a:latin typeface="Cascadia Code" panose="020B0609020000020004" pitchFamily="49" charset="0"/>
                <a:ea typeface="Cascadia Code" panose="020B0609020000020004" pitchFamily="49" charset="0"/>
                <a:cs typeface="Cascadia Code" panose="020B0609020000020004" pitchFamily="49" charset="0"/>
              </a:rPr>
              <a:t>Gyroscope, accelerometer</a:t>
            </a:r>
          </a:p>
          <a:p>
            <a:pPr marL="457200" marR="0" lvl="0" indent="-457200" algn="l" defTabSz="457200" rtl="0" eaLnBrk="1" fontAlgn="auto" latinLnBrk="0" hangingPunct="1">
              <a:spcBef>
                <a:spcPts val="0"/>
              </a:spcBef>
              <a:spcAft>
                <a:spcPts val="3000"/>
              </a:spcAft>
              <a:buClrTx/>
              <a:buSzTx/>
              <a:buFont typeface="Arial" panose="020B0604020202020204" pitchFamily="34" charset="0"/>
              <a:buChar char="•"/>
              <a:tabLst/>
              <a:defRPr/>
            </a:pPr>
            <a:r>
              <a:rPr lang="en-US" sz="2400">
                <a:solidFill>
                  <a:prstClr val="white"/>
                </a:solidFill>
                <a:latin typeface="Cascadia Code" panose="020B0609020000020004" pitchFamily="49" charset="0"/>
                <a:ea typeface="Cascadia Code" panose="020B0609020000020004" pitchFamily="49" charset="0"/>
                <a:cs typeface="Cascadia Code" panose="020B0609020000020004" pitchFamily="49" charset="0"/>
              </a:rPr>
              <a:t>Typing speed, touch pressure, error rate from touch interactions</a:t>
            </a:r>
          </a:p>
          <a:p>
            <a:pPr marL="457200" marR="0" lvl="0" indent="-457200" algn="l" defTabSz="457200" rtl="0" eaLnBrk="1" fontAlgn="auto" latinLnBrk="0" hangingPunct="1">
              <a:spcBef>
                <a:spcPts val="0"/>
              </a:spcBef>
              <a:spcAft>
                <a:spcPts val="3000"/>
              </a:spcAft>
              <a:buClrTx/>
              <a:buSzTx/>
              <a:buFont typeface="Arial" panose="020B0604020202020204" pitchFamily="34" charset="0"/>
              <a:buChar char="•"/>
              <a:tabLst/>
              <a:defRPr/>
            </a:pPr>
            <a:r>
              <a:rPr lang="en-US" sz="2400">
                <a:solidFill>
                  <a:prstClr val="white"/>
                </a:solidFill>
                <a:latin typeface="Cascadia Code" panose="020B0609020000020004" pitchFamily="49" charset="0"/>
                <a:ea typeface="Cascadia Code" panose="020B0609020000020004" pitchFamily="49" charset="0"/>
                <a:cs typeface="Cascadia Code" panose="020B0609020000020004" pitchFamily="49" charset="0"/>
              </a:rPr>
              <a:t>Eye Tracking</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400" i="1">
              <a:solidFill>
                <a:prstClr val="white"/>
              </a:solidFill>
              <a:latin typeface="Cascadia Code" panose="020B0609020000020004" pitchFamily="49" charset="0"/>
              <a:ea typeface="Cascadia Code" panose="020B0609020000020004" pitchFamily="49" charset="0"/>
              <a:cs typeface="Cascadia Code" panose="020B0609020000020004" pitchFamily="49" charset="0"/>
            </a:endParaRPr>
          </a:p>
        </p:txBody>
      </p:sp>
      <p:pic>
        <p:nvPicPr>
          <p:cNvPr id="4" name="Picture 2">
            <a:extLst>
              <a:ext uri="{FF2B5EF4-FFF2-40B4-BE49-F238E27FC236}">
                <a16:creationId xmlns:a16="http://schemas.microsoft.com/office/drawing/2014/main" id="{A885F06A-A08D-0340-595A-E9B51A51AA53}"/>
              </a:ext>
            </a:extLst>
          </p:cNvPr>
          <p:cNvPicPr>
            <a:picLocks noChangeAspect="1" noChangeArrowheads="1"/>
          </p:cNvPicPr>
          <p:nvPr/>
        </p:nvPicPr>
        <p:blipFill rotWithShape="1">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r="48162"/>
          <a:stretch/>
        </p:blipFill>
        <p:spPr bwMode="auto">
          <a:xfrm>
            <a:off x="560620" y="1031198"/>
            <a:ext cx="2485934" cy="47956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E6AA42-5999-D871-D047-C24A6237BA58}"/>
              </a:ext>
            </a:extLst>
          </p:cNvPr>
          <p:cNvSpPr txBox="1"/>
          <p:nvPr/>
        </p:nvSpPr>
        <p:spPr>
          <a:xfrm>
            <a:off x="3558040" y="898314"/>
            <a:ext cx="9120188" cy="646331"/>
          </a:xfrm>
          <a:prstGeom prst="rect">
            <a:avLst/>
          </a:prstGeom>
          <a:noFill/>
        </p:spPr>
        <p:txBody>
          <a:bodyPr wrap="square" rtlCol="0">
            <a:spAutoFit/>
          </a:bodyPr>
          <a:lstStyle/>
          <a:p>
            <a:r>
              <a:rPr lang="en-SG" sz="3600">
                <a:latin typeface="Cascadia Code" panose="020B0609020000020004" pitchFamily="49" charset="0"/>
                <a:ea typeface="Cascadia Code" panose="020B0609020000020004" pitchFamily="49" charset="0"/>
                <a:cs typeface="Cascadia Code" panose="020B0609020000020004" pitchFamily="49" charset="0"/>
              </a:rPr>
              <a:t>Inconspicuous &amp; Novel Methods</a:t>
            </a:r>
          </a:p>
        </p:txBody>
      </p:sp>
      <p:sp>
        <p:nvSpPr>
          <p:cNvPr id="18" name="!!Right Brace 17">
            <a:extLst>
              <a:ext uri="{FF2B5EF4-FFF2-40B4-BE49-F238E27FC236}">
                <a16:creationId xmlns:a16="http://schemas.microsoft.com/office/drawing/2014/main" id="{71C93CD6-CE14-3E93-6935-A046D3673BAA}"/>
              </a:ext>
            </a:extLst>
          </p:cNvPr>
          <p:cNvSpPr/>
          <p:nvPr/>
        </p:nvSpPr>
        <p:spPr>
          <a:xfrm>
            <a:off x="11568876" y="2012397"/>
            <a:ext cx="391130" cy="3123759"/>
          </a:xfrm>
          <a:prstGeom prst="rightBrace">
            <a:avLst>
              <a:gd name="adj1" fmla="val 72345"/>
              <a:gd name="adj2" fmla="val 47909"/>
            </a:avLst>
          </a:prstGeom>
          <a:ln w="76200">
            <a:solidFill>
              <a:schemeClr val="bg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7131937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006BDC9F-AB6F-D2AE-1069-5B2B135CA09D}"/>
              </a:ext>
            </a:extLst>
          </p:cNvPr>
          <p:cNvSpPr/>
          <p:nvPr/>
        </p:nvSpPr>
        <p:spPr>
          <a:xfrm>
            <a:off x="7970155" y="1591858"/>
            <a:ext cx="3008319" cy="4696457"/>
          </a:xfrm>
          <a:prstGeom prst="roundRect">
            <a:avLst/>
          </a:prstGeom>
          <a:solidFill>
            <a:srgbClr val="FFFFFF">
              <a:alpha val="20000"/>
            </a:srgbClr>
          </a:solidFill>
          <a:ln>
            <a:solidFill>
              <a:schemeClr val="tx1">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4" name="Rectangle 3">
            <a:extLst>
              <a:ext uri="{FF2B5EF4-FFF2-40B4-BE49-F238E27FC236}">
                <a16:creationId xmlns:a16="http://schemas.microsoft.com/office/drawing/2014/main" id="{9F9560E2-BC12-CCEA-092E-74C3EE8E2D0D}"/>
              </a:ext>
            </a:extLst>
          </p:cNvPr>
          <p:cNvSpPr/>
          <p:nvPr/>
        </p:nvSpPr>
        <p:spPr>
          <a:xfrm>
            <a:off x="25259" y="0"/>
            <a:ext cx="304655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b"/>
          <a:lstStyle/>
          <a:p>
            <a:pPr algn="ctr"/>
            <a:r>
              <a:rPr lang="en-SG" sz="4000">
                <a:latin typeface="Agency FB"/>
              </a:rPr>
              <a:t>Reinforcement </a:t>
            </a:r>
            <a:endParaRPr lang="en-SG" sz="4000">
              <a:latin typeface="Agency FB" panose="020B0503020202020204" pitchFamily="34" charset="0"/>
            </a:endParaRPr>
          </a:p>
          <a:p>
            <a:pPr algn="ctr"/>
            <a:r>
              <a:rPr lang="en-SG" sz="4000">
                <a:latin typeface="Agency FB"/>
              </a:rPr>
              <a:t>Learning</a:t>
            </a:r>
            <a:endParaRPr lang="en-SG" sz="4000">
              <a:latin typeface="Agency FB" panose="020B0503020202020204" pitchFamily="34" charset="0"/>
            </a:endParaRPr>
          </a:p>
          <a:p>
            <a:pPr algn="ctr"/>
            <a:endParaRPr lang="en-SG" sz="4000">
              <a:latin typeface="Agency FB" panose="020B0503020202020204" pitchFamily="34" charset="0"/>
            </a:endParaRPr>
          </a:p>
        </p:txBody>
      </p:sp>
      <p:sp>
        <p:nvSpPr>
          <p:cNvPr id="18" name="Rectangle: Rounded Corners 17">
            <a:extLst>
              <a:ext uri="{FF2B5EF4-FFF2-40B4-BE49-F238E27FC236}">
                <a16:creationId xmlns:a16="http://schemas.microsoft.com/office/drawing/2014/main" id="{9624747A-244D-3749-AF24-041D6B2CF8B3}"/>
              </a:ext>
            </a:extLst>
          </p:cNvPr>
          <p:cNvSpPr/>
          <p:nvPr/>
        </p:nvSpPr>
        <p:spPr>
          <a:xfrm>
            <a:off x="4016825" y="1591858"/>
            <a:ext cx="3008319" cy="4696457"/>
          </a:xfrm>
          <a:prstGeom prst="roundRect">
            <a:avLst/>
          </a:prstGeom>
          <a:solidFill>
            <a:srgbClr val="FFFFFF">
              <a:alpha val="20000"/>
            </a:srgbClr>
          </a:solidFill>
          <a:ln>
            <a:solidFill>
              <a:schemeClr val="tx1">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45ABE378-3EBF-1E96-1769-ADE66536C0D4}"/>
              </a:ext>
            </a:extLst>
          </p:cNvPr>
          <p:cNvSpPr txBox="1"/>
          <p:nvPr/>
        </p:nvSpPr>
        <p:spPr>
          <a:xfrm>
            <a:off x="3720984" y="1026495"/>
            <a:ext cx="3600000" cy="369332"/>
          </a:xfrm>
          <a:prstGeom prst="rect">
            <a:avLst/>
          </a:prstGeom>
          <a:noFill/>
        </p:spPr>
        <p:txBody>
          <a:bodyPr wrap="square" rtlCol="0">
            <a:spAutoFit/>
          </a:bodyPr>
          <a:lstStyle/>
          <a:p>
            <a:pPr algn="ctr"/>
            <a:r>
              <a:rPr lang="en-SG"/>
              <a:t>Explicit User Response</a:t>
            </a:r>
          </a:p>
        </p:txBody>
      </p:sp>
      <p:sp>
        <p:nvSpPr>
          <p:cNvPr id="10" name="TextBox 9">
            <a:extLst>
              <a:ext uri="{FF2B5EF4-FFF2-40B4-BE49-F238E27FC236}">
                <a16:creationId xmlns:a16="http://schemas.microsoft.com/office/drawing/2014/main" id="{879346BA-CC98-328B-DA8E-595B77FFFBAB}"/>
              </a:ext>
            </a:extLst>
          </p:cNvPr>
          <p:cNvSpPr txBox="1"/>
          <p:nvPr/>
        </p:nvSpPr>
        <p:spPr>
          <a:xfrm>
            <a:off x="7674314" y="1027593"/>
            <a:ext cx="3600000" cy="369332"/>
          </a:xfrm>
          <a:prstGeom prst="rect">
            <a:avLst/>
          </a:prstGeom>
          <a:noFill/>
        </p:spPr>
        <p:txBody>
          <a:bodyPr wrap="square" rtlCol="0">
            <a:spAutoFit/>
          </a:bodyPr>
          <a:lstStyle/>
          <a:p>
            <a:pPr algn="ctr"/>
            <a:r>
              <a:rPr lang="en-SG"/>
              <a:t>Implicit User Response</a:t>
            </a:r>
          </a:p>
        </p:txBody>
      </p:sp>
      <p:sp>
        <p:nvSpPr>
          <p:cNvPr id="11" name="TextBox 10">
            <a:extLst>
              <a:ext uri="{FF2B5EF4-FFF2-40B4-BE49-F238E27FC236}">
                <a16:creationId xmlns:a16="http://schemas.microsoft.com/office/drawing/2014/main" id="{5734607A-58ED-115F-2AC1-39AEC53F5B0D}"/>
              </a:ext>
            </a:extLst>
          </p:cNvPr>
          <p:cNvSpPr txBox="1"/>
          <p:nvPr/>
        </p:nvSpPr>
        <p:spPr>
          <a:xfrm>
            <a:off x="4255323" y="5100895"/>
            <a:ext cx="2531322" cy="646331"/>
          </a:xfrm>
          <a:prstGeom prst="rect">
            <a:avLst/>
          </a:prstGeom>
          <a:noFill/>
        </p:spPr>
        <p:txBody>
          <a:bodyPr wrap="square" rtlCol="0">
            <a:spAutoFit/>
          </a:bodyPr>
          <a:lstStyle/>
          <a:p>
            <a:pPr algn="ctr"/>
            <a:r>
              <a:rPr lang="en-SG"/>
              <a:t>Prompt user to confirm prediction</a:t>
            </a:r>
          </a:p>
        </p:txBody>
      </p:sp>
      <p:sp>
        <p:nvSpPr>
          <p:cNvPr id="12" name="TextBox 11">
            <a:extLst>
              <a:ext uri="{FF2B5EF4-FFF2-40B4-BE49-F238E27FC236}">
                <a16:creationId xmlns:a16="http://schemas.microsoft.com/office/drawing/2014/main" id="{63C0DA36-F2E9-4E66-9AC8-5A0C0FB01A6F}"/>
              </a:ext>
            </a:extLst>
          </p:cNvPr>
          <p:cNvSpPr txBox="1"/>
          <p:nvPr/>
        </p:nvSpPr>
        <p:spPr>
          <a:xfrm>
            <a:off x="8052306" y="4527763"/>
            <a:ext cx="2880000" cy="369332"/>
          </a:xfrm>
          <a:prstGeom prst="rect">
            <a:avLst/>
          </a:prstGeom>
          <a:noFill/>
        </p:spPr>
        <p:txBody>
          <a:bodyPr wrap="square" rtlCol="0" anchor="ctr">
            <a:spAutoFit/>
          </a:bodyPr>
          <a:lstStyle/>
          <a:p>
            <a:pPr algn="ctr"/>
            <a:r>
              <a:rPr lang="en-SG"/>
              <a:t>Punish AI</a:t>
            </a:r>
          </a:p>
        </p:txBody>
      </p:sp>
      <p:pic>
        <p:nvPicPr>
          <p:cNvPr id="13" name="Picture 8">
            <a:extLst>
              <a:ext uri="{FF2B5EF4-FFF2-40B4-BE49-F238E27FC236}">
                <a16:creationId xmlns:a16="http://schemas.microsoft.com/office/drawing/2014/main" id="{2BBA0595-4E56-388B-9B96-D9F8A8530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41" y="1960905"/>
            <a:ext cx="2936190" cy="29361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A57DAC6-87F6-2DBE-EA5B-5EC4081784EC}"/>
              </a:ext>
            </a:extLst>
          </p:cNvPr>
          <p:cNvSpPr txBox="1"/>
          <p:nvPr/>
        </p:nvSpPr>
        <p:spPr>
          <a:xfrm>
            <a:off x="4255323" y="4105809"/>
            <a:ext cx="2531322" cy="646331"/>
          </a:xfrm>
          <a:prstGeom prst="rect">
            <a:avLst/>
          </a:prstGeom>
          <a:noFill/>
        </p:spPr>
        <p:txBody>
          <a:bodyPr wrap="square">
            <a:spAutoFit/>
          </a:bodyPr>
          <a:lstStyle/>
          <a:p>
            <a:pPr algn="ctr"/>
            <a:r>
              <a:rPr lang="en-SG"/>
              <a:t>When unsure of prediction</a:t>
            </a:r>
          </a:p>
        </p:txBody>
      </p:sp>
      <p:sp>
        <p:nvSpPr>
          <p:cNvPr id="25" name="Rectangle: Rounded Corners 24">
            <a:extLst>
              <a:ext uri="{FF2B5EF4-FFF2-40B4-BE49-F238E27FC236}">
                <a16:creationId xmlns:a16="http://schemas.microsoft.com/office/drawing/2014/main" id="{2133C40C-6834-B156-8D78-5B337FCD6C69}"/>
              </a:ext>
            </a:extLst>
          </p:cNvPr>
          <p:cNvSpPr/>
          <p:nvPr/>
        </p:nvSpPr>
        <p:spPr>
          <a:xfrm>
            <a:off x="4416165" y="2456984"/>
            <a:ext cx="2209638" cy="1008529"/>
          </a:xfrm>
          <a:prstGeom prst="roundRect">
            <a:avLst/>
          </a:prstGeom>
          <a:solidFill>
            <a:srgbClr val="FFFFFF">
              <a:alpha val="20000"/>
            </a:srgbClr>
          </a:solidFill>
          <a:ln>
            <a:solidFill>
              <a:schemeClr val="tx1">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a:t>User provide personal info directly</a:t>
            </a:r>
          </a:p>
        </p:txBody>
      </p:sp>
      <p:sp>
        <p:nvSpPr>
          <p:cNvPr id="26" name="Rectangle: Rounded Corners 25">
            <a:extLst>
              <a:ext uri="{FF2B5EF4-FFF2-40B4-BE49-F238E27FC236}">
                <a16:creationId xmlns:a16="http://schemas.microsoft.com/office/drawing/2014/main" id="{0E712DC0-FE0D-4CFE-4A65-B60A9973B5AC}"/>
              </a:ext>
            </a:extLst>
          </p:cNvPr>
          <p:cNvSpPr/>
          <p:nvPr/>
        </p:nvSpPr>
        <p:spPr>
          <a:xfrm>
            <a:off x="8052306" y="2766883"/>
            <a:ext cx="2880000" cy="1008529"/>
          </a:xfrm>
          <a:prstGeom prst="roundRect">
            <a:avLst/>
          </a:prstGeom>
          <a:noFill/>
          <a:ln>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600"/>
              <a:t>If user’s subsequent actions is against prediction</a:t>
            </a:r>
          </a:p>
        </p:txBody>
      </p:sp>
      <p:cxnSp>
        <p:nvCxnSpPr>
          <p:cNvPr id="28" name="Straight Arrow Connector 27">
            <a:extLst>
              <a:ext uri="{FF2B5EF4-FFF2-40B4-BE49-F238E27FC236}">
                <a16:creationId xmlns:a16="http://schemas.microsoft.com/office/drawing/2014/main" id="{CDF85D87-144A-A6F3-9B1A-1D96CE2AB478}"/>
              </a:ext>
            </a:extLst>
          </p:cNvPr>
          <p:cNvCxnSpPr>
            <a:endCxn id="11" idx="0"/>
          </p:cNvCxnSpPr>
          <p:nvPr/>
        </p:nvCxnSpPr>
        <p:spPr>
          <a:xfrm>
            <a:off x="5520984" y="4756994"/>
            <a:ext cx="0" cy="343901"/>
          </a:xfrm>
          <a:prstGeom prst="straightConnector1">
            <a:avLst/>
          </a:prstGeom>
          <a:ln w="76200">
            <a:solidFill>
              <a:schemeClr val="bg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D062C42-EC44-B8D8-2532-B62BE8AA51E1}"/>
              </a:ext>
            </a:extLst>
          </p:cNvPr>
          <p:cNvCxnSpPr>
            <a:cxnSpLocks/>
            <a:stCxn id="26" idx="2"/>
            <a:endCxn id="12" idx="0"/>
          </p:cNvCxnSpPr>
          <p:nvPr/>
        </p:nvCxnSpPr>
        <p:spPr>
          <a:xfrm>
            <a:off x="9492306" y="3775412"/>
            <a:ext cx="0" cy="752350"/>
          </a:xfrm>
          <a:prstGeom prst="straightConnector1">
            <a:avLst/>
          </a:prstGeom>
          <a:ln w="76200">
            <a:solidFill>
              <a:schemeClr val="bg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001496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08287-A6BF-4000-7C0F-5A6B0BF0547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C6183E89-B6B1-6494-6629-CCFE0CD2DD23}"/>
              </a:ext>
            </a:extLst>
          </p:cNvPr>
          <p:cNvSpPr txBox="1"/>
          <p:nvPr/>
        </p:nvSpPr>
        <p:spPr>
          <a:xfrm>
            <a:off x="5559492" y="788920"/>
            <a:ext cx="4097206" cy="369332"/>
          </a:xfrm>
          <a:prstGeom prst="rect">
            <a:avLst/>
          </a:prstGeom>
          <a:noFill/>
        </p:spPr>
        <p:txBody>
          <a:bodyPr wrap="square" rtlCol="0">
            <a:spAutoFit/>
          </a:bodyPr>
          <a:lstStyle/>
          <a:p>
            <a:pPr algn="ctr"/>
            <a:r>
              <a:rPr lang="en-SG">
                <a:latin typeface="Cascadia Code" panose="020B0609020000020004" pitchFamily="49" charset="0"/>
                <a:ea typeface="Cascadia Code" panose="020B0609020000020004" pitchFamily="49" charset="0"/>
                <a:cs typeface="Cascadia Code" panose="020B0609020000020004" pitchFamily="49" charset="0"/>
              </a:rPr>
              <a:t>Unlabelled Raw Data</a:t>
            </a:r>
          </a:p>
        </p:txBody>
      </p:sp>
      <p:sp>
        <p:nvSpPr>
          <p:cNvPr id="9" name="Rectangle 8">
            <a:extLst>
              <a:ext uri="{FF2B5EF4-FFF2-40B4-BE49-F238E27FC236}">
                <a16:creationId xmlns:a16="http://schemas.microsoft.com/office/drawing/2014/main" id="{F07304D3-59DE-5F73-74CF-2B20B487CECC}"/>
              </a:ext>
            </a:extLst>
          </p:cNvPr>
          <p:cNvSpPr/>
          <p:nvPr/>
        </p:nvSpPr>
        <p:spPr>
          <a:xfrm>
            <a:off x="25259" y="0"/>
            <a:ext cx="304655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SG" sz="4000">
                <a:latin typeface="Agency FB" panose="020B0503020202020204" pitchFamily="34" charset="0"/>
              </a:rPr>
              <a:t>Reinforcement</a:t>
            </a:r>
            <a:br>
              <a:rPr lang="en-SG" sz="4000">
                <a:latin typeface="Agency FB" panose="020B0503020202020204" pitchFamily="34" charset="0"/>
              </a:rPr>
            </a:br>
            <a:r>
              <a:rPr lang="en-SG" sz="4000">
                <a:latin typeface="Agency FB" panose="020B0503020202020204" pitchFamily="34" charset="0"/>
              </a:rPr>
              <a:t>Learning</a:t>
            </a:r>
          </a:p>
          <a:p>
            <a:pPr algn="ctr"/>
            <a:endParaRPr lang="en-SG" sz="4000">
              <a:latin typeface="Agency FB" panose="020B0503020202020204" pitchFamily="34" charset="0"/>
            </a:endParaRPr>
          </a:p>
        </p:txBody>
      </p:sp>
      <p:graphicFrame>
        <p:nvGraphicFramePr>
          <p:cNvPr id="5" name="Chart 4">
            <a:extLst>
              <a:ext uri="{FF2B5EF4-FFF2-40B4-BE49-F238E27FC236}">
                <a16:creationId xmlns:a16="http://schemas.microsoft.com/office/drawing/2014/main" id="{026CCFDB-CD91-4294-41FF-3358EA664BBD}"/>
              </a:ext>
            </a:extLst>
          </p:cNvPr>
          <p:cNvGraphicFramePr/>
          <p:nvPr>
            <p:extLst>
              <p:ext uri="{D42A27DB-BD31-4B8C-83A1-F6EECF244321}">
                <p14:modId xmlns:p14="http://schemas.microsoft.com/office/powerpoint/2010/main" val="1505518891"/>
              </p:ext>
            </p:extLst>
          </p:nvPr>
        </p:nvGraphicFramePr>
        <p:xfrm>
          <a:off x="3720010" y="1750401"/>
          <a:ext cx="7776170" cy="5049541"/>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8">
            <a:extLst>
              <a:ext uri="{FF2B5EF4-FFF2-40B4-BE49-F238E27FC236}">
                <a16:creationId xmlns:a16="http://schemas.microsoft.com/office/drawing/2014/main" id="{CA8FF9D3-844E-EAEA-88DA-EE891494C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1" y="1960905"/>
            <a:ext cx="2936190" cy="293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5004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B98DF-0FAA-BCA7-04A8-4C18D0F5D139}"/>
            </a:ext>
          </a:extLst>
        </p:cNvPr>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E9313519-E8A7-D19E-CFCA-27FF9C86FA25}"/>
              </a:ext>
            </a:extLst>
          </p:cNvPr>
          <p:cNvGraphicFramePr/>
          <p:nvPr>
            <p:extLst>
              <p:ext uri="{D42A27DB-BD31-4B8C-83A1-F6EECF244321}">
                <p14:modId xmlns:p14="http://schemas.microsoft.com/office/powerpoint/2010/main" val="2116259453"/>
              </p:ext>
            </p:extLst>
          </p:nvPr>
        </p:nvGraphicFramePr>
        <p:xfrm>
          <a:off x="3720010" y="1750401"/>
          <a:ext cx="7776170" cy="5049541"/>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a:extLst>
              <a:ext uri="{FF2B5EF4-FFF2-40B4-BE49-F238E27FC236}">
                <a16:creationId xmlns:a16="http://schemas.microsoft.com/office/drawing/2014/main" id="{EA5E13F5-0D64-B2D8-4272-B380A89DA6BD}"/>
              </a:ext>
            </a:extLst>
          </p:cNvPr>
          <p:cNvSpPr/>
          <p:nvPr/>
        </p:nvSpPr>
        <p:spPr>
          <a:xfrm>
            <a:off x="7898122" y="3316514"/>
            <a:ext cx="2588450" cy="2503714"/>
          </a:xfrm>
          <a:prstGeom prst="ellipse">
            <a:avLst/>
          </a:prstGeom>
          <a:solidFill>
            <a:srgbClr val="4DEE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42E40E17-9F63-B797-5C0A-B7E1DAD3E79F}"/>
              </a:ext>
            </a:extLst>
          </p:cNvPr>
          <p:cNvSpPr/>
          <p:nvPr/>
        </p:nvSpPr>
        <p:spPr>
          <a:xfrm>
            <a:off x="3720010" y="3276209"/>
            <a:ext cx="3693962" cy="3611104"/>
          </a:xfrm>
          <a:prstGeom prst="ellipse">
            <a:avLst/>
          </a:prstGeom>
          <a:solidFill>
            <a:srgbClr val="F000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B67AE7EC-483B-279B-AF64-3730CF97CDD4}"/>
              </a:ext>
            </a:extLst>
          </p:cNvPr>
          <p:cNvSpPr/>
          <p:nvPr/>
        </p:nvSpPr>
        <p:spPr>
          <a:xfrm>
            <a:off x="25259" y="0"/>
            <a:ext cx="304655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SG" sz="4000">
                <a:latin typeface="Agency FB" panose="020B0503020202020204" pitchFamily="34" charset="0"/>
              </a:rPr>
              <a:t>Reinforcement</a:t>
            </a:r>
            <a:br>
              <a:rPr lang="en-SG" sz="4000">
                <a:latin typeface="Agency FB" panose="020B0503020202020204" pitchFamily="34" charset="0"/>
              </a:rPr>
            </a:br>
            <a:r>
              <a:rPr lang="en-SG" sz="4000">
                <a:latin typeface="Agency FB" panose="020B0503020202020204" pitchFamily="34" charset="0"/>
              </a:rPr>
              <a:t>Learning</a:t>
            </a:r>
          </a:p>
          <a:p>
            <a:pPr algn="ctr"/>
            <a:endParaRPr lang="en-SG" sz="4000">
              <a:latin typeface="Agency FB" panose="020B0503020202020204" pitchFamily="34" charset="0"/>
            </a:endParaRPr>
          </a:p>
        </p:txBody>
      </p:sp>
      <p:pic>
        <p:nvPicPr>
          <p:cNvPr id="15" name="Picture 8">
            <a:extLst>
              <a:ext uri="{FF2B5EF4-FFF2-40B4-BE49-F238E27FC236}">
                <a16:creationId xmlns:a16="http://schemas.microsoft.com/office/drawing/2014/main" id="{7614D2F0-D19F-4E8D-466B-D6C1A1615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1" y="1960905"/>
            <a:ext cx="2936190" cy="29361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28DA3A-85AC-7B7E-8CCA-A640041CD193}"/>
              </a:ext>
            </a:extLst>
          </p:cNvPr>
          <p:cNvSpPr txBox="1"/>
          <p:nvPr/>
        </p:nvSpPr>
        <p:spPr>
          <a:xfrm>
            <a:off x="5559492" y="788920"/>
            <a:ext cx="4097206" cy="584775"/>
          </a:xfrm>
          <a:prstGeom prst="rect">
            <a:avLst/>
          </a:prstGeom>
          <a:noFill/>
        </p:spPr>
        <p:txBody>
          <a:bodyPr wrap="square" rtlCol="0">
            <a:spAutoFit/>
          </a:bodyPr>
          <a:lstStyle/>
          <a:p>
            <a:pPr algn="ctr"/>
            <a:r>
              <a:rPr lang="en-US" altLang="zh-CN">
                <a:latin typeface="Cascadia Code" panose="020B0609020000020004" pitchFamily="49" charset="0"/>
                <a:ea typeface="Cascadia Code" panose="020B0609020000020004" pitchFamily="49" charset="0"/>
                <a:cs typeface="Cascadia Code" panose="020B0609020000020004" pitchFamily="49" charset="0"/>
              </a:rPr>
              <a:t>Identify Clusters</a:t>
            </a:r>
          </a:p>
          <a:p>
            <a:pPr algn="ctr"/>
            <a:r>
              <a:rPr lang="en-SG" sz="1400">
                <a:solidFill>
                  <a:schemeClr val="bg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e.g.</a:t>
            </a:r>
            <a:r>
              <a:rPr lang="zh-CN" altLang="en-US" sz="1400">
                <a:solidFill>
                  <a:schemeClr val="bg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 </a:t>
            </a:r>
            <a:r>
              <a:rPr lang="en-SG" altLang="zh-CN" sz="1400">
                <a:solidFill>
                  <a:schemeClr val="bg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K-mean</a:t>
            </a:r>
            <a:endParaRPr lang="en-SG" sz="1400">
              <a:solidFill>
                <a:schemeClr val="bg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6658033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D0FA9-D66F-6A24-BAE0-1B657B61FB63}"/>
            </a:ext>
          </a:extLst>
        </p:cNvPr>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E0D48A6B-DD77-21BF-DC22-8E415C00A7CB}"/>
              </a:ext>
            </a:extLst>
          </p:cNvPr>
          <p:cNvGraphicFramePr/>
          <p:nvPr/>
        </p:nvGraphicFramePr>
        <p:xfrm>
          <a:off x="3720010" y="1750401"/>
          <a:ext cx="7776170" cy="5049541"/>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a:extLst>
              <a:ext uri="{FF2B5EF4-FFF2-40B4-BE49-F238E27FC236}">
                <a16:creationId xmlns:a16="http://schemas.microsoft.com/office/drawing/2014/main" id="{8945AC1E-717A-0DC6-755B-A1D08D456298}"/>
              </a:ext>
            </a:extLst>
          </p:cNvPr>
          <p:cNvSpPr/>
          <p:nvPr/>
        </p:nvSpPr>
        <p:spPr>
          <a:xfrm>
            <a:off x="7898122" y="3316514"/>
            <a:ext cx="2588450" cy="2503714"/>
          </a:xfrm>
          <a:prstGeom prst="ellipse">
            <a:avLst/>
          </a:prstGeom>
          <a:solidFill>
            <a:srgbClr val="4DEE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a:latin typeface="Cascadia Code" panose="020B0609020000020004" pitchFamily="49" charset="0"/>
                <a:ea typeface="Cascadia Code" panose="020B0609020000020004" pitchFamily="49" charset="0"/>
                <a:cs typeface="Cascadia Code" panose="020B0609020000020004" pitchFamily="49" charset="0"/>
              </a:rPr>
              <a:t>Angry</a:t>
            </a:r>
          </a:p>
        </p:txBody>
      </p:sp>
      <p:sp>
        <p:nvSpPr>
          <p:cNvPr id="7" name="Oval 6">
            <a:extLst>
              <a:ext uri="{FF2B5EF4-FFF2-40B4-BE49-F238E27FC236}">
                <a16:creationId xmlns:a16="http://schemas.microsoft.com/office/drawing/2014/main" id="{D7FAAB51-6C1C-1357-E110-49769F008134}"/>
              </a:ext>
            </a:extLst>
          </p:cNvPr>
          <p:cNvSpPr/>
          <p:nvPr/>
        </p:nvSpPr>
        <p:spPr>
          <a:xfrm>
            <a:off x="3720010" y="3276209"/>
            <a:ext cx="3693962" cy="3611104"/>
          </a:xfrm>
          <a:prstGeom prst="ellipse">
            <a:avLst/>
          </a:prstGeom>
          <a:solidFill>
            <a:srgbClr val="F000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a:latin typeface="Cascadia Code" panose="020B0609020000020004" pitchFamily="49" charset="0"/>
                <a:ea typeface="Cascadia Code" panose="020B0609020000020004" pitchFamily="49" charset="0"/>
                <a:cs typeface="Cascadia Code" panose="020B0609020000020004" pitchFamily="49" charset="0"/>
              </a:rPr>
              <a:t>Happy</a:t>
            </a:r>
          </a:p>
        </p:txBody>
      </p:sp>
      <p:sp>
        <p:nvSpPr>
          <p:cNvPr id="2" name="Rectangle 1">
            <a:extLst>
              <a:ext uri="{FF2B5EF4-FFF2-40B4-BE49-F238E27FC236}">
                <a16:creationId xmlns:a16="http://schemas.microsoft.com/office/drawing/2014/main" id="{4F08400E-9D50-02F5-44A1-0A7AEA937A7F}"/>
              </a:ext>
            </a:extLst>
          </p:cNvPr>
          <p:cNvSpPr/>
          <p:nvPr/>
        </p:nvSpPr>
        <p:spPr>
          <a:xfrm>
            <a:off x="25259" y="0"/>
            <a:ext cx="3046554"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b"/>
          <a:lstStyle/>
          <a:p>
            <a:pPr algn="ctr"/>
            <a:r>
              <a:rPr lang="en-SG" sz="4000">
                <a:latin typeface="Agency FB" panose="020B0503020202020204" pitchFamily="34" charset="0"/>
              </a:rPr>
              <a:t>Reinforcement</a:t>
            </a:r>
            <a:br>
              <a:rPr lang="en-SG" sz="4000">
                <a:latin typeface="Agency FB" panose="020B0503020202020204" pitchFamily="34" charset="0"/>
              </a:rPr>
            </a:br>
            <a:r>
              <a:rPr lang="en-SG" sz="4000">
                <a:latin typeface="Agency FB" panose="020B0503020202020204" pitchFamily="34" charset="0"/>
              </a:rPr>
              <a:t>Learning</a:t>
            </a:r>
          </a:p>
          <a:p>
            <a:pPr algn="ctr"/>
            <a:endParaRPr lang="en-SG" sz="4000">
              <a:latin typeface="Agency FB" panose="020B0503020202020204" pitchFamily="34" charset="0"/>
            </a:endParaRPr>
          </a:p>
        </p:txBody>
      </p:sp>
      <p:pic>
        <p:nvPicPr>
          <p:cNvPr id="15" name="Picture 8">
            <a:extLst>
              <a:ext uri="{FF2B5EF4-FFF2-40B4-BE49-F238E27FC236}">
                <a16:creationId xmlns:a16="http://schemas.microsoft.com/office/drawing/2014/main" id="{B3B0EBCA-1C13-C70B-FA7E-76CA3E336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1" y="1960905"/>
            <a:ext cx="2936190" cy="29361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284D637-957B-4886-6C1D-BE1AF95C1AF4}"/>
              </a:ext>
            </a:extLst>
          </p:cNvPr>
          <p:cNvSpPr txBox="1"/>
          <p:nvPr/>
        </p:nvSpPr>
        <p:spPr>
          <a:xfrm>
            <a:off x="4667140" y="788920"/>
            <a:ext cx="5881910" cy="369332"/>
          </a:xfrm>
          <a:prstGeom prst="rect">
            <a:avLst/>
          </a:prstGeom>
          <a:noFill/>
        </p:spPr>
        <p:txBody>
          <a:bodyPr wrap="square" rtlCol="0">
            <a:spAutoFit/>
          </a:bodyPr>
          <a:lstStyle/>
          <a:p>
            <a:pPr algn="ctr"/>
            <a:r>
              <a:rPr lang="en-SG">
                <a:latin typeface="Cascadia Code" panose="020B0609020000020004" pitchFamily="49" charset="0"/>
                <a:ea typeface="Cascadia Code" panose="020B0609020000020004" pitchFamily="49" charset="0"/>
                <a:cs typeface="Cascadia Code" panose="020B0609020000020004" pitchFamily="49" charset="0"/>
              </a:rPr>
              <a:t>Associate clusters with traits</a:t>
            </a:r>
          </a:p>
        </p:txBody>
      </p:sp>
    </p:spTree>
    <p:extLst>
      <p:ext uri="{BB962C8B-B14F-4D97-AF65-F5344CB8AC3E}">
        <p14:creationId xmlns:p14="http://schemas.microsoft.com/office/powerpoint/2010/main" val="3971777801"/>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EF4D3-1505-BA79-8FDB-051F9BC7F7F7}"/>
            </a:ext>
          </a:extLst>
        </p:cNvPr>
        <p:cNvGrpSpPr/>
        <p:nvPr/>
      </p:nvGrpSpPr>
      <p:grpSpPr>
        <a:xfrm>
          <a:off x="0" y="0"/>
          <a:ext cx="0" cy="0"/>
          <a:chOff x="0" y="0"/>
          <a:chExt cx="0" cy="0"/>
        </a:xfrm>
      </p:grpSpPr>
      <p:sp>
        <p:nvSpPr>
          <p:cNvPr id="8" name="!!Subtitle">
            <a:extLst>
              <a:ext uri="{FF2B5EF4-FFF2-40B4-BE49-F238E27FC236}">
                <a16:creationId xmlns:a16="http://schemas.microsoft.com/office/drawing/2014/main" id="{05E06BA3-302C-CDA8-E5A9-05C51945A14F}"/>
              </a:ext>
            </a:extLst>
          </p:cNvPr>
          <p:cNvSpPr txBox="1"/>
          <p:nvPr/>
        </p:nvSpPr>
        <p:spPr>
          <a:xfrm>
            <a:off x="123369" y="6134705"/>
            <a:ext cx="7015880" cy="584775"/>
          </a:xfrm>
          <a:prstGeom prst="rect">
            <a:avLst/>
          </a:prstGeom>
          <a:noFill/>
        </p:spPr>
        <p:txBody>
          <a:bodyPr wrap="square" rtlCol="0">
            <a:spAutoFit/>
          </a:bodyPr>
          <a:lstStyle/>
          <a:p>
            <a:r>
              <a:rPr lang="en-SG" sz="3200" spc="300">
                <a:solidFill>
                  <a:schemeClr val="bg1">
                    <a:lumMod val="50000"/>
                    <a:lumOff val="50000"/>
                  </a:schemeClr>
                </a:solidFill>
                <a:latin typeface="Agency FB" panose="020B0503020202020204" pitchFamily="34" charset="0"/>
              </a:rPr>
              <a:t>A Listening “Ear”</a:t>
            </a:r>
          </a:p>
        </p:txBody>
      </p:sp>
      <p:sp>
        <p:nvSpPr>
          <p:cNvPr id="9" name="!!Title">
            <a:extLst>
              <a:ext uri="{FF2B5EF4-FFF2-40B4-BE49-F238E27FC236}">
                <a16:creationId xmlns:a16="http://schemas.microsoft.com/office/drawing/2014/main" id="{907CE7F7-A599-1FAB-69E1-04E00F9F4713}"/>
              </a:ext>
            </a:extLst>
          </p:cNvPr>
          <p:cNvSpPr txBox="1"/>
          <p:nvPr/>
        </p:nvSpPr>
        <p:spPr>
          <a:xfrm>
            <a:off x="123369" y="5249090"/>
            <a:ext cx="4640942" cy="1015663"/>
          </a:xfrm>
          <a:prstGeom prst="rect">
            <a:avLst/>
          </a:prstGeom>
          <a:noFill/>
        </p:spPr>
        <p:txBody>
          <a:bodyPr wrap="square" rtlCol="0">
            <a:spAutoFit/>
          </a:bodyPr>
          <a:lstStyle/>
          <a:p>
            <a:r>
              <a:rPr lang="en-SG" sz="6000" b="1" spc="-150">
                <a:latin typeface="Agency FB" panose="020B0503020202020204" pitchFamily="34" charset="0"/>
              </a:rPr>
              <a:t>Vent Canvas</a:t>
            </a:r>
          </a:p>
        </p:txBody>
      </p:sp>
      <p:sp>
        <p:nvSpPr>
          <p:cNvPr id="20" name="Rectangle: Rounded Corners 19">
            <a:extLst>
              <a:ext uri="{FF2B5EF4-FFF2-40B4-BE49-F238E27FC236}">
                <a16:creationId xmlns:a16="http://schemas.microsoft.com/office/drawing/2014/main" id="{EEBF0D28-06F6-259F-CF3F-F7560F91D640}"/>
              </a:ext>
            </a:extLst>
          </p:cNvPr>
          <p:cNvSpPr/>
          <p:nvPr/>
        </p:nvSpPr>
        <p:spPr>
          <a:xfrm>
            <a:off x="743857" y="290286"/>
            <a:ext cx="10704285" cy="3738289"/>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36" name="Group 35">
            <a:extLst>
              <a:ext uri="{FF2B5EF4-FFF2-40B4-BE49-F238E27FC236}">
                <a16:creationId xmlns:a16="http://schemas.microsoft.com/office/drawing/2014/main" id="{457BC86F-A9E7-8682-76BE-1022914FB214}"/>
              </a:ext>
            </a:extLst>
          </p:cNvPr>
          <p:cNvGrpSpPr/>
          <p:nvPr/>
        </p:nvGrpSpPr>
        <p:grpSpPr>
          <a:xfrm>
            <a:off x="3932919" y="337296"/>
            <a:ext cx="4659538" cy="1242544"/>
            <a:chOff x="3405188" y="426720"/>
            <a:chExt cx="5715000" cy="1524000"/>
          </a:xfrm>
        </p:grpSpPr>
        <p:pic>
          <p:nvPicPr>
            <p:cNvPr id="15" name="Picture 14">
              <a:extLst>
                <a:ext uri="{FF2B5EF4-FFF2-40B4-BE49-F238E27FC236}">
                  <a16:creationId xmlns:a16="http://schemas.microsoft.com/office/drawing/2014/main" id="{8257635B-5D9B-E7E4-C777-5E6A74CBFA28}"/>
                </a:ext>
              </a:extLst>
            </p:cNvPr>
            <p:cNvPicPr>
              <a:picLocks noChangeAspect="1"/>
            </p:cNvPicPr>
            <p:nvPr/>
          </p:nvPicPr>
          <p:blipFill>
            <a:blip r:embed="rId2"/>
            <a:stretch>
              <a:fillRect/>
            </a:stretch>
          </p:blipFill>
          <p:spPr>
            <a:xfrm>
              <a:off x="3405188" y="426720"/>
              <a:ext cx="5715000" cy="1524000"/>
            </a:xfrm>
            <a:prstGeom prst="rect">
              <a:avLst/>
            </a:prstGeom>
          </p:spPr>
        </p:pic>
        <p:pic>
          <p:nvPicPr>
            <p:cNvPr id="16" name="Picture 15">
              <a:extLst>
                <a:ext uri="{FF2B5EF4-FFF2-40B4-BE49-F238E27FC236}">
                  <a16:creationId xmlns:a16="http://schemas.microsoft.com/office/drawing/2014/main" id="{3CEE4FA5-83B8-DED2-ED07-358B8216B07C}"/>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rcRect l="27080"/>
            <a:stretch/>
          </p:blipFill>
          <p:spPr>
            <a:xfrm>
              <a:off x="4952776" y="426720"/>
              <a:ext cx="4167411" cy="1524000"/>
            </a:xfrm>
            <a:prstGeom prst="rect">
              <a:avLst/>
            </a:prstGeom>
          </p:spPr>
        </p:pic>
      </p:grpSp>
      <p:sp>
        <p:nvSpPr>
          <p:cNvPr id="17" name="TextBox 16">
            <a:extLst>
              <a:ext uri="{FF2B5EF4-FFF2-40B4-BE49-F238E27FC236}">
                <a16:creationId xmlns:a16="http://schemas.microsoft.com/office/drawing/2014/main" id="{182B8FCF-7B32-42CB-E6CE-C8927A7B34F1}"/>
              </a:ext>
            </a:extLst>
          </p:cNvPr>
          <p:cNvSpPr txBox="1"/>
          <p:nvPr/>
        </p:nvSpPr>
        <p:spPr>
          <a:xfrm>
            <a:off x="1061584" y="2394857"/>
            <a:ext cx="4020457" cy="954107"/>
          </a:xfrm>
          <a:prstGeom prst="rect">
            <a:avLst/>
          </a:prstGeom>
          <a:noFill/>
        </p:spPr>
        <p:txBody>
          <a:bodyPr wrap="square" rtlCol="0">
            <a:spAutoFit/>
          </a:bodyPr>
          <a:lstStyle/>
          <a:p>
            <a:r>
              <a:rPr lang="en-SG" sz="2400">
                <a:latin typeface="Cascadia Code" panose="020B0609020000020004" pitchFamily="49" charset="0"/>
                <a:ea typeface="Cascadia Code" panose="020B0609020000020004" pitchFamily="49" charset="0"/>
                <a:cs typeface="Cascadia Code" panose="020B0609020000020004" pitchFamily="49" charset="0"/>
              </a:rPr>
              <a:t>Wave 2 Vec</a:t>
            </a:r>
          </a:p>
          <a:p>
            <a:r>
              <a:rPr lang="en-SG" sz="1600">
                <a:solidFill>
                  <a:prstClr val="black">
                    <a:lumMod val="50000"/>
                    <a:lumOff val="50000"/>
                  </a:prstClr>
                </a:solidFill>
                <a:latin typeface="Cascadia Code" panose="020B0609020000020004" pitchFamily="49" charset="0"/>
                <a:ea typeface="Cascadia Code" panose="020B0609020000020004" pitchFamily="49" charset="0"/>
                <a:cs typeface="Cascadia Code" panose="020B0609020000020004" pitchFamily="49" charset="0"/>
              </a:rPr>
              <a:t>Allow machine to understand context of speech</a:t>
            </a:r>
          </a:p>
        </p:txBody>
      </p:sp>
      <p:sp>
        <p:nvSpPr>
          <p:cNvPr id="18" name="TextBox 17">
            <a:extLst>
              <a:ext uri="{FF2B5EF4-FFF2-40B4-BE49-F238E27FC236}">
                <a16:creationId xmlns:a16="http://schemas.microsoft.com/office/drawing/2014/main" id="{621E32D1-716E-D802-378D-A5AB91D46F67}"/>
              </a:ext>
            </a:extLst>
          </p:cNvPr>
          <p:cNvSpPr txBox="1"/>
          <p:nvPr/>
        </p:nvSpPr>
        <p:spPr>
          <a:xfrm>
            <a:off x="7139249" y="2394857"/>
            <a:ext cx="4020457" cy="707886"/>
          </a:xfrm>
          <a:prstGeom prst="rect">
            <a:avLst/>
          </a:prstGeom>
          <a:noFill/>
        </p:spPr>
        <p:txBody>
          <a:bodyPr wrap="square" rtlCol="0">
            <a:spAutoFit/>
          </a:bodyPr>
          <a:lstStyle/>
          <a:p>
            <a:r>
              <a:rPr lang="en-SG" sz="2400">
                <a:latin typeface="Cascadia Code" panose="020B0609020000020004" pitchFamily="49" charset="0"/>
                <a:ea typeface="Cascadia Code" panose="020B0609020000020004" pitchFamily="49" charset="0"/>
                <a:cs typeface="Cascadia Code" panose="020B0609020000020004" pitchFamily="49" charset="0"/>
              </a:rPr>
              <a:t>Emotional Classifier</a:t>
            </a:r>
          </a:p>
          <a:p>
            <a:r>
              <a:rPr lang="en-SG" sz="1600">
                <a:solidFill>
                  <a:prstClr val="black">
                    <a:lumMod val="50000"/>
                    <a:lumOff val="50000"/>
                  </a:prstClr>
                </a:solidFill>
                <a:latin typeface="Cascadia Code" panose="020B0609020000020004" pitchFamily="49" charset="0"/>
                <a:ea typeface="Cascadia Code" panose="020B0609020000020004" pitchFamily="49" charset="0"/>
                <a:cs typeface="Cascadia Code" panose="020B0609020000020004" pitchFamily="49" charset="0"/>
              </a:rPr>
              <a:t>Understand context</a:t>
            </a:r>
          </a:p>
        </p:txBody>
      </p:sp>
      <p:sp>
        <p:nvSpPr>
          <p:cNvPr id="19" name="TextBox 18">
            <a:extLst>
              <a:ext uri="{FF2B5EF4-FFF2-40B4-BE49-F238E27FC236}">
                <a16:creationId xmlns:a16="http://schemas.microsoft.com/office/drawing/2014/main" id="{45BEAFA6-1B8E-E31F-BA97-9B20904883D9}"/>
              </a:ext>
            </a:extLst>
          </p:cNvPr>
          <p:cNvSpPr txBox="1"/>
          <p:nvPr/>
        </p:nvSpPr>
        <p:spPr>
          <a:xfrm>
            <a:off x="3773261" y="4873264"/>
            <a:ext cx="4978854" cy="707886"/>
          </a:xfrm>
          <a:prstGeom prst="rect">
            <a:avLst/>
          </a:prstGeom>
          <a:noFill/>
        </p:spPr>
        <p:txBody>
          <a:bodyPr wrap="square" rtlCol="0">
            <a:spAutoFit/>
          </a:bodyPr>
          <a:lstStyle/>
          <a:p>
            <a:r>
              <a:rPr lang="en-SG" sz="2400">
                <a:latin typeface="Cascadia Code" panose="020B0609020000020004" pitchFamily="49" charset="0"/>
                <a:ea typeface="Cascadia Code" panose="020B0609020000020004" pitchFamily="49" charset="0"/>
                <a:cs typeface="Cascadia Code" panose="020B0609020000020004" pitchFamily="49" charset="0"/>
              </a:rPr>
              <a:t>Front-End Illustrations</a:t>
            </a:r>
          </a:p>
          <a:p>
            <a:r>
              <a:rPr lang="en-SG" sz="1600">
                <a:solidFill>
                  <a:prstClr val="black">
                    <a:lumMod val="50000"/>
                    <a:lumOff val="50000"/>
                  </a:prstClr>
                </a:solidFill>
                <a:latin typeface="Cascadia Code" panose="020B0609020000020004" pitchFamily="49" charset="0"/>
                <a:ea typeface="Cascadia Code" panose="020B0609020000020004" pitchFamily="49" charset="0"/>
                <a:cs typeface="Cascadia Code" panose="020B0609020000020004" pitchFamily="49" charset="0"/>
              </a:rPr>
              <a:t>HTML CSS JS</a:t>
            </a:r>
          </a:p>
        </p:txBody>
      </p:sp>
      <p:cxnSp>
        <p:nvCxnSpPr>
          <p:cNvPr id="27" name="Connector: Elbow 26">
            <a:extLst>
              <a:ext uri="{FF2B5EF4-FFF2-40B4-BE49-F238E27FC236}">
                <a16:creationId xmlns:a16="http://schemas.microsoft.com/office/drawing/2014/main" id="{44C9E3DB-F2A4-5144-9EB8-FF8E29D4F7D7}"/>
              </a:ext>
            </a:extLst>
          </p:cNvPr>
          <p:cNvCxnSpPr>
            <a:stCxn id="17" idx="3"/>
            <a:endCxn id="18" idx="1"/>
          </p:cNvCxnSpPr>
          <p:nvPr/>
        </p:nvCxnSpPr>
        <p:spPr>
          <a:xfrm flipV="1">
            <a:off x="5082041" y="2748800"/>
            <a:ext cx="2057208" cy="123111"/>
          </a:xfrm>
          <a:prstGeom prst="bentConnector3">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DABABA53-1E25-6F6F-1541-8262A0E41A7C}"/>
              </a:ext>
            </a:extLst>
          </p:cNvPr>
          <p:cNvCxnSpPr>
            <a:cxnSpLocks/>
            <a:stCxn id="20" idx="2"/>
            <a:endCxn id="19" idx="3"/>
          </p:cNvCxnSpPr>
          <p:nvPr/>
        </p:nvCxnSpPr>
        <p:spPr>
          <a:xfrm rot="16200000" flipH="1">
            <a:off x="6824741" y="3299833"/>
            <a:ext cx="1198632" cy="2656115"/>
          </a:xfrm>
          <a:prstGeom prst="bentConnector4">
            <a:avLst>
              <a:gd name="adj1" fmla="val 35236"/>
              <a:gd name="adj2" fmla="val 210109"/>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79DF514-F610-ED59-45EC-CFB29C54FBDB}"/>
              </a:ext>
            </a:extLst>
          </p:cNvPr>
          <p:cNvSpPr txBox="1"/>
          <p:nvPr/>
        </p:nvSpPr>
        <p:spPr>
          <a:xfrm>
            <a:off x="2998007" y="1608910"/>
            <a:ext cx="6225276" cy="369332"/>
          </a:xfrm>
          <a:prstGeom prst="rect">
            <a:avLst/>
          </a:prstGeom>
          <a:noFill/>
        </p:spPr>
        <p:txBody>
          <a:bodyPr wrap="square" rtlCol="0">
            <a:spAutoFit/>
          </a:bodyPr>
          <a:lstStyle/>
          <a:p>
            <a:r>
              <a:rPr lang="en-SG"/>
              <a:t>Open Source Transformer Library of Pre-trained models</a:t>
            </a:r>
          </a:p>
        </p:txBody>
      </p:sp>
    </p:spTree>
    <p:extLst>
      <p:ext uri="{BB962C8B-B14F-4D97-AF65-F5344CB8AC3E}">
        <p14:creationId xmlns:p14="http://schemas.microsoft.com/office/powerpoint/2010/main" val="2997445527"/>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5583-8405-E285-550A-04B00167249B}"/>
              </a:ext>
            </a:extLst>
          </p:cNvPr>
          <p:cNvSpPr>
            <a:spLocks noGrp="1"/>
          </p:cNvSpPr>
          <p:nvPr>
            <p:ph type="ctrTitle"/>
          </p:nvPr>
        </p:nvSpPr>
        <p:spPr>
          <a:xfrm>
            <a:off x="1524000" y="2235200"/>
            <a:ext cx="9144000" cy="2387600"/>
          </a:xfrm>
        </p:spPr>
        <p:txBody>
          <a:bodyPr anchor="ctr">
            <a:normAutofit/>
          </a:bodyPr>
          <a:lstStyle/>
          <a:p>
            <a:r>
              <a:rPr lang="en-SG" sz="12000" b="1">
                <a:effectLst>
                  <a:outerShdw dist="63500" dir="2700000" sx="101000" sy="101000" algn="tl" rotWithShape="0">
                    <a:srgbClr val="048EDA">
                      <a:alpha val="80000"/>
                    </a:srgbClr>
                  </a:outerShdw>
                </a:effectLst>
                <a:latin typeface="Broadway" panose="04040905080B02020502" pitchFamily="82" charset="0"/>
              </a:rPr>
              <a:t>Live</a:t>
            </a:r>
            <a:r>
              <a:rPr lang="en-SG" sz="12000" b="1">
                <a:effectLst>
                  <a:outerShdw dist="63500" dir="2700000" sx="101000" sy="101000" algn="tl" rotWithShape="0">
                    <a:srgbClr val="FFE700">
                      <a:alpha val="80000"/>
                    </a:srgbClr>
                  </a:outerShdw>
                </a:effectLst>
                <a:latin typeface="Broadway" panose="04040905080B02020502" pitchFamily="82" charset="0"/>
              </a:rPr>
              <a:t> Demo</a:t>
            </a:r>
          </a:p>
        </p:txBody>
      </p:sp>
      <p:sp>
        <p:nvSpPr>
          <p:cNvPr id="4" name="!!Subtitle">
            <a:extLst>
              <a:ext uri="{FF2B5EF4-FFF2-40B4-BE49-F238E27FC236}">
                <a16:creationId xmlns:a16="http://schemas.microsoft.com/office/drawing/2014/main" id="{6CDAAE94-DD04-A5CF-7D93-4E7D212D09CD}"/>
              </a:ext>
            </a:extLst>
          </p:cNvPr>
          <p:cNvSpPr txBox="1"/>
          <p:nvPr/>
        </p:nvSpPr>
        <p:spPr>
          <a:xfrm>
            <a:off x="123369" y="6134705"/>
            <a:ext cx="7015880" cy="584775"/>
          </a:xfrm>
          <a:prstGeom prst="rect">
            <a:avLst/>
          </a:prstGeom>
          <a:noFill/>
        </p:spPr>
        <p:txBody>
          <a:bodyPr wrap="square" rtlCol="0">
            <a:spAutoFit/>
          </a:bodyPr>
          <a:lstStyle/>
          <a:p>
            <a:r>
              <a:rPr lang="en-SG" sz="3200" spc="300">
                <a:solidFill>
                  <a:schemeClr val="bg1">
                    <a:lumMod val="50000"/>
                    <a:lumOff val="50000"/>
                  </a:schemeClr>
                </a:solidFill>
                <a:latin typeface="Agency FB" panose="020B0503020202020204" pitchFamily="34" charset="0"/>
              </a:rPr>
              <a:t>A Listening “Ear”</a:t>
            </a:r>
          </a:p>
        </p:txBody>
      </p:sp>
      <p:sp>
        <p:nvSpPr>
          <p:cNvPr id="5" name="!!Title">
            <a:extLst>
              <a:ext uri="{FF2B5EF4-FFF2-40B4-BE49-F238E27FC236}">
                <a16:creationId xmlns:a16="http://schemas.microsoft.com/office/drawing/2014/main" id="{C6CF621D-3615-E405-CD2D-4C5DAF0A46DB}"/>
              </a:ext>
            </a:extLst>
          </p:cNvPr>
          <p:cNvSpPr txBox="1"/>
          <p:nvPr/>
        </p:nvSpPr>
        <p:spPr>
          <a:xfrm>
            <a:off x="123369" y="5249090"/>
            <a:ext cx="4640942" cy="1015663"/>
          </a:xfrm>
          <a:prstGeom prst="rect">
            <a:avLst/>
          </a:prstGeom>
          <a:noFill/>
        </p:spPr>
        <p:txBody>
          <a:bodyPr wrap="square" rtlCol="0">
            <a:spAutoFit/>
          </a:bodyPr>
          <a:lstStyle/>
          <a:p>
            <a:r>
              <a:rPr lang="en-SG" sz="6000" b="1" spc="-150">
                <a:latin typeface="Agency FB" panose="020B0503020202020204" pitchFamily="34" charset="0"/>
              </a:rPr>
              <a:t>Vent Canvas</a:t>
            </a:r>
          </a:p>
        </p:txBody>
      </p:sp>
    </p:spTree>
    <p:extLst>
      <p:ext uri="{BB962C8B-B14F-4D97-AF65-F5344CB8AC3E}">
        <p14:creationId xmlns:p14="http://schemas.microsoft.com/office/powerpoint/2010/main" val="1824105556"/>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287AC-7A66-8272-56BD-9A1A9B1BEFB1}"/>
            </a:ext>
          </a:extLst>
        </p:cNvPr>
        <p:cNvGrpSpPr/>
        <p:nvPr/>
      </p:nvGrpSpPr>
      <p:grpSpPr>
        <a:xfrm>
          <a:off x="0" y="0"/>
          <a:ext cx="0" cy="0"/>
          <a:chOff x="0" y="0"/>
          <a:chExt cx="0" cy="0"/>
        </a:xfrm>
      </p:grpSpPr>
      <p:sp>
        <p:nvSpPr>
          <p:cNvPr id="6" name="!!Subtitle">
            <a:extLst>
              <a:ext uri="{FF2B5EF4-FFF2-40B4-BE49-F238E27FC236}">
                <a16:creationId xmlns:a16="http://schemas.microsoft.com/office/drawing/2014/main" id="{223FC834-2D49-3176-E25A-2BB803B00B5E}"/>
              </a:ext>
            </a:extLst>
          </p:cNvPr>
          <p:cNvSpPr txBox="1"/>
          <p:nvPr/>
        </p:nvSpPr>
        <p:spPr>
          <a:xfrm>
            <a:off x="4338703" y="6300623"/>
            <a:ext cx="7717468" cy="461665"/>
          </a:xfrm>
          <a:prstGeom prst="rect">
            <a:avLst/>
          </a:prstGeom>
          <a:noFill/>
        </p:spPr>
        <p:txBody>
          <a:bodyPr wrap="square" rtlCol="0">
            <a:spAutoFit/>
          </a:bodyPr>
          <a:lstStyle/>
          <a:p>
            <a:pPr algn="r"/>
            <a:r>
              <a:rPr lang="en-SG" sz="2400" spc="300">
                <a:solidFill>
                  <a:schemeClr val="bg1">
                    <a:lumMod val="50000"/>
                    <a:lumOff val="50000"/>
                  </a:schemeClr>
                </a:solidFill>
                <a:latin typeface="Agency FB" panose="020B0503020202020204" pitchFamily="34" charset="0"/>
              </a:rPr>
              <a:t>Tailored support groups</a:t>
            </a:r>
          </a:p>
        </p:txBody>
      </p:sp>
      <p:sp>
        <p:nvSpPr>
          <p:cNvPr id="7" name="!!Title">
            <a:extLst>
              <a:ext uri="{FF2B5EF4-FFF2-40B4-BE49-F238E27FC236}">
                <a16:creationId xmlns:a16="http://schemas.microsoft.com/office/drawing/2014/main" id="{8166CF13-6D0A-330D-7052-67282168805D}"/>
              </a:ext>
            </a:extLst>
          </p:cNvPr>
          <p:cNvSpPr txBox="1"/>
          <p:nvPr/>
        </p:nvSpPr>
        <p:spPr>
          <a:xfrm>
            <a:off x="5986072" y="5469626"/>
            <a:ext cx="6090487" cy="830997"/>
          </a:xfrm>
          <a:prstGeom prst="rect">
            <a:avLst/>
          </a:prstGeom>
          <a:noFill/>
        </p:spPr>
        <p:txBody>
          <a:bodyPr wrap="square" rtlCol="0">
            <a:spAutoFit/>
          </a:bodyPr>
          <a:lstStyle/>
          <a:p>
            <a:pPr algn="r"/>
            <a:r>
              <a:rPr lang="en-SG" sz="4800" b="1" spc="-150">
                <a:latin typeface="Agency FB" panose="020B0503020202020204" pitchFamily="34" charset="0"/>
              </a:rPr>
              <a:t>Smart Grouping</a:t>
            </a:r>
          </a:p>
        </p:txBody>
      </p:sp>
      <p:sp>
        <p:nvSpPr>
          <p:cNvPr id="8" name="TextBox 7">
            <a:extLst>
              <a:ext uri="{FF2B5EF4-FFF2-40B4-BE49-F238E27FC236}">
                <a16:creationId xmlns:a16="http://schemas.microsoft.com/office/drawing/2014/main" id="{B0A78D5A-736E-7C5F-DAE7-CE85FEEB3B12}"/>
              </a:ext>
            </a:extLst>
          </p:cNvPr>
          <p:cNvSpPr txBox="1"/>
          <p:nvPr/>
        </p:nvSpPr>
        <p:spPr>
          <a:xfrm>
            <a:off x="443284" y="1862052"/>
            <a:ext cx="11319946" cy="707886"/>
          </a:xfrm>
          <a:prstGeom prst="rect">
            <a:avLst/>
          </a:prstGeom>
          <a:noFill/>
        </p:spPr>
        <p:txBody>
          <a:bodyPr wrap="square" rtlCol="0">
            <a:spAutoFit/>
          </a:bodyPr>
          <a:lstStyle/>
          <a:p>
            <a:pPr algn="just"/>
            <a:r>
              <a:rPr lang="en-SG" sz="2400">
                <a:latin typeface="Cascadia Code" panose="020B0609020000020004" pitchFamily="49" charset="0"/>
                <a:ea typeface="Cascadia Code" panose="020B0609020000020004" pitchFamily="49" charset="0"/>
                <a:cs typeface="Cascadia Code" panose="020B0609020000020004" pitchFamily="49" charset="0"/>
              </a:rPr>
              <a:t>Directly ask for Information</a:t>
            </a:r>
          </a:p>
          <a:p>
            <a:pPr algn="just"/>
            <a:r>
              <a:rPr kumimoji="0" lang="en-SG" sz="1600" b="0" i="0" u="none" strike="noStrike" kern="1200" cap="none" spc="0" normalizeH="0" baseline="0" noProof="0">
                <a:ln>
                  <a:noFill/>
                </a:ln>
                <a:solidFill>
                  <a:schemeClr val="bg1">
                    <a:lumMod val="50000"/>
                    <a:lumOff val="50000"/>
                  </a:scheme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If information is not provided, </a:t>
            </a:r>
            <a:r>
              <a:rPr kumimoji="0" lang="en-SG" sz="1600" b="0" i="0" u="none" strike="noStrike" kern="1200" cap="none" spc="0" normalizeH="0" baseline="0" noProof="0" err="1">
                <a:ln>
                  <a:noFill/>
                </a:ln>
                <a:solidFill>
                  <a:schemeClr val="bg1">
                    <a:lumMod val="50000"/>
                    <a:lumOff val="50000"/>
                  </a:scheme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VentCanva</a:t>
            </a:r>
            <a:r>
              <a:rPr kumimoji="0" lang="en-SG" sz="1600" b="0" i="0" u="none" strike="noStrike" kern="1200" cap="none" spc="0" normalizeH="0" baseline="0" noProof="0">
                <a:ln>
                  <a:noFill/>
                </a:ln>
                <a:solidFill>
                  <a:schemeClr val="bg1">
                    <a:lumMod val="50000"/>
                    <a:lumOff val="50000"/>
                  </a:scheme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 &amp; </a:t>
            </a:r>
            <a:r>
              <a:rPr kumimoji="0" lang="en-SG" sz="1600" b="0" i="0" u="none" strike="noStrike" kern="1200" cap="none" spc="0" normalizeH="0" baseline="0" noProof="0" err="1">
                <a:ln>
                  <a:noFill/>
                </a:ln>
                <a:solidFill>
                  <a:schemeClr val="bg1">
                    <a:lumMod val="50000"/>
                    <a:lumOff val="50000"/>
                  </a:scheme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CycHope</a:t>
            </a:r>
            <a:r>
              <a:rPr kumimoji="0" lang="en-SG" sz="1600" b="0" i="0" u="none" strike="noStrike" kern="1200" cap="none" spc="0" normalizeH="0" baseline="0" noProof="0">
                <a:ln>
                  <a:noFill/>
                </a:ln>
                <a:solidFill>
                  <a:schemeClr val="bg1">
                    <a:lumMod val="50000"/>
                    <a:lumOff val="50000"/>
                  </a:scheme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 is still available.</a:t>
            </a:r>
          </a:p>
        </p:txBody>
      </p:sp>
      <p:sp>
        <p:nvSpPr>
          <p:cNvPr id="9" name="TextBox 8">
            <a:extLst>
              <a:ext uri="{FF2B5EF4-FFF2-40B4-BE49-F238E27FC236}">
                <a16:creationId xmlns:a16="http://schemas.microsoft.com/office/drawing/2014/main" id="{1B34D9BE-3124-3B8A-C6CD-B087F9DCC978}"/>
              </a:ext>
            </a:extLst>
          </p:cNvPr>
          <p:cNvSpPr txBox="1"/>
          <p:nvPr/>
        </p:nvSpPr>
        <p:spPr>
          <a:xfrm>
            <a:off x="1450877" y="589939"/>
            <a:ext cx="9290246" cy="646331"/>
          </a:xfrm>
          <a:prstGeom prst="rect">
            <a:avLst/>
          </a:prstGeom>
          <a:noFill/>
        </p:spPr>
        <p:txBody>
          <a:bodyPr wrap="square" rtlCol="0">
            <a:spAutoFit/>
          </a:bodyPr>
          <a:lstStyle/>
          <a:p>
            <a:pPr algn="ctr"/>
            <a:r>
              <a:rPr lang="en-SG" sz="3600">
                <a:latin typeface="Cascadia Code" panose="020B0609020000020004" pitchFamily="49" charset="0"/>
                <a:ea typeface="Cascadia Code" panose="020B0609020000020004" pitchFamily="49" charset="0"/>
                <a:cs typeface="Cascadia Code" panose="020B0609020000020004" pitchFamily="49" charset="0"/>
              </a:rPr>
              <a:t>Classification</a:t>
            </a:r>
          </a:p>
        </p:txBody>
      </p:sp>
      <p:sp>
        <p:nvSpPr>
          <p:cNvPr id="11" name="TextBox 10">
            <a:extLst>
              <a:ext uri="{FF2B5EF4-FFF2-40B4-BE49-F238E27FC236}">
                <a16:creationId xmlns:a16="http://schemas.microsoft.com/office/drawing/2014/main" id="{386D69D9-6926-03AF-677A-B1A822B07300}"/>
              </a:ext>
            </a:extLst>
          </p:cNvPr>
          <p:cNvSpPr txBox="1"/>
          <p:nvPr/>
        </p:nvSpPr>
        <p:spPr>
          <a:xfrm>
            <a:off x="443284" y="4093956"/>
            <a:ext cx="11319946" cy="954107"/>
          </a:xfrm>
          <a:prstGeom prst="rect">
            <a:avLst/>
          </a:prstGeom>
          <a:noFill/>
        </p:spPr>
        <p:txBody>
          <a:bodyPr wrap="square" rtlCol="0">
            <a:spAutoFit/>
          </a:bodyPr>
          <a:lstStyle/>
          <a:p>
            <a:pPr algn="just"/>
            <a:r>
              <a:rPr lang="en-SG" sz="2400">
                <a:latin typeface="Cascadia Code" panose="020B0609020000020004" pitchFamily="49" charset="0"/>
                <a:ea typeface="Cascadia Code" panose="020B0609020000020004" pitchFamily="49" charset="0"/>
                <a:cs typeface="Cascadia Code" panose="020B0609020000020004" pitchFamily="49" charset="0"/>
              </a:rPr>
              <a:t>Train AI Chatbot with past user interactions</a:t>
            </a:r>
          </a:p>
          <a:p>
            <a:pPr algn="just"/>
            <a:r>
              <a:rPr kumimoji="0" lang="en-SG" sz="1600" b="0" i="0" u="none" strike="noStrike" kern="1200" cap="none" spc="0" normalizeH="0" baseline="0" noProof="0">
                <a:ln>
                  <a:noFill/>
                </a:ln>
                <a:solidFill>
                  <a:schemeClr val="bg1">
                    <a:lumMod val="50000"/>
                    <a:lumOff val="50000"/>
                  </a:scheme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For more accurate &amp; humanized support for future users</a:t>
            </a:r>
          </a:p>
          <a:p>
            <a:pPr algn="just"/>
            <a:r>
              <a:rPr lang="en-SG" sz="1600">
                <a:solidFill>
                  <a:schemeClr val="bg1">
                    <a:lumMod val="50000"/>
                    <a:lumOff val="50000"/>
                  </a:schemeClr>
                </a:solidFill>
                <a:latin typeface="Cascadia Code" panose="020B0609020000020004" pitchFamily="49" charset="0"/>
                <a:ea typeface="Cascadia Code" panose="020B0609020000020004" pitchFamily="49" charset="0"/>
                <a:cs typeface="Cascadia Code" panose="020B0609020000020004" pitchFamily="49" charset="0"/>
              </a:rPr>
              <a:t>Low Rank adapter to learn from user data</a:t>
            </a:r>
            <a:endParaRPr kumimoji="0" lang="en-SG" sz="1600" b="0" i="0" u="none" strike="noStrike" kern="1200" cap="none" spc="0" normalizeH="0" baseline="0" noProof="0">
              <a:ln>
                <a:noFill/>
              </a:ln>
              <a:solidFill>
                <a:schemeClr val="bg1">
                  <a:lumMod val="50000"/>
                  <a:lumOff val="50000"/>
                </a:scheme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nvGrpSpPr>
          <p:cNvPr id="16" name="Group 15">
            <a:extLst>
              <a:ext uri="{FF2B5EF4-FFF2-40B4-BE49-F238E27FC236}">
                <a16:creationId xmlns:a16="http://schemas.microsoft.com/office/drawing/2014/main" id="{E78814EB-789D-24DF-1F41-C520B33D11CF}"/>
              </a:ext>
            </a:extLst>
          </p:cNvPr>
          <p:cNvGrpSpPr/>
          <p:nvPr/>
        </p:nvGrpSpPr>
        <p:grpSpPr>
          <a:xfrm rot="364568">
            <a:off x="7241683" y="3466651"/>
            <a:ext cx="3240861" cy="895032"/>
            <a:chOff x="8009525" y="3378367"/>
            <a:chExt cx="3846415" cy="1062269"/>
          </a:xfrm>
        </p:grpSpPr>
        <p:pic>
          <p:nvPicPr>
            <p:cNvPr id="11266" name="Picture 2">
              <a:extLst>
                <a:ext uri="{FF2B5EF4-FFF2-40B4-BE49-F238E27FC236}">
                  <a16:creationId xmlns:a16="http://schemas.microsoft.com/office/drawing/2014/main" id="{F208754A-2878-461F-57DC-AF5BA3EEF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9525" y="3378367"/>
              <a:ext cx="3557090" cy="7544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EB950BE-7267-EB43-FC04-94F51740EF8D}"/>
                </a:ext>
              </a:extLst>
            </p:cNvPr>
            <p:cNvSpPr txBox="1"/>
            <p:nvPr/>
          </p:nvSpPr>
          <p:spPr>
            <a:xfrm>
              <a:off x="9788070" y="4132859"/>
              <a:ext cx="1919968" cy="307777"/>
            </a:xfrm>
            <a:prstGeom prst="rect">
              <a:avLst/>
            </a:prstGeom>
            <a:noFill/>
          </p:spPr>
          <p:txBody>
            <a:bodyPr wrap="square">
              <a:spAutoFit/>
            </a:bodyPr>
            <a:lstStyle/>
            <a:p>
              <a:pPr algn="ctr"/>
              <a:r>
                <a:rPr kumimoji="0" lang="en-SG" sz="1400" b="0" i="0" u="none" strike="noStrike" kern="1200" cap="none" spc="0" normalizeH="0" baseline="0" noProof="0">
                  <a:ln>
                    <a:noFill/>
                  </a:ln>
                  <a:solidFill>
                    <a:schemeClr val="bg1">
                      <a:lumMod val="50000"/>
                      <a:lumOff val="50000"/>
                    </a:scheme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Context-Aware</a:t>
              </a:r>
            </a:p>
          </p:txBody>
        </p:sp>
        <p:sp>
          <p:nvSpPr>
            <p:cNvPr id="15" name="Freeform: Shape 14">
              <a:extLst>
                <a:ext uri="{FF2B5EF4-FFF2-40B4-BE49-F238E27FC236}">
                  <a16:creationId xmlns:a16="http://schemas.microsoft.com/office/drawing/2014/main" id="{23DD5505-B363-694B-B764-FA8A901A5B99}"/>
                </a:ext>
              </a:extLst>
            </p:cNvPr>
            <p:cNvSpPr/>
            <p:nvPr/>
          </p:nvSpPr>
          <p:spPr>
            <a:xfrm>
              <a:off x="11662866" y="3788470"/>
              <a:ext cx="193074" cy="500742"/>
            </a:xfrm>
            <a:custGeom>
              <a:avLst/>
              <a:gdLst>
                <a:gd name="connsiteX0" fmla="*/ 0 w 256034"/>
                <a:gd name="connsiteY0" fmla="*/ 0 h 664028"/>
                <a:gd name="connsiteX1" fmla="*/ 59871 w 256034"/>
                <a:gd name="connsiteY1" fmla="*/ 16328 h 664028"/>
                <a:gd name="connsiteX2" fmla="*/ 103414 w 256034"/>
                <a:gd name="connsiteY2" fmla="*/ 54428 h 664028"/>
                <a:gd name="connsiteX3" fmla="*/ 234043 w 256034"/>
                <a:gd name="connsiteY3" fmla="*/ 250371 h 664028"/>
                <a:gd name="connsiteX4" fmla="*/ 190500 w 256034"/>
                <a:gd name="connsiteY4" fmla="*/ 332014 h 664028"/>
                <a:gd name="connsiteX5" fmla="*/ 97971 w 256034"/>
                <a:gd name="connsiteY5" fmla="*/ 381000 h 664028"/>
                <a:gd name="connsiteX6" fmla="*/ 65314 w 256034"/>
                <a:gd name="connsiteY6" fmla="*/ 359228 h 664028"/>
                <a:gd name="connsiteX7" fmla="*/ 76200 w 256034"/>
                <a:gd name="connsiteY7" fmla="*/ 288471 h 664028"/>
                <a:gd name="connsiteX8" fmla="*/ 92529 w 256034"/>
                <a:gd name="connsiteY8" fmla="*/ 277585 h 664028"/>
                <a:gd name="connsiteX9" fmla="*/ 152400 w 256034"/>
                <a:gd name="connsiteY9" fmla="*/ 283028 h 664028"/>
                <a:gd name="connsiteX10" fmla="*/ 250371 w 256034"/>
                <a:gd name="connsiteY10" fmla="*/ 446314 h 664028"/>
                <a:gd name="connsiteX11" fmla="*/ 255814 w 256034"/>
                <a:gd name="connsiteY11" fmla="*/ 533400 h 664028"/>
                <a:gd name="connsiteX12" fmla="*/ 223157 w 256034"/>
                <a:gd name="connsiteY12" fmla="*/ 587828 h 664028"/>
                <a:gd name="connsiteX13" fmla="*/ 48986 w 256034"/>
                <a:gd name="connsiteY13" fmla="*/ 658585 h 664028"/>
                <a:gd name="connsiteX14" fmla="*/ 27214 w 256034"/>
                <a:gd name="connsiteY14" fmla="*/ 664028 h 66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034" h="664028">
                  <a:moveTo>
                    <a:pt x="0" y="0"/>
                  </a:moveTo>
                  <a:cubicBezTo>
                    <a:pt x="19957" y="5443"/>
                    <a:pt x="41566" y="6694"/>
                    <a:pt x="59871" y="16328"/>
                  </a:cubicBezTo>
                  <a:cubicBezTo>
                    <a:pt x="76938" y="25310"/>
                    <a:pt x="91900" y="38956"/>
                    <a:pt x="103414" y="54428"/>
                  </a:cubicBezTo>
                  <a:cubicBezTo>
                    <a:pt x="150278" y="117402"/>
                    <a:pt x="190500" y="185057"/>
                    <a:pt x="234043" y="250371"/>
                  </a:cubicBezTo>
                  <a:cubicBezTo>
                    <a:pt x="219529" y="277585"/>
                    <a:pt x="211247" y="309192"/>
                    <a:pt x="190500" y="332014"/>
                  </a:cubicBezTo>
                  <a:cubicBezTo>
                    <a:pt x="171183" y="353262"/>
                    <a:pt x="127486" y="369194"/>
                    <a:pt x="97971" y="381000"/>
                  </a:cubicBezTo>
                  <a:cubicBezTo>
                    <a:pt x="87085" y="373743"/>
                    <a:pt x="76533" y="365959"/>
                    <a:pt x="65314" y="359228"/>
                  </a:cubicBezTo>
                  <a:cubicBezTo>
                    <a:pt x="27751" y="336690"/>
                    <a:pt x="26935" y="359632"/>
                    <a:pt x="76200" y="288471"/>
                  </a:cubicBezTo>
                  <a:cubicBezTo>
                    <a:pt x="79924" y="283092"/>
                    <a:pt x="87086" y="281214"/>
                    <a:pt x="92529" y="277585"/>
                  </a:cubicBezTo>
                  <a:cubicBezTo>
                    <a:pt x="112486" y="279399"/>
                    <a:pt x="133567" y="276180"/>
                    <a:pt x="152400" y="283028"/>
                  </a:cubicBezTo>
                  <a:cubicBezTo>
                    <a:pt x="240048" y="314900"/>
                    <a:pt x="222020" y="353162"/>
                    <a:pt x="250371" y="446314"/>
                  </a:cubicBezTo>
                  <a:cubicBezTo>
                    <a:pt x="252185" y="475343"/>
                    <a:pt x="257134" y="504345"/>
                    <a:pt x="255814" y="533400"/>
                  </a:cubicBezTo>
                  <a:cubicBezTo>
                    <a:pt x="254917" y="553145"/>
                    <a:pt x="241207" y="578201"/>
                    <a:pt x="223157" y="587828"/>
                  </a:cubicBezTo>
                  <a:cubicBezTo>
                    <a:pt x="64747" y="672314"/>
                    <a:pt x="134350" y="641513"/>
                    <a:pt x="48986" y="658585"/>
                  </a:cubicBezTo>
                  <a:cubicBezTo>
                    <a:pt x="41651" y="660052"/>
                    <a:pt x="34471" y="662214"/>
                    <a:pt x="27214" y="664028"/>
                  </a:cubicBezTo>
                </a:path>
              </a:pathLst>
            </a:custGeom>
            <a:noFill/>
            <a:ln>
              <a:solidFill>
                <a:schemeClr val="tx1"/>
              </a:solidFill>
              <a:headEnd type="oval"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4291486228"/>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9DCC9-DA06-D368-5010-E69195157FD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9A1F459-1BA9-9D39-D665-50F6D071D9C7}"/>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3714750" y="1047750"/>
            <a:ext cx="4762500" cy="4762500"/>
          </a:xfrm>
          <a:prstGeom prst="rect">
            <a:avLst/>
          </a:prstGeom>
          <a:noFill/>
          <a:effectLst>
            <a:glow rad="254000">
              <a:schemeClr val="accent3">
                <a:satMod val="175000"/>
                <a:alpha val="11000"/>
              </a:schemeClr>
            </a:glo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39F583-BB80-AE02-1CE5-E22EC3316054}"/>
              </a:ext>
            </a:extLst>
          </p:cNvPr>
          <p:cNvSpPr>
            <a:spLocks noGrp="1"/>
          </p:cNvSpPr>
          <p:nvPr>
            <p:ph type="ctrTitle"/>
          </p:nvPr>
        </p:nvSpPr>
        <p:spPr>
          <a:xfrm>
            <a:off x="3071813" y="2235200"/>
            <a:ext cx="6048376" cy="2387600"/>
          </a:xfrm>
        </p:spPr>
        <p:txBody>
          <a:bodyPr anchor="ctr">
            <a:normAutofit/>
          </a:bodyPr>
          <a:lstStyle/>
          <a:p>
            <a:r>
              <a:rPr lang="en-SG" sz="5000">
                <a:latin typeface="Sans Serif Collection" panose="020B0502040504020204" pitchFamily="34" charset="0"/>
                <a:ea typeface="Sans Serif Collection" panose="020B0502040504020204" pitchFamily="34" charset="0"/>
                <a:cs typeface="Sans Serif Collection" panose="020B0502040504020204" pitchFamily="34" charset="0"/>
              </a:rPr>
              <a:t>Privacy Framework</a:t>
            </a:r>
            <a:br>
              <a:rPr lang="en-SG" sz="5000">
                <a:latin typeface="Sans Serif Collection" panose="020B0502040504020204" pitchFamily="34" charset="0"/>
                <a:ea typeface="Sans Serif Collection" panose="020B0502040504020204" pitchFamily="34" charset="0"/>
                <a:cs typeface="Sans Serif Collection" panose="020B0502040504020204" pitchFamily="34" charset="0"/>
              </a:rPr>
            </a:br>
            <a:r>
              <a:rPr lang="en-SG" sz="2000">
                <a:latin typeface="Cascadia Code" panose="020B0609020000020004" pitchFamily="49" charset="0"/>
                <a:ea typeface="Cascadia Code" panose="020B0609020000020004" pitchFamily="49" charset="0"/>
                <a:cs typeface="Cascadia Code" panose="020B0609020000020004" pitchFamily="49" charset="0"/>
              </a:rPr>
              <a:t>Our Top Concern</a:t>
            </a:r>
            <a:endParaRPr lang="en-SG" sz="500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D53E77DB-5D1D-D359-DF1E-17FCA2B78020}"/>
                  </a:ext>
                </a:extLst>
              </p:cNvPr>
              <p:cNvGraphicFramePr>
                <a:graphicFrameLocks noChangeAspect="1"/>
              </p:cNvGraphicFramePr>
              <p:nvPr>
                <p:extLst>
                  <p:ext uri="{D42A27DB-BD31-4B8C-83A1-F6EECF244321}">
                    <p14:modId xmlns:p14="http://schemas.microsoft.com/office/powerpoint/2010/main" val="2819459584"/>
                  </p:ext>
                </p:extLst>
              </p:nvPr>
            </p:nvGraphicFramePr>
            <p:xfrm>
              <a:off x="7838722" y="-279400"/>
              <a:ext cx="5057423" cy="2844800"/>
            </p:xfrm>
            <a:graphic>
              <a:graphicData uri="http://schemas.microsoft.com/office/powerpoint/2016/slidezoom">
                <pslz:sldZm>
                  <pslz:sldZmObj sldId="386" cId="2900701173">
                    <pslz:zmPr id="{F8D09CC1-286E-4A3C-BFB4-2810D24C1100}" returnToParent="0" transitionDur="1000">
                      <p166:blipFill xmlns:p166="http://schemas.microsoft.com/office/powerpoint/2016/6/main">
                        <a:blip r:embed="rId3"/>
                        <a:stretch>
                          <a:fillRect/>
                        </a:stretch>
                      </p166:blipFill>
                      <p166:spPr xmlns:p166="http://schemas.microsoft.com/office/powerpoint/2016/6/main">
                        <a:xfrm>
                          <a:off x="0" y="0"/>
                          <a:ext cx="5057423" cy="2844800"/>
                        </a:xfrm>
                        <a:prstGeom prst="rect">
                          <a:avLst/>
                        </a:prstGeom>
                        <a:ln w="3175">
                          <a:noFill/>
                        </a:ln>
                      </p166:spPr>
                    </pslz:zmPr>
                  </pslz:sldZmObj>
                </pslz:sldZm>
              </a:graphicData>
            </a:graphic>
          </p:graphicFrame>
        </mc:Choice>
        <mc:Fallback>
          <p:pic>
            <p:nvPicPr>
              <p:cNvPr id="3" name="Slide Zoom 2">
                <a:hlinkClick r:id="rId4" action="ppaction://hlinksldjump"/>
                <a:extLst>
                  <a:ext uri="{FF2B5EF4-FFF2-40B4-BE49-F238E27FC236}">
                    <a16:creationId xmlns:a16="http://schemas.microsoft.com/office/drawing/2014/main" id="{D53E77DB-5D1D-D359-DF1E-17FCA2B78020}"/>
                  </a:ext>
                </a:extLst>
              </p:cNvPr>
              <p:cNvPicPr>
                <a:picLocks noGrp="1" noRot="1" noChangeAspect="1" noMove="1" noResize="1" noEditPoints="1" noAdjustHandles="1" noChangeArrowheads="1" noChangeShapeType="1"/>
              </p:cNvPicPr>
              <p:nvPr/>
            </p:nvPicPr>
            <p:blipFill>
              <a:blip r:embed="rId3"/>
              <a:stretch>
                <a:fillRect/>
              </a:stretch>
            </p:blipFill>
            <p:spPr>
              <a:xfrm>
                <a:off x="7838722" y="-279400"/>
                <a:ext cx="5057423" cy="28448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97A87DDD-E72B-AC1A-8A60-ABA2C8C9E0E2}"/>
                  </a:ext>
                </a:extLst>
              </p:cNvPr>
              <p:cNvGraphicFramePr>
                <a:graphicFrameLocks noChangeAspect="1"/>
              </p:cNvGraphicFramePr>
              <p:nvPr>
                <p:extLst>
                  <p:ext uri="{D42A27DB-BD31-4B8C-83A1-F6EECF244321}">
                    <p14:modId xmlns:p14="http://schemas.microsoft.com/office/powerpoint/2010/main" val="1166865353"/>
                  </p:ext>
                </p:extLst>
              </p:nvPr>
            </p:nvGraphicFramePr>
            <p:xfrm>
              <a:off x="-704146" y="4292600"/>
              <a:ext cx="5057423" cy="2844800"/>
            </p:xfrm>
            <a:graphic>
              <a:graphicData uri="http://schemas.microsoft.com/office/powerpoint/2016/slidezoom">
                <pslz:sldZm>
                  <pslz:sldZmObj sldId="396" cId="1931958477">
                    <pslz:zmPr id="{3855D244-AA63-414D-BE6A-00F41D03844D}" returnToParent="0" transitionDur="1000">
                      <p166:blipFill xmlns:p166="http://schemas.microsoft.com/office/powerpoint/2016/6/main">
                        <a:blip r:embed="rId5"/>
                        <a:stretch>
                          <a:fillRect/>
                        </a:stretch>
                      </p166:blipFill>
                      <p166:spPr xmlns:p166="http://schemas.microsoft.com/office/powerpoint/2016/6/main">
                        <a:xfrm>
                          <a:off x="0" y="0"/>
                          <a:ext cx="5057423" cy="2844800"/>
                        </a:xfrm>
                        <a:prstGeom prst="rect">
                          <a:avLst/>
                        </a:prstGeom>
                        <a:ln w="3175">
                          <a:noFill/>
                        </a:ln>
                      </p166:spPr>
                    </pslz:zmPr>
                  </pslz:sldZmObj>
                </pslz:sldZm>
              </a:graphicData>
            </a:graphic>
          </p:graphicFrame>
        </mc:Choice>
        <mc:Fallback>
          <p:pic>
            <p:nvPicPr>
              <p:cNvPr id="4" name="Slide Zoom 3">
                <a:hlinkClick r:id="rId6" action="ppaction://hlinksldjump"/>
                <a:extLst>
                  <a:ext uri="{FF2B5EF4-FFF2-40B4-BE49-F238E27FC236}">
                    <a16:creationId xmlns:a16="http://schemas.microsoft.com/office/drawing/2014/main" id="{97A87DDD-E72B-AC1A-8A60-ABA2C8C9E0E2}"/>
                  </a:ext>
                </a:extLst>
              </p:cNvPr>
              <p:cNvPicPr>
                <a:picLocks noGrp="1" noRot="1" noChangeAspect="1" noMove="1" noResize="1" noEditPoints="1" noAdjustHandles="1" noChangeArrowheads="1" noChangeShapeType="1"/>
              </p:cNvPicPr>
              <p:nvPr/>
            </p:nvPicPr>
            <p:blipFill>
              <a:blip r:embed="rId5"/>
              <a:stretch>
                <a:fillRect/>
              </a:stretch>
            </p:blipFill>
            <p:spPr>
              <a:xfrm>
                <a:off x="-704146" y="4292600"/>
                <a:ext cx="5057423" cy="28448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B93D3105-5F5A-5357-ADB3-F7F123F2283F}"/>
                  </a:ext>
                </a:extLst>
              </p:cNvPr>
              <p:cNvGraphicFramePr>
                <a:graphicFrameLocks noChangeAspect="1"/>
              </p:cNvGraphicFramePr>
              <p:nvPr>
                <p:extLst>
                  <p:ext uri="{D42A27DB-BD31-4B8C-83A1-F6EECF244321}">
                    <p14:modId xmlns:p14="http://schemas.microsoft.com/office/powerpoint/2010/main" val="1909427483"/>
                  </p:ext>
                </p:extLst>
              </p:nvPr>
            </p:nvGraphicFramePr>
            <p:xfrm>
              <a:off x="-704146" y="-279400"/>
              <a:ext cx="5057423" cy="2844800"/>
            </p:xfrm>
            <a:graphic>
              <a:graphicData uri="http://schemas.microsoft.com/office/powerpoint/2016/slidezoom">
                <pslz:sldZm>
                  <pslz:sldZmObj sldId="397" cId="2203685369">
                    <pslz:zmPr id="{0A8E4E27-8487-4ACF-B380-468EC70CA09F}" returnToParent="0" transitionDur="1000">
                      <p166:blipFill xmlns:p166="http://schemas.microsoft.com/office/powerpoint/2016/6/main">
                        <a:blip r:embed="rId7"/>
                        <a:stretch>
                          <a:fillRect/>
                        </a:stretch>
                      </p166:blipFill>
                      <p166:spPr xmlns:p166="http://schemas.microsoft.com/office/powerpoint/2016/6/main">
                        <a:xfrm>
                          <a:off x="0" y="0"/>
                          <a:ext cx="5057423" cy="2844800"/>
                        </a:xfrm>
                        <a:prstGeom prst="rect">
                          <a:avLst/>
                        </a:prstGeom>
                        <a:ln w="3175">
                          <a:noFill/>
                        </a:ln>
                      </p166:spPr>
                    </pslz:zmPr>
                  </pslz:sldZmObj>
                </pslz:sldZm>
              </a:graphicData>
            </a:graphic>
          </p:graphicFrame>
        </mc:Choice>
        <mc:Fallback>
          <p:pic>
            <p:nvPicPr>
              <p:cNvPr id="5" name="Slide Zoom 4">
                <a:hlinkClick r:id="rId8" action="ppaction://hlinksldjump"/>
                <a:extLst>
                  <a:ext uri="{FF2B5EF4-FFF2-40B4-BE49-F238E27FC236}">
                    <a16:creationId xmlns:a16="http://schemas.microsoft.com/office/drawing/2014/main" id="{B93D3105-5F5A-5357-ADB3-F7F123F2283F}"/>
                  </a:ext>
                </a:extLst>
              </p:cNvPr>
              <p:cNvPicPr>
                <a:picLocks noGrp="1" noRot="1" noChangeAspect="1" noMove="1" noResize="1" noEditPoints="1" noAdjustHandles="1" noChangeArrowheads="1" noChangeShapeType="1"/>
              </p:cNvPicPr>
              <p:nvPr/>
            </p:nvPicPr>
            <p:blipFill>
              <a:blip r:embed="rId7"/>
              <a:stretch>
                <a:fillRect/>
              </a:stretch>
            </p:blipFill>
            <p:spPr>
              <a:xfrm>
                <a:off x="-704146" y="-279400"/>
                <a:ext cx="5057423" cy="28448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6DD833DB-8FF2-FE89-081E-3D899DAB29D1}"/>
                  </a:ext>
                </a:extLst>
              </p:cNvPr>
              <p:cNvGraphicFramePr>
                <a:graphicFrameLocks noChangeAspect="1"/>
              </p:cNvGraphicFramePr>
              <p:nvPr>
                <p:extLst>
                  <p:ext uri="{D42A27DB-BD31-4B8C-83A1-F6EECF244321}">
                    <p14:modId xmlns:p14="http://schemas.microsoft.com/office/powerpoint/2010/main" val="2613735834"/>
                  </p:ext>
                </p:extLst>
              </p:nvPr>
            </p:nvGraphicFramePr>
            <p:xfrm>
              <a:off x="7779454" y="4292600"/>
              <a:ext cx="5057423" cy="2844800"/>
            </p:xfrm>
            <a:graphic>
              <a:graphicData uri="http://schemas.microsoft.com/office/powerpoint/2016/slidezoom">
                <pslz:sldZm>
                  <pslz:sldZmObj sldId="398" cId="2764137038">
                    <pslz:zmPr id="{6330BE9A-B3F7-485F-A77B-9E719F7B301F}" returnToParent="0" transitionDur="1000" showBg="0">
                      <p166:blipFill xmlns:p166="http://schemas.microsoft.com/office/powerpoint/2016/6/main">
                        <a:blip r:embed="rId9"/>
                        <a:stretch>
                          <a:fillRect/>
                        </a:stretch>
                      </p166:blipFill>
                      <p166:spPr xmlns:p166="http://schemas.microsoft.com/office/powerpoint/2016/6/main">
                        <a:xfrm>
                          <a:off x="0" y="0"/>
                          <a:ext cx="5057423" cy="2844800"/>
                        </a:xfrm>
                        <a:prstGeom prst="rect">
                          <a:avLst/>
                        </a:prstGeom>
                        <a:ln w="3175">
                          <a:noFill/>
                        </a:ln>
                      </p166:spPr>
                    </pslz:zmPr>
                  </pslz:sldZmObj>
                </pslz:sldZm>
              </a:graphicData>
            </a:graphic>
          </p:graphicFrame>
        </mc:Choice>
        <mc:Fallback>
          <p:pic>
            <p:nvPicPr>
              <p:cNvPr id="6" name="Slide Zoom 5">
                <a:hlinkClick r:id="rId10" action="ppaction://hlinksldjump"/>
                <a:extLst>
                  <a:ext uri="{FF2B5EF4-FFF2-40B4-BE49-F238E27FC236}">
                    <a16:creationId xmlns:a16="http://schemas.microsoft.com/office/drawing/2014/main" id="{6DD833DB-8FF2-FE89-081E-3D899DAB29D1}"/>
                  </a:ext>
                </a:extLst>
              </p:cNvPr>
              <p:cNvPicPr>
                <a:picLocks noGrp="1" noRot="1" noChangeAspect="1" noMove="1" noResize="1" noEditPoints="1" noAdjustHandles="1" noChangeArrowheads="1" noChangeShapeType="1"/>
              </p:cNvPicPr>
              <p:nvPr/>
            </p:nvPicPr>
            <p:blipFill>
              <a:blip r:embed="rId9"/>
              <a:stretch>
                <a:fillRect/>
              </a:stretch>
            </p:blipFill>
            <p:spPr>
              <a:xfrm>
                <a:off x="7779454" y="4292600"/>
                <a:ext cx="5057423" cy="2844800"/>
              </a:xfrm>
              <a:prstGeom prst="rect">
                <a:avLst/>
              </a:prstGeom>
              <a:ln w="3175">
                <a:noFill/>
              </a:ln>
            </p:spPr>
          </p:pic>
        </mc:Fallback>
      </mc:AlternateContent>
    </p:spTree>
    <p:extLst>
      <p:ext uri="{BB962C8B-B14F-4D97-AF65-F5344CB8AC3E}">
        <p14:creationId xmlns:p14="http://schemas.microsoft.com/office/powerpoint/2010/main" val="2470039928"/>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19A6-FF7C-50A1-BBFA-75CC7C9DAEA2}"/>
              </a:ext>
            </a:extLst>
          </p:cNvPr>
          <p:cNvSpPr>
            <a:spLocks noGrp="1"/>
          </p:cNvSpPr>
          <p:nvPr>
            <p:ph type="title"/>
          </p:nvPr>
        </p:nvSpPr>
        <p:spPr>
          <a:xfrm>
            <a:off x="986664" y="3798332"/>
            <a:ext cx="4170297" cy="1325563"/>
          </a:xfrm>
        </p:spPr>
        <p:txBody>
          <a:bodyPr>
            <a:normAutofit/>
          </a:bodyPr>
          <a:lstStyle/>
          <a:p>
            <a:pPr algn="ctr">
              <a:lnSpc>
                <a:spcPct val="100000"/>
              </a:lnSpc>
            </a:pPr>
            <a:r>
              <a:rPr lang="en-SG" sz="3200">
                <a:latin typeface="Sans Serif Collection" panose="020B0502040504020204" pitchFamily="34" charset="0"/>
                <a:ea typeface="Sans Serif Collection" panose="020B0502040504020204" pitchFamily="34" charset="0"/>
                <a:cs typeface="Sans Serif Collection" panose="020B0502040504020204" pitchFamily="34" charset="0"/>
              </a:rPr>
              <a:t>Transparency &amp; </a:t>
            </a:r>
            <a:r>
              <a:rPr lang="en-US" altLang="zh-CN" sz="3200">
                <a:latin typeface="Sans Serif Collection" panose="020B0502040504020204" pitchFamily="34" charset="0"/>
                <a:ea typeface="Sans Serif Collection" panose="020B0502040504020204" pitchFamily="34" charset="0"/>
                <a:cs typeface="Sans Serif Collection" panose="020B0502040504020204" pitchFamily="34" charset="0"/>
              </a:rPr>
              <a:t>Consent</a:t>
            </a:r>
            <a:endParaRPr lang="en-SG" sz="320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5" name="TextBox 4">
            <a:extLst>
              <a:ext uri="{FF2B5EF4-FFF2-40B4-BE49-F238E27FC236}">
                <a16:creationId xmlns:a16="http://schemas.microsoft.com/office/drawing/2014/main" id="{BB655487-C4BC-614A-0850-7C69ACC5894B}"/>
              </a:ext>
            </a:extLst>
          </p:cNvPr>
          <p:cNvSpPr txBox="1"/>
          <p:nvPr/>
        </p:nvSpPr>
        <p:spPr>
          <a:xfrm flipH="1">
            <a:off x="6096000" y="1160502"/>
            <a:ext cx="6096000" cy="738664"/>
          </a:xfrm>
          <a:prstGeom prst="rect">
            <a:avLst/>
          </a:prstGeom>
          <a:noFill/>
        </p:spPr>
        <p:txBody>
          <a:bodyPr wrap="square" rtlCol="0">
            <a:spAutoFit/>
          </a:bodyPr>
          <a:lstStyle/>
          <a:p>
            <a:r>
              <a:rPr lang="en-SG" sz="2400">
                <a:latin typeface="Sans Serif Collection" panose="020B0502040504020204" pitchFamily="34" charset="0"/>
                <a:ea typeface="Sans Serif Collection" panose="020B0502040504020204" pitchFamily="34" charset="0"/>
                <a:cs typeface="Sans Serif Collection" panose="020B0502040504020204" pitchFamily="34" charset="0"/>
              </a:rPr>
              <a:t>Transparency</a:t>
            </a:r>
          </a:p>
          <a:p>
            <a:r>
              <a:rPr lang="en-SG">
                <a:solidFill>
                  <a:schemeClr val="bg1">
                    <a:lumMod val="50000"/>
                    <a:lumOff val="50000"/>
                  </a:schemeClr>
                </a:solidFill>
              </a:rPr>
              <a:t>Inform user on how will the data be used</a:t>
            </a:r>
          </a:p>
        </p:txBody>
      </p:sp>
      <p:sp>
        <p:nvSpPr>
          <p:cNvPr id="7" name="TextBox 6">
            <a:extLst>
              <a:ext uri="{FF2B5EF4-FFF2-40B4-BE49-F238E27FC236}">
                <a16:creationId xmlns:a16="http://schemas.microsoft.com/office/drawing/2014/main" id="{7BB50335-6850-3AF0-AD8D-DB5B00D72032}"/>
              </a:ext>
            </a:extLst>
          </p:cNvPr>
          <p:cNvSpPr txBox="1"/>
          <p:nvPr/>
        </p:nvSpPr>
        <p:spPr>
          <a:xfrm>
            <a:off x="6096000" y="3059668"/>
            <a:ext cx="6096880" cy="738664"/>
          </a:xfrm>
          <a:prstGeom prst="rect">
            <a:avLst/>
          </a:prstGeom>
          <a:noFill/>
        </p:spPr>
        <p:txBody>
          <a:bodyPr wrap="square">
            <a:spAutoFit/>
          </a:bodyPr>
          <a:lstStyle/>
          <a:p>
            <a:r>
              <a:rPr lang="en-SG" sz="2400">
                <a:latin typeface="Sans Serif Collection" panose="020B0502040504020204" pitchFamily="34" charset="0"/>
                <a:ea typeface="Sans Serif Collection" panose="020B0502040504020204" pitchFamily="34" charset="0"/>
                <a:cs typeface="Sans Serif Collection" panose="020B0502040504020204" pitchFamily="34" charset="0"/>
              </a:rPr>
              <a:t>Granular Consent</a:t>
            </a:r>
            <a:br>
              <a:rPr lang="en-SG"/>
            </a:br>
            <a:r>
              <a:rPr lang="en-SG">
                <a:solidFill>
                  <a:schemeClr val="bg1">
                    <a:lumMod val="50000"/>
                    <a:lumOff val="50000"/>
                  </a:schemeClr>
                </a:solidFill>
              </a:rPr>
              <a:t>Users can choose level of privacy, i.e. inference methods</a:t>
            </a:r>
          </a:p>
        </p:txBody>
      </p:sp>
      <p:sp>
        <p:nvSpPr>
          <p:cNvPr id="8" name="TextBox 7">
            <a:extLst>
              <a:ext uri="{FF2B5EF4-FFF2-40B4-BE49-F238E27FC236}">
                <a16:creationId xmlns:a16="http://schemas.microsoft.com/office/drawing/2014/main" id="{E2CCFE87-31E6-0029-3B93-E4C609310FAE}"/>
              </a:ext>
            </a:extLst>
          </p:cNvPr>
          <p:cNvSpPr txBox="1"/>
          <p:nvPr/>
        </p:nvSpPr>
        <p:spPr>
          <a:xfrm flipH="1">
            <a:off x="6096000" y="4958834"/>
            <a:ext cx="6096000" cy="738664"/>
          </a:xfrm>
          <a:prstGeom prst="rect">
            <a:avLst/>
          </a:prstGeom>
          <a:noFill/>
        </p:spPr>
        <p:txBody>
          <a:bodyPr wrap="square" rtlCol="0">
            <a:spAutoFit/>
          </a:bodyPr>
          <a:lstStyle/>
          <a:p>
            <a:r>
              <a:rPr lang="en-SG" sz="2400"/>
              <a:t>Data Retention Limit</a:t>
            </a:r>
          </a:p>
          <a:p>
            <a:r>
              <a:rPr lang="en-SG">
                <a:solidFill>
                  <a:schemeClr val="bg1">
                    <a:lumMod val="50000"/>
                    <a:lumOff val="50000"/>
                  </a:schemeClr>
                </a:solidFill>
              </a:rPr>
              <a:t>Deleted every 30 days</a:t>
            </a:r>
          </a:p>
        </p:txBody>
      </p:sp>
      <p:pic>
        <p:nvPicPr>
          <p:cNvPr id="6146" name="Picture 2">
            <a:extLst>
              <a:ext uri="{FF2B5EF4-FFF2-40B4-BE49-F238E27FC236}">
                <a16:creationId xmlns:a16="http://schemas.microsoft.com/office/drawing/2014/main" id="{0F01EF38-E38E-2021-C042-A480ADB2128B}"/>
              </a:ext>
            </a:extLst>
          </p:cNvPr>
          <p:cNvPicPr>
            <a:picLocks noChangeAspect="1" noChangeArrowheads="1"/>
          </p:cNvPicPr>
          <p:nvPr/>
        </p:nvPicPr>
        <p:blipFill>
          <a:blip r:embed="rId2">
            <a:duotone>
              <a:prstClr val="black"/>
              <a:srgbClr val="00B050">
                <a:tint val="45000"/>
                <a:satMod val="400000"/>
              </a:srgbClr>
            </a:duotone>
            <a:extLst>
              <a:ext uri="{28A0092B-C50C-407E-A947-70E740481C1C}">
                <a14:useLocalDpi xmlns:a14="http://schemas.microsoft.com/office/drawing/2010/main" val="0"/>
              </a:ext>
            </a:extLst>
          </a:blip>
          <a:srcRect/>
          <a:stretch/>
        </p:blipFill>
        <p:spPr bwMode="auto">
          <a:xfrm>
            <a:off x="2135812" y="1927529"/>
            <a:ext cx="1872000" cy="18696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7CC7C98-64FF-3E60-D7EA-E8A7D195432A}"/>
              </a:ext>
            </a:extLst>
          </p:cNvPr>
          <p:cNvSpPr/>
          <p:nvPr/>
        </p:nvSpPr>
        <p:spPr>
          <a:xfrm>
            <a:off x="6096000" y="0"/>
            <a:ext cx="6096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00701173"/>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6F85A-AE89-93BC-23D6-5AE6A40DE248}"/>
            </a:ext>
          </a:extLst>
        </p:cNvPr>
        <p:cNvGrpSpPr/>
        <p:nvPr/>
      </p:nvGrpSpPr>
      <p:grpSpPr>
        <a:xfrm>
          <a:off x="0" y="0"/>
          <a:ext cx="0" cy="0"/>
          <a:chOff x="0" y="0"/>
          <a:chExt cx="0" cy="0"/>
        </a:xfrm>
      </p:grpSpPr>
      <p:sp>
        <p:nvSpPr>
          <p:cNvPr id="21" name="!!RedNumber">
            <a:extLst>
              <a:ext uri="{FF2B5EF4-FFF2-40B4-BE49-F238E27FC236}">
                <a16:creationId xmlns:a16="http://schemas.microsoft.com/office/drawing/2014/main" id="{B0FD681D-1BFD-0359-367F-437A254DAF7C}"/>
              </a:ext>
            </a:extLst>
          </p:cNvPr>
          <p:cNvSpPr txBox="1">
            <a:spLocks/>
          </p:cNvSpPr>
          <p:nvPr/>
        </p:nvSpPr>
        <p:spPr>
          <a:xfrm>
            <a:off x="296623" y="1767007"/>
            <a:ext cx="11598754" cy="3323987"/>
          </a:xfrm>
          <a:prstGeom prst="rect">
            <a:avLst/>
          </a:prstGeom>
          <a:noFill/>
        </p:spPr>
        <p:txBody>
          <a:bodyPr wrap="square" rtlCol="0">
            <a:spAutoFit/>
          </a:bodyPr>
          <a:lstStyle/>
          <a:p>
            <a:pPr algn="dist"/>
            <a:r>
              <a:rPr lang="en-SG" sz="21000" b="1" spc="600">
                <a:solidFill>
                  <a:srgbClr val="8E1616"/>
                </a:solidFill>
                <a:latin typeface="Agency FB" panose="020B0503020202020204" pitchFamily="34" charset="0"/>
              </a:rPr>
              <a:t>1,500,000</a:t>
            </a:r>
          </a:p>
        </p:txBody>
      </p:sp>
      <p:sp>
        <p:nvSpPr>
          <p:cNvPr id="11" name="!!Digit7">
            <a:extLst>
              <a:ext uri="{FF2B5EF4-FFF2-40B4-BE49-F238E27FC236}">
                <a16:creationId xmlns:a16="http://schemas.microsoft.com/office/drawing/2014/main" id="{DC146AE8-9DFD-7EAF-DBC0-7B4ABBE178C4}"/>
              </a:ext>
            </a:extLst>
          </p:cNvPr>
          <p:cNvSpPr txBox="1">
            <a:spLocks/>
          </p:cNvSpPr>
          <p:nvPr/>
        </p:nvSpPr>
        <p:spPr>
          <a:xfrm>
            <a:off x="294099" y="-1429254"/>
            <a:ext cx="928914" cy="35640526"/>
          </a:xfrm>
          <a:prstGeom prst="rect">
            <a:avLst/>
          </a:prstGeom>
          <a:noFill/>
        </p:spPr>
        <p:txBody>
          <a:bodyPr wrap="square" rtlCol="0">
            <a:spAutoFit/>
          </a:bodyPr>
          <a:lstStyle/>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2" name="!!Digit6">
            <a:extLst>
              <a:ext uri="{FF2B5EF4-FFF2-40B4-BE49-F238E27FC236}">
                <a16:creationId xmlns:a16="http://schemas.microsoft.com/office/drawing/2014/main" id="{A0126C00-1453-F21D-AE7D-78BF45B7680A}"/>
              </a:ext>
            </a:extLst>
          </p:cNvPr>
          <p:cNvSpPr txBox="1">
            <a:spLocks/>
          </p:cNvSpPr>
          <p:nvPr/>
        </p:nvSpPr>
        <p:spPr>
          <a:xfrm>
            <a:off x="1993332" y="-14231238"/>
            <a:ext cx="844467" cy="35640526"/>
          </a:xfrm>
          <a:prstGeom prst="rect">
            <a:avLst/>
          </a:prstGeom>
          <a:noFill/>
        </p:spPr>
        <p:txBody>
          <a:bodyPr wrap="square" rtlCol="0">
            <a:spAutoFit/>
          </a:bodyPr>
          <a:lstStyle/>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b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br>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3" name="!!Digit5">
            <a:extLst>
              <a:ext uri="{FF2B5EF4-FFF2-40B4-BE49-F238E27FC236}">
                <a16:creationId xmlns:a16="http://schemas.microsoft.com/office/drawing/2014/main" id="{4EF9E644-BF3B-A671-67F1-909016FCC455}"/>
              </a:ext>
            </a:extLst>
          </p:cNvPr>
          <p:cNvSpPr txBox="1">
            <a:spLocks/>
          </p:cNvSpPr>
          <p:nvPr/>
        </p:nvSpPr>
        <p:spPr>
          <a:xfrm>
            <a:off x="3492538" y="1767007"/>
            <a:ext cx="928914" cy="35640526"/>
          </a:xfrm>
          <a:prstGeom prst="rect">
            <a:avLst/>
          </a:prstGeom>
          <a:noFill/>
        </p:spPr>
        <p:txBody>
          <a:bodyPr wrap="square" rtlCol="0">
            <a:spAutoFit/>
          </a:bodyPr>
          <a:lstStyle/>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4" name="!!Digit4">
            <a:extLst>
              <a:ext uri="{FF2B5EF4-FFF2-40B4-BE49-F238E27FC236}">
                <a16:creationId xmlns:a16="http://schemas.microsoft.com/office/drawing/2014/main" id="{CC2EB80C-812D-678B-5239-C58C75CC3803}"/>
              </a:ext>
            </a:extLst>
          </p:cNvPr>
          <p:cNvSpPr txBox="1">
            <a:spLocks/>
          </p:cNvSpPr>
          <p:nvPr/>
        </p:nvSpPr>
        <p:spPr>
          <a:xfrm>
            <a:off x="5016424" y="-30237795"/>
            <a:ext cx="928914" cy="35640526"/>
          </a:xfrm>
          <a:prstGeom prst="rect">
            <a:avLst/>
          </a:prstGeom>
          <a:noFill/>
        </p:spPr>
        <p:txBody>
          <a:bodyPr wrap="square" rtlCol="0">
            <a:spAutoFit/>
          </a:bodyPr>
          <a:lstStyle/>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5" name="!!Digit3">
            <a:extLst>
              <a:ext uri="{FF2B5EF4-FFF2-40B4-BE49-F238E27FC236}">
                <a16:creationId xmlns:a16="http://schemas.microsoft.com/office/drawing/2014/main" id="{01CE78F7-A498-522C-8181-BC45C362CB81}"/>
              </a:ext>
            </a:extLst>
          </p:cNvPr>
          <p:cNvSpPr txBox="1">
            <a:spLocks/>
          </p:cNvSpPr>
          <p:nvPr/>
        </p:nvSpPr>
        <p:spPr>
          <a:xfrm>
            <a:off x="7330785" y="1767007"/>
            <a:ext cx="928914" cy="35640526"/>
          </a:xfrm>
          <a:prstGeom prst="rect">
            <a:avLst/>
          </a:prstGeom>
          <a:noFill/>
        </p:spPr>
        <p:txBody>
          <a:bodyPr wrap="square" rtlCol="0">
            <a:spAutoFit/>
          </a:bodyPr>
          <a:lstStyle/>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6" name="!!Digit2">
            <a:extLst>
              <a:ext uri="{FF2B5EF4-FFF2-40B4-BE49-F238E27FC236}">
                <a16:creationId xmlns:a16="http://schemas.microsoft.com/office/drawing/2014/main" id="{6F209A4E-A026-0430-0F21-E0EE6C8D2126}"/>
              </a:ext>
            </a:extLst>
          </p:cNvPr>
          <p:cNvSpPr txBox="1">
            <a:spLocks/>
          </p:cNvSpPr>
          <p:nvPr/>
        </p:nvSpPr>
        <p:spPr>
          <a:xfrm>
            <a:off x="8863302" y="-30235075"/>
            <a:ext cx="928914" cy="35640526"/>
          </a:xfrm>
          <a:prstGeom prst="rect">
            <a:avLst/>
          </a:prstGeom>
          <a:noFill/>
        </p:spPr>
        <p:txBody>
          <a:bodyPr wrap="square" rtlCol="0">
            <a:spAutoFit/>
          </a:bodyPr>
          <a:lstStyle/>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p:nvSpPr>
          <p:cNvPr id="17" name="!!Digit1">
            <a:extLst>
              <a:ext uri="{FF2B5EF4-FFF2-40B4-BE49-F238E27FC236}">
                <a16:creationId xmlns:a16="http://schemas.microsoft.com/office/drawing/2014/main" id="{CF9D3854-1AFB-9092-8C6D-5BCEF3985E4F}"/>
              </a:ext>
            </a:extLst>
          </p:cNvPr>
          <p:cNvSpPr txBox="1">
            <a:spLocks/>
          </p:cNvSpPr>
          <p:nvPr/>
        </p:nvSpPr>
        <p:spPr>
          <a:xfrm>
            <a:off x="10392407" y="1767007"/>
            <a:ext cx="928914" cy="35640526"/>
          </a:xfrm>
          <a:prstGeom prst="rect">
            <a:avLst/>
          </a:prstGeom>
          <a:noFill/>
        </p:spPr>
        <p:txBody>
          <a:bodyPr wrap="square" rtlCol="0">
            <a:spAutoFit/>
          </a:bodyPr>
          <a:lstStyle/>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1</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2</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3</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4</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5</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6</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7</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8</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9</a:t>
            </a:r>
          </a:p>
          <a:p>
            <a:pPr algn="just"/>
            <a:r>
              <a:rPr lang="en-SG" sz="21000" b="1">
                <a:solidFill>
                  <a:srgbClr val="F8EEDF"/>
                </a:solidFill>
                <a:latin typeface="Agency FB" panose="020B0503020202020204" pitchFamily="34" charset="0"/>
                <a:ea typeface="Sans Serif Collection" panose="020B0502040504020204" pitchFamily="34" charset="0"/>
                <a:cs typeface="Sans Serif Collection" panose="020B0502040504020204" pitchFamily="34" charset="0"/>
              </a:rPr>
              <a:t>0</a:t>
            </a:r>
          </a:p>
        </p:txBody>
      </p:sp>
      <p:sp useBgFill="1">
        <p:nvSpPr>
          <p:cNvPr id="22" name="Rectangle 21">
            <a:extLst>
              <a:ext uri="{FF2B5EF4-FFF2-40B4-BE49-F238E27FC236}">
                <a16:creationId xmlns:a16="http://schemas.microsoft.com/office/drawing/2014/main" id="{A1EF1213-3CFE-47C0-2874-BFB3A8251FFA}"/>
              </a:ext>
            </a:extLst>
          </p:cNvPr>
          <p:cNvSpPr>
            <a:spLocks noGrp="1" noRot="1" noMove="1" noResize="1" noEditPoints="1" noAdjustHandles="1" noChangeArrowheads="1" noChangeShapeType="1"/>
          </p:cNvSpPr>
          <p:nvPr/>
        </p:nvSpPr>
        <p:spPr>
          <a:xfrm>
            <a:off x="0" y="0"/>
            <a:ext cx="12192000" cy="24006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a:p>
        </p:txBody>
      </p:sp>
      <p:sp useBgFill="1">
        <p:nvSpPr>
          <p:cNvPr id="23" name="Rectangle 22">
            <a:extLst>
              <a:ext uri="{FF2B5EF4-FFF2-40B4-BE49-F238E27FC236}">
                <a16:creationId xmlns:a16="http://schemas.microsoft.com/office/drawing/2014/main" id="{43035FF1-1CAD-50BE-FD91-BADAE1F44408}"/>
              </a:ext>
            </a:extLst>
          </p:cNvPr>
          <p:cNvSpPr>
            <a:spLocks noGrp="1" noRot="1" noMove="1" noResize="1" noEditPoints="1" noAdjustHandles="1" noChangeArrowheads="1" noChangeShapeType="1"/>
          </p:cNvSpPr>
          <p:nvPr/>
        </p:nvSpPr>
        <p:spPr>
          <a:xfrm>
            <a:off x="-14784" y="4614808"/>
            <a:ext cx="12206784" cy="22431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600"/>
          </a:p>
        </p:txBody>
      </p:sp>
      <p:sp>
        <p:nvSpPr>
          <p:cNvPr id="2" name="!!Description">
            <a:extLst>
              <a:ext uri="{FF2B5EF4-FFF2-40B4-BE49-F238E27FC236}">
                <a16:creationId xmlns:a16="http://schemas.microsoft.com/office/drawing/2014/main" id="{EE8DC5EF-3FFD-2786-B149-2138B2DC4C9A}"/>
              </a:ext>
            </a:extLst>
          </p:cNvPr>
          <p:cNvSpPr txBox="1"/>
          <p:nvPr/>
        </p:nvSpPr>
        <p:spPr>
          <a:xfrm>
            <a:off x="3287486" y="4463627"/>
            <a:ext cx="8607891" cy="1508105"/>
          </a:xfrm>
          <a:prstGeom prst="rect">
            <a:avLst/>
          </a:prstGeom>
          <a:noFill/>
        </p:spPr>
        <p:txBody>
          <a:bodyPr wrap="square" rtlCol="0">
            <a:spAutoFit/>
          </a:bodyPr>
          <a:lstStyle/>
          <a:p>
            <a:pPr algn="r"/>
            <a:r>
              <a:rPr lang="en-SG" sz="3600" b="1">
                <a:latin typeface="Agency FB" panose="020B0503020202020204" pitchFamily="34" charset="0"/>
              </a:rPr>
              <a:t>Caretakers</a:t>
            </a:r>
          </a:p>
          <a:p>
            <a:pPr algn="r"/>
            <a:r>
              <a:rPr lang="en-US" sz="2400">
                <a:latin typeface="Agency FB" panose="020B0503020202020204" pitchFamily="34" charset="0"/>
              </a:rPr>
              <a:t>In United Kingdom who provided </a:t>
            </a:r>
            <a:r>
              <a:rPr lang="en-US" sz="3200" b="1">
                <a:latin typeface="Agency FB" panose="020B0503020202020204" pitchFamily="34" charset="0"/>
              </a:rPr>
              <a:t>50 +hours</a:t>
            </a:r>
            <a:r>
              <a:rPr lang="en-US" sz="2400">
                <a:latin typeface="Agency FB" panose="020B0503020202020204" pitchFamily="34" charset="0"/>
              </a:rPr>
              <a:t> of unpaid care a week</a:t>
            </a:r>
            <a:br>
              <a:rPr lang="en-US" sz="2400">
                <a:latin typeface="Agency FB" panose="020B0503020202020204" pitchFamily="34" charset="0"/>
              </a:rPr>
            </a:br>
            <a:r>
              <a:rPr lang="en-US" sz="2400">
                <a:latin typeface="Agency FB" panose="020B0503020202020204" pitchFamily="34" charset="0"/>
              </a:rPr>
              <a:t>Census 2021, Office of National Statistics, UK</a:t>
            </a:r>
            <a:endParaRPr lang="en-SG" sz="2400">
              <a:latin typeface="Agency FB" panose="020B0503020202020204" pitchFamily="34" charset="0"/>
            </a:endParaRPr>
          </a:p>
        </p:txBody>
      </p:sp>
      <p:pic>
        <p:nvPicPr>
          <p:cNvPr id="26" name="Picture 25">
            <a:extLst>
              <a:ext uri="{FF2B5EF4-FFF2-40B4-BE49-F238E27FC236}">
                <a16:creationId xmlns:a16="http://schemas.microsoft.com/office/drawing/2014/main" id="{E3DE2DED-B3B9-2598-2DA2-5507C66B949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9645146" y="6122887"/>
            <a:ext cx="2128124" cy="413410"/>
          </a:xfrm>
          <a:prstGeom prst="rect">
            <a:avLst/>
          </a:prstGeom>
        </p:spPr>
      </p:pic>
    </p:spTree>
    <p:extLst>
      <p:ext uri="{BB962C8B-B14F-4D97-AF65-F5344CB8AC3E}">
        <p14:creationId xmlns:p14="http://schemas.microsoft.com/office/powerpoint/2010/main" val="3793447359"/>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iterate type="lt">
                                    <p:tmPct val="10000"/>
                                  </p:iterate>
                                  <p:childTnLst>
                                    <p:animMotion origin="layout" path="M 0 0 L 0.01263 0.01968 " pathEditMode="relative" rAng="0" ptsTypes="AA">
                                      <p:cBhvr>
                                        <p:cTn id="6" dur="500" fill="hold"/>
                                        <p:tgtEl>
                                          <p:spTgt spid="21"/>
                                        </p:tgtEl>
                                        <p:attrNameLst>
                                          <p:attrName>ppt_x</p:attrName>
                                          <p:attrName>ppt_y</p:attrName>
                                        </p:attrNameLst>
                                      </p:cBhvr>
                                      <p:rCtr x="62500" y="9720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iterate type="wd">
                                    <p:tmPct val="5000"/>
                                  </p:iterate>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iterate type="wd">
                                    <p:tmPct val="5000"/>
                                  </p:iterate>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0"/>
                                  </p:stCondLst>
                                  <p:iterate type="wd">
                                    <p:tmPct val="5000"/>
                                  </p:iterate>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B1290-4CC4-EDDC-4238-C8716E6D8A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135F4-CC3A-15A4-D370-5D4F0927B806}"/>
              </a:ext>
            </a:extLst>
          </p:cNvPr>
          <p:cNvSpPr>
            <a:spLocks noGrp="1"/>
          </p:cNvSpPr>
          <p:nvPr>
            <p:ph type="title"/>
          </p:nvPr>
        </p:nvSpPr>
        <p:spPr>
          <a:xfrm>
            <a:off x="986664" y="3738879"/>
            <a:ext cx="4170297" cy="1325563"/>
          </a:xfrm>
        </p:spPr>
        <p:txBody>
          <a:bodyPr>
            <a:normAutofit/>
          </a:bodyPr>
          <a:lstStyle/>
          <a:p>
            <a:pPr algn="ctr">
              <a:lnSpc>
                <a:spcPct val="100000"/>
              </a:lnSpc>
            </a:pPr>
            <a:r>
              <a:rPr lang="en-US" altLang="zh-CN" sz="3200">
                <a:latin typeface="Sans Serif Collection" panose="020B0502040504020204" pitchFamily="34" charset="0"/>
                <a:ea typeface="Sans Serif Collection" panose="020B0502040504020204" pitchFamily="34" charset="0"/>
                <a:cs typeface="Sans Serif Collection" panose="020B0502040504020204" pitchFamily="34" charset="0"/>
              </a:rPr>
              <a:t>Filtering </a:t>
            </a:r>
            <a:r>
              <a:rPr lang="en-US" altLang="zh-CN" sz="3200" err="1">
                <a:latin typeface="Sans Serif Collection" panose="020B0502040504020204" pitchFamily="34" charset="0"/>
                <a:ea typeface="Sans Serif Collection" panose="020B0502040504020204" pitchFamily="34" charset="0"/>
                <a:cs typeface="Sans Serif Collection" panose="020B0502040504020204" pitchFamily="34" charset="0"/>
              </a:rPr>
              <a:t>Infomation</a:t>
            </a:r>
            <a:endParaRPr lang="en-SG" sz="3200">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sp>
        <p:nvSpPr>
          <p:cNvPr id="5" name="TextBox 4">
            <a:extLst>
              <a:ext uri="{FF2B5EF4-FFF2-40B4-BE49-F238E27FC236}">
                <a16:creationId xmlns:a16="http://schemas.microsoft.com/office/drawing/2014/main" id="{D593D0BE-FD3D-045A-CA88-7312CD359B75}"/>
              </a:ext>
            </a:extLst>
          </p:cNvPr>
          <p:cNvSpPr txBox="1"/>
          <p:nvPr/>
        </p:nvSpPr>
        <p:spPr>
          <a:xfrm flipH="1">
            <a:off x="6096000" y="1793557"/>
            <a:ext cx="6096000" cy="738664"/>
          </a:xfrm>
          <a:prstGeom prst="rect">
            <a:avLst/>
          </a:prstGeom>
          <a:noFill/>
        </p:spPr>
        <p:txBody>
          <a:bodyPr wrap="square" rtlCol="0">
            <a:spAutoFit/>
          </a:bodyPr>
          <a:lstStyle/>
          <a:p>
            <a:r>
              <a:rPr lang="en-SG" sz="2400">
                <a:latin typeface="Sans Serif Collection" panose="020B0502040504020204" pitchFamily="34" charset="0"/>
                <a:ea typeface="Sans Serif Collection" panose="020B0502040504020204" pitchFamily="34" charset="0"/>
                <a:cs typeface="Sans Serif Collection" panose="020B0502040504020204" pitchFamily="34" charset="0"/>
              </a:rPr>
              <a:t>Anonymization</a:t>
            </a:r>
          </a:p>
          <a:p>
            <a:r>
              <a:rPr lang="en-US">
                <a:solidFill>
                  <a:schemeClr val="bg1">
                    <a:lumMod val="50000"/>
                    <a:lumOff val="50000"/>
                  </a:schemeClr>
                </a:solidFill>
                <a:latin typeface="DeepSeek-CJK-patch"/>
              </a:rPr>
              <a:t>I</a:t>
            </a:r>
            <a:r>
              <a:rPr lang="en-US" b="0" i="0">
                <a:solidFill>
                  <a:schemeClr val="bg1">
                    <a:lumMod val="50000"/>
                    <a:lumOff val="50000"/>
                  </a:schemeClr>
                </a:solidFill>
                <a:effectLst/>
                <a:latin typeface="DeepSeek-CJK-patch"/>
              </a:rPr>
              <a:t>rreversibly remove IDs like names</a:t>
            </a:r>
            <a:endParaRPr lang="en-SG">
              <a:solidFill>
                <a:schemeClr val="bg1">
                  <a:lumMod val="50000"/>
                  <a:lumOff val="50000"/>
                </a:schemeClr>
              </a:solidFill>
            </a:endParaRPr>
          </a:p>
        </p:txBody>
      </p:sp>
      <p:sp>
        <p:nvSpPr>
          <p:cNvPr id="4" name="TextBox 3">
            <a:extLst>
              <a:ext uri="{FF2B5EF4-FFF2-40B4-BE49-F238E27FC236}">
                <a16:creationId xmlns:a16="http://schemas.microsoft.com/office/drawing/2014/main" id="{80AA62AA-F6AD-2764-7F5D-2DB54401E4B2}"/>
              </a:ext>
            </a:extLst>
          </p:cNvPr>
          <p:cNvSpPr txBox="1"/>
          <p:nvPr/>
        </p:nvSpPr>
        <p:spPr>
          <a:xfrm>
            <a:off x="6072639" y="4325778"/>
            <a:ext cx="6095098" cy="738664"/>
          </a:xfrm>
          <a:prstGeom prst="rect">
            <a:avLst/>
          </a:prstGeom>
          <a:noFill/>
        </p:spPr>
        <p:txBody>
          <a:bodyPr wrap="square">
            <a:spAutoFit/>
          </a:bodyPr>
          <a:lstStyle/>
          <a:p>
            <a:r>
              <a:rPr lang="en-SG" sz="2400">
                <a:latin typeface="Sans Serif Collection" panose="020B0502040504020204" pitchFamily="34" charset="0"/>
                <a:ea typeface="Sans Serif Collection" panose="020B0502040504020204" pitchFamily="34" charset="0"/>
                <a:cs typeface="Sans Serif Collection" panose="020B0502040504020204" pitchFamily="34" charset="0"/>
              </a:rPr>
              <a:t>Pseudonymization</a:t>
            </a:r>
          </a:p>
          <a:p>
            <a:r>
              <a:rPr lang="en-SG" i="0">
                <a:solidFill>
                  <a:schemeClr val="bg1">
                    <a:lumMod val="50000"/>
                    <a:lumOff val="50000"/>
                  </a:schemeClr>
                </a:solidFill>
                <a:effectLst/>
                <a:latin typeface="DeepSeek-CJK-patch"/>
              </a:rPr>
              <a:t>Replace IDs with tokens</a:t>
            </a:r>
            <a:endParaRPr lang="en-SG">
              <a:solidFill>
                <a:schemeClr val="bg1">
                  <a:lumMod val="50000"/>
                  <a:lumOff val="50000"/>
                </a:schemeClr>
              </a:solidFill>
            </a:endParaRPr>
          </a:p>
        </p:txBody>
      </p:sp>
      <p:pic>
        <p:nvPicPr>
          <p:cNvPr id="4102" name="Picture 6">
            <a:extLst>
              <a:ext uri="{FF2B5EF4-FFF2-40B4-BE49-F238E27FC236}">
                <a16:creationId xmlns:a16="http://schemas.microsoft.com/office/drawing/2014/main" id="{0F9E4826-A8D3-34CF-9EF3-A1B369578248}"/>
              </a:ext>
            </a:extLst>
          </p:cNvPr>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2135664" y="1866583"/>
            <a:ext cx="1872296" cy="18722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985838-9BB7-8B42-94F9-63381D233F2B}"/>
              </a:ext>
            </a:extLst>
          </p:cNvPr>
          <p:cNvSpPr/>
          <p:nvPr/>
        </p:nvSpPr>
        <p:spPr>
          <a:xfrm>
            <a:off x="6096000" y="0"/>
            <a:ext cx="6096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64137038"/>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29922-DFC2-214A-B9FF-F1CBDE1666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FB8E44-9C0B-54E0-16C2-11395398AB35}"/>
              </a:ext>
            </a:extLst>
          </p:cNvPr>
          <p:cNvSpPr>
            <a:spLocks noGrp="1"/>
          </p:cNvSpPr>
          <p:nvPr>
            <p:ph type="title"/>
          </p:nvPr>
        </p:nvSpPr>
        <p:spPr>
          <a:xfrm>
            <a:off x="7035039" y="3848432"/>
            <a:ext cx="4170297" cy="1325563"/>
          </a:xfrm>
        </p:spPr>
        <p:txBody>
          <a:bodyPr>
            <a:normAutofit/>
          </a:bodyPr>
          <a:lstStyle/>
          <a:p>
            <a:pPr algn="ctr">
              <a:lnSpc>
                <a:spcPct val="100000"/>
              </a:lnSpc>
            </a:pPr>
            <a:r>
              <a:rPr lang="en-US" altLang="zh-CN" sz="3200">
                <a:latin typeface="Sans Serif Collection" panose="020B0502040504020204" pitchFamily="34" charset="0"/>
                <a:ea typeface="Sans Serif Collection" panose="020B0502040504020204" pitchFamily="34" charset="0"/>
                <a:cs typeface="Sans Serif Collection" panose="020B0502040504020204" pitchFamily="34" charset="0"/>
              </a:rPr>
              <a:t>Federated Learning</a:t>
            </a:r>
            <a:br>
              <a:rPr lang="en-US" altLang="zh-CN" sz="3200">
                <a:latin typeface="Sans Serif Collection" panose="020B0502040504020204" pitchFamily="34" charset="0"/>
                <a:ea typeface="Sans Serif Collection" panose="020B0502040504020204" pitchFamily="34" charset="0"/>
                <a:cs typeface="Sans Serif Collection" panose="020B0502040504020204" pitchFamily="34" charset="0"/>
              </a:rPr>
            </a:br>
            <a:r>
              <a:rPr lang="en-US" altLang="zh-CN" sz="1800">
                <a:solidFill>
                  <a:schemeClr val="bg1">
                    <a:lumMod val="50000"/>
                    <a:lumOff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Train models on directly devices</a:t>
            </a:r>
            <a:endParaRPr lang="en-SG" sz="3200">
              <a:solidFill>
                <a:schemeClr val="bg1">
                  <a:lumMod val="50000"/>
                  <a:lumOff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p:txBody>
      </p:sp>
      <p:grpSp>
        <p:nvGrpSpPr>
          <p:cNvPr id="15" name="Group 14">
            <a:extLst>
              <a:ext uri="{FF2B5EF4-FFF2-40B4-BE49-F238E27FC236}">
                <a16:creationId xmlns:a16="http://schemas.microsoft.com/office/drawing/2014/main" id="{AC64F061-F696-51E8-FDAD-EAB19DBBBDF4}"/>
              </a:ext>
            </a:extLst>
          </p:cNvPr>
          <p:cNvGrpSpPr/>
          <p:nvPr/>
        </p:nvGrpSpPr>
        <p:grpSpPr>
          <a:xfrm>
            <a:off x="762000" y="932997"/>
            <a:ext cx="4789714" cy="3630934"/>
            <a:chOff x="762000" y="932997"/>
            <a:chExt cx="4789714" cy="3630934"/>
          </a:xfrm>
        </p:grpSpPr>
        <p:pic>
          <p:nvPicPr>
            <p:cNvPr id="2052" name="Picture 4">
              <a:extLst>
                <a:ext uri="{FF2B5EF4-FFF2-40B4-BE49-F238E27FC236}">
                  <a16:creationId xmlns:a16="http://schemas.microsoft.com/office/drawing/2014/main" id="{1490609E-89B1-CD0A-6D25-93CB3D59695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62000" y="932997"/>
              <a:ext cx="4789714" cy="33378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748FB4B-619A-5D0E-E7FA-BEC2B53038E7}"/>
                </a:ext>
              </a:extLst>
            </p:cNvPr>
            <p:cNvSpPr txBox="1"/>
            <p:nvPr/>
          </p:nvSpPr>
          <p:spPr>
            <a:xfrm>
              <a:off x="2351314" y="4286932"/>
              <a:ext cx="3200400" cy="276999"/>
            </a:xfrm>
            <a:prstGeom prst="rect">
              <a:avLst/>
            </a:prstGeom>
            <a:noFill/>
          </p:spPr>
          <p:txBody>
            <a:bodyPr wrap="square" rtlCol="0">
              <a:spAutoFit/>
            </a:bodyPr>
            <a:lstStyle/>
            <a:p>
              <a:pPr algn="r"/>
              <a:r>
                <a:rPr lang="en-US" sz="1200">
                  <a:solidFill>
                    <a:schemeClr val="bg1">
                      <a:lumMod val="50000"/>
                      <a:lumOff val="50000"/>
                    </a:schemeClr>
                  </a:solidFill>
                </a:rPr>
                <a:t>Source: Wikipedia</a:t>
              </a:r>
              <a:endParaRPr lang="en-SG" sz="1200">
                <a:solidFill>
                  <a:schemeClr val="bg1">
                    <a:lumMod val="50000"/>
                    <a:lumOff val="50000"/>
                  </a:schemeClr>
                </a:solidFill>
              </a:endParaRPr>
            </a:p>
          </p:txBody>
        </p:sp>
      </p:grpSp>
      <p:grpSp>
        <p:nvGrpSpPr>
          <p:cNvPr id="16" name="Group 15">
            <a:extLst>
              <a:ext uri="{FF2B5EF4-FFF2-40B4-BE49-F238E27FC236}">
                <a16:creationId xmlns:a16="http://schemas.microsoft.com/office/drawing/2014/main" id="{5DD4F93B-7A0F-9CDE-DE8D-BFC0C5CEADCC}"/>
              </a:ext>
            </a:extLst>
          </p:cNvPr>
          <p:cNvGrpSpPr/>
          <p:nvPr/>
        </p:nvGrpSpPr>
        <p:grpSpPr>
          <a:xfrm>
            <a:off x="261450" y="5173995"/>
            <a:ext cx="5625864" cy="1008529"/>
            <a:chOff x="261450" y="5173995"/>
            <a:chExt cx="5625864" cy="1008529"/>
          </a:xfrm>
        </p:grpSpPr>
        <p:sp>
          <p:nvSpPr>
            <p:cNvPr id="13" name="Rectangle: Rounded Corners 12">
              <a:extLst>
                <a:ext uri="{FF2B5EF4-FFF2-40B4-BE49-F238E27FC236}">
                  <a16:creationId xmlns:a16="http://schemas.microsoft.com/office/drawing/2014/main" id="{CA9E16F7-0229-4E9F-6969-CA6EE7846FC1}"/>
                </a:ext>
              </a:extLst>
            </p:cNvPr>
            <p:cNvSpPr/>
            <p:nvPr/>
          </p:nvSpPr>
          <p:spPr>
            <a:xfrm>
              <a:off x="261450" y="5173995"/>
              <a:ext cx="2520000" cy="1008529"/>
            </a:xfrm>
            <a:prstGeom prst="roundRect">
              <a:avLst/>
            </a:prstGeom>
            <a:solidFill>
              <a:srgbClr val="FFFFFF">
                <a:alpha val="20000"/>
              </a:srgbClr>
            </a:solidFill>
            <a:ln>
              <a:solidFill>
                <a:schemeClr val="tx1">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143"/>
                </a:lnSpc>
                <a:spcBef>
                  <a:spcPts val="300"/>
                </a:spcBef>
                <a:spcAft>
                  <a:spcPts val="1000"/>
                </a:spcAft>
              </a:pPr>
              <a:r>
                <a:rPr lang="en-US">
                  <a:solidFill>
                    <a:srgbClr val="F8FAFF"/>
                  </a:solidFill>
                  <a:latin typeface="DeepSeek-CJK-patch"/>
                </a:rPr>
                <a:t>S</a:t>
              </a:r>
              <a:r>
                <a:rPr lang="en-US" b="0" i="0">
                  <a:solidFill>
                    <a:srgbClr val="F8FAFF"/>
                  </a:solidFill>
                  <a:effectLst/>
                  <a:latin typeface="DeepSeek-CJK-patch"/>
                </a:rPr>
                <a:t>hare only </a:t>
              </a:r>
              <a:r>
                <a:rPr lang="en-US" i="0">
                  <a:solidFill>
                    <a:srgbClr val="F8FAFF"/>
                  </a:solidFill>
                  <a:effectLst/>
                  <a:latin typeface="DeepSeek-CJK-patch"/>
                </a:rPr>
                <a:t>anonymized</a:t>
              </a:r>
              <a:r>
                <a:rPr lang="en-US" b="0" i="0">
                  <a:solidFill>
                    <a:srgbClr val="F8FAFF"/>
                  </a:solidFill>
                  <a:effectLst/>
                  <a:latin typeface="DeepSeek-CJK-patch"/>
                </a:rPr>
                <a:t> model updates</a:t>
              </a:r>
              <a:br>
                <a:rPr lang="en-US">
                  <a:solidFill>
                    <a:srgbClr val="F8FAFF"/>
                  </a:solidFill>
                  <a:latin typeface="DeepSeek-CJK-patch"/>
                </a:rPr>
              </a:br>
              <a:r>
                <a:rPr lang="en-US">
                  <a:solidFill>
                    <a:srgbClr val="F8FAFF"/>
                  </a:solidFill>
                  <a:latin typeface="DeepSeek-CJK-patch"/>
                </a:rPr>
                <a:t>Not </a:t>
              </a:r>
              <a:r>
                <a:rPr lang="en-US" b="0" i="0">
                  <a:solidFill>
                    <a:srgbClr val="F8FAFF"/>
                  </a:solidFill>
                  <a:effectLst/>
                  <a:latin typeface="DeepSeek-CJK-patch"/>
                </a:rPr>
                <a:t>raw data.</a:t>
              </a:r>
            </a:p>
          </p:txBody>
        </p:sp>
        <p:sp>
          <p:nvSpPr>
            <p:cNvPr id="14" name="Rectangle: Rounded Corners 13">
              <a:extLst>
                <a:ext uri="{FF2B5EF4-FFF2-40B4-BE49-F238E27FC236}">
                  <a16:creationId xmlns:a16="http://schemas.microsoft.com/office/drawing/2014/main" id="{D9E88CF9-77C8-9608-9DB2-9BC7F6671B31}"/>
                </a:ext>
              </a:extLst>
            </p:cNvPr>
            <p:cNvSpPr/>
            <p:nvPr/>
          </p:nvSpPr>
          <p:spPr>
            <a:xfrm>
              <a:off x="3367314" y="5173995"/>
              <a:ext cx="2520000" cy="1008529"/>
            </a:xfrm>
            <a:prstGeom prst="roundRect">
              <a:avLst/>
            </a:prstGeom>
            <a:solidFill>
              <a:srgbClr val="FFFFFF">
                <a:alpha val="20000"/>
              </a:srgbClr>
            </a:solidFill>
            <a:ln>
              <a:solidFill>
                <a:schemeClr val="tx1">
                  <a:lumMod val="5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ts val="2143"/>
                </a:lnSpc>
                <a:spcBef>
                  <a:spcPts val="300"/>
                </a:spcBef>
                <a:spcAft>
                  <a:spcPts val="1000"/>
                </a:spcAft>
              </a:pPr>
              <a:r>
                <a:rPr lang="en-US">
                  <a:solidFill>
                    <a:srgbClr val="F8FAFF"/>
                  </a:solidFill>
                  <a:latin typeface="DeepSeek-CJK-patch"/>
                </a:rPr>
                <a:t>Partially reduce training cost</a:t>
              </a:r>
              <a:endParaRPr lang="en-US" b="0" i="0">
                <a:solidFill>
                  <a:srgbClr val="F8FAFF"/>
                </a:solidFill>
                <a:effectLst/>
                <a:latin typeface="DeepSeek-CJK-patch"/>
              </a:endParaRPr>
            </a:p>
          </p:txBody>
        </p:sp>
      </p:grpSp>
      <p:pic>
        <p:nvPicPr>
          <p:cNvPr id="2054" name="Picture 6">
            <a:extLst>
              <a:ext uri="{FF2B5EF4-FFF2-40B4-BE49-F238E27FC236}">
                <a16:creationId xmlns:a16="http://schemas.microsoft.com/office/drawing/2014/main" id="{B658181B-0B29-B3DF-3F77-5B360171150B}"/>
              </a:ext>
            </a:extLst>
          </p:cNvPr>
          <p:cNvPicPr>
            <a:picLocks noChangeAspect="1" noChangeArrowheads="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8288290" y="2082800"/>
            <a:ext cx="1663796" cy="166379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2E35DE2-9F10-CD4C-E301-BD5F6EF9ADA0}"/>
              </a:ext>
            </a:extLst>
          </p:cNvPr>
          <p:cNvSpPr/>
          <p:nvPr/>
        </p:nvSpPr>
        <p:spPr>
          <a:xfrm>
            <a:off x="0" y="0"/>
            <a:ext cx="6096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203685369"/>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CD084-654E-0489-3CFC-BDA09482CF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5B02D1-61BB-1385-B9EC-05429FAC3276}"/>
              </a:ext>
            </a:extLst>
          </p:cNvPr>
          <p:cNvSpPr>
            <a:spLocks noGrp="1"/>
          </p:cNvSpPr>
          <p:nvPr>
            <p:ph type="title"/>
          </p:nvPr>
        </p:nvSpPr>
        <p:spPr>
          <a:xfrm>
            <a:off x="7035039" y="3831212"/>
            <a:ext cx="4170297" cy="1325563"/>
          </a:xfrm>
        </p:spPr>
        <p:txBody>
          <a:bodyPr>
            <a:normAutofit/>
          </a:bodyPr>
          <a:lstStyle/>
          <a:p>
            <a:pPr algn="ctr">
              <a:lnSpc>
                <a:spcPct val="100000"/>
              </a:lnSpc>
            </a:pPr>
            <a:r>
              <a:rPr lang="en-SG" sz="3200">
                <a:latin typeface="Sans Serif Collection" panose="020B0502040504020204" pitchFamily="34" charset="0"/>
                <a:ea typeface="Sans Serif Collection" panose="020B0502040504020204" pitchFamily="34" charset="0"/>
                <a:cs typeface="Sans Serif Collection" panose="020B0502040504020204" pitchFamily="34" charset="0"/>
              </a:rPr>
              <a:t>Technological Protection</a:t>
            </a:r>
          </a:p>
        </p:txBody>
      </p:sp>
      <p:sp>
        <p:nvSpPr>
          <p:cNvPr id="7" name="TextBox 6">
            <a:extLst>
              <a:ext uri="{FF2B5EF4-FFF2-40B4-BE49-F238E27FC236}">
                <a16:creationId xmlns:a16="http://schemas.microsoft.com/office/drawing/2014/main" id="{C6FB2A3A-A0B2-CE2A-6722-D4A68D4AF780}"/>
              </a:ext>
            </a:extLst>
          </p:cNvPr>
          <p:cNvSpPr txBox="1"/>
          <p:nvPr/>
        </p:nvSpPr>
        <p:spPr>
          <a:xfrm>
            <a:off x="23373" y="1701224"/>
            <a:ext cx="6096880" cy="738664"/>
          </a:xfrm>
          <a:prstGeom prst="rect">
            <a:avLst/>
          </a:prstGeom>
          <a:noFill/>
        </p:spPr>
        <p:txBody>
          <a:bodyPr wrap="square">
            <a:spAutoFit/>
          </a:bodyPr>
          <a:lstStyle/>
          <a:p>
            <a:pPr algn="r"/>
            <a:r>
              <a:rPr lang="en-SG" sz="2400"/>
              <a:t>End-To-End Encryption</a:t>
            </a:r>
          </a:p>
          <a:p>
            <a:pPr algn="r"/>
            <a:r>
              <a:rPr lang="en-SG">
                <a:solidFill>
                  <a:schemeClr val="bg1">
                    <a:lumMod val="50000"/>
                    <a:lumOff val="50000"/>
                  </a:schemeClr>
                </a:solidFill>
              </a:rPr>
              <a:t>Only Sender &amp; Receiver can read information</a:t>
            </a:r>
          </a:p>
        </p:txBody>
      </p:sp>
      <p:sp>
        <p:nvSpPr>
          <p:cNvPr id="8" name="TextBox 7">
            <a:extLst>
              <a:ext uri="{FF2B5EF4-FFF2-40B4-BE49-F238E27FC236}">
                <a16:creationId xmlns:a16="http://schemas.microsoft.com/office/drawing/2014/main" id="{7BEA2A23-5182-0CE2-2595-C24D52067789}"/>
              </a:ext>
            </a:extLst>
          </p:cNvPr>
          <p:cNvSpPr txBox="1"/>
          <p:nvPr/>
        </p:nvSpPr>
        <p:spPr>
          <a:xfrm>
            <a:off x="-879" y="4141112"/>
            <a:ext cx="6096880" cy="1015663"/>
          </a:xfrm>
          <a:prstGeom prst="rect">
            <a:avLst/>
          </a:prstGeom>
          <a:noFill/>
        </p:spPr>
        <p:txBody>
          <a:bodyPr wrap="square">
            <a:spAutoFit/>
          </a:bodyPr>
          <a:lstStyle/>
          <a:p>
            <a:pPr algn="r"/>
            <a:r>
              <a:rPr lang="en-SG" sz="2400"/>
              <a:t>Zero-Knowledge Servers</a:t>
            </a:r>
          </a:p>
          <a:p>
            <a:pPr algn="r"/>
            <a:r>
              <a:rPr lang="en-SG">
                <a:solidFill>
                  <a:schemeClr val="bg1">
                    <a:lumMod val="50000"/>
                    <a:lumOff val="50000"/>
                  </a:schemeClr>
                </a:solidFill>
              </a:rPr>
              <a:t>Servers only store encrypted data, with users holding the decryption keys.</a:t>
            </a:r>
          </a:p>
        </p:txBody>
      </p:sp>
      <p:pic>
        <p:nvPicPr>
          <p:cNvPr id="7170" name="Picture 2">
            <a:extLst>
              <a:ext uri="{FF2B5EF4-FFF2-40B4-BE49-F238E27FC236}">
                <a16:creationId xmlns:a16="http://schemas.microsoft.com/office/drawing/2014/main" id="{ADD2FDE9-9C4D-CFE6-4EDC-CB4EEE1D2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4188" y="1959212"/>
            <a:ext cx="1872000" cy="1872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EBF1F36-3E15-4A09-13D0-4CDAF234AFF0}"/>
              </a:ext>
            </a:extLst>
          </p:cNvPr>
          <p:cNvSpPr/>
          <p:nvPr/>
        </p:nvSpPr>
        <p:spPr>
          <a:xfrm>
            <a:off x="0" y="0"/>
            <a:ext cx="6096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31958477"/>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veral hundred dollar bills&#10;&#10;AI-generated content may be incorrect.">
            <a:extLst>
              <a:ext uri="{FF2B5EF4-FFF2-40B4-BE49-F238E27FC236}">
                <a16:creationId xmlns:a16="http://schemas.microsoft.com/office/drawing/2014/main" id="{4A744FA3-75A1-35EA-C8B5-758209D71D04}"/>
              </a:ext>
            </a:extLst>
          </p:cNvPr>
          <p:cNvPicPr>
            <a:picLocks noGrp="1" noRot="1" noChangeAspect="1" noMove="1" noResize="1" noEditPoints="1" noAdjustHandles="1" noChangeArrowheads="1" noChangeShapeType="1" noCrop="1"/>
          </p:cNvPicPr>
          <p:nvPr/>
        </p:nvPicPr>
        <p:blipFill>
          <a:blip r:embed="rId2">
            <a:alphaModFix amt="50000"/>
            <a:extLst>
              <a:ext uri="{28A0092B-C50C-407E-A947-70E740481C1C}">
                <a14:useLocalDpi xmlns:a14="http://schemas.microsoft.com/office/drawing/2010/main" val="0"/>
              </a:ext>
            </a:extLst>
          </a:blip>
          <a:srcRect t="10676" b="4949"/>
          <a:stretch/>
        </p:blipFill>
        <p:spPr>
          <a:xfrm>
            <a:off x="0" y="1"/>
            <a:ext cx="12192000" cy="6858000"/>
          </a:xfrm>
          <a:prstGeom prst="rect">
            <a:avLst/>
          </a:prstGeom>
        </p:spPr>
      </p:pic>
      <p:pic>
        <p:nvPicPr>
          <p:cNvPr id="9" name="Picture 8" descr="Several hundred dollar bills&#10;&#10;AI-generated content may be incorrect.">
            <a:extLst>
              <a:ext uri="{FF2B5EF4-FFF2-40B4-BE49-F238E27FC236}">
                <a16:creationId xmlns:a16="http://schemas.microsoft.com/office/drawing/2014/main" id="{A87B81B2-99C7-345F-2407-20EBF5180E2D}"/>
              </a:ext>
            </a:extLst>
          </p:cNvPr>
          <p:cNvPicPr/>
          <p:nvPr/>
        </p:nvPicPr>
        <p:blipFill>
          <a:blip r:embed="rId3">
            <a:alphaModFix/>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3795" t="18244" r="3795" b="12517"/>
          <a:stretch/>
        </p:blipFill>
        <p:spPr>
          <a:xfrm>
            <a:off x="462688" y="615106"/>
            <a:ext cx="11266624" cy="5627787"/>
          </a:xfrm>
          <a:custGeom>
            <a:avLst/>
            <a:gdLst>
              <a:gd name="connsiteX0" fmla="*/ 5450161 w 11266624"/>
              <a:gd name="connsiteY0" fmla="*/ 4341168 h 5627787"/>
              <a:gd name="connsiteX1" fmla="*/ 5196222 w 11266624"/>
              <a:gd name="connsiteY1" fmla="*/ 4451859 h 5627787"/>
              <a:gd name="connsiteX2" fmla="*/ 5049069 w 11266624"/>
              <a:gd name="connsiteY2" fmla="*/ 4571665 h 5627787"/>
              <a:gd name="connsiteX3" fmla="*/ 5004792 w 11266624"/>
              <a:gd name="connsiteY3" fmla="*/ 4708401 h 5627787"/>
              <a:gd name="connsiteX4" fmla="*/ 5060789 w 11266624"/>
              <a:gd name="connsiteY4" fmla="*/ 4864020 h 5627787"/>
              <a:gd name="connsiteX5" fmla="*/ 5189711 w 11266624"/>
              <a:gd name="connsiteY5" fmla="*/ 4925876 h 5627787"/>
              <a:gd name="connsiteX6" fmla="*/ 5450161 w 11266624"/>
              <a:gd name="connsiteY6" fmla="*/ 4795652 h 5627787"/>
              <a:gd name="connsiteX7" fmla="*/ 3307035 w 11266624"/>
              <a:gd name="connsiteY7" fmla="*/ 4341168 h 5627787"/>
              <a:gd name="connsiteX8" fmla="*/ 3053097 w 11266624"/>
              <a:gd name="connsiteY8" fmla="*/ 4451859 h 5627787"/>
              <a:gd name="connsiteX9" fmla="*/ 2905944 w 11266624"/>
              <a:gd name="connsiteY9" fmla="*/ 4571665 h 5627787"/>
              <a:gd name="connsiteX10" fmla="*/ 2861667 w 11266624"/>
              <a:gd name="connsiteY10" fmla="*/ 4708401 h 5627787"/>
              <a:gd name="connsiteX11" fmla="*/ 2917664 w 11266624"/>
              <a:gd name="connsiteY11" fmla="*/ 4864020 h 5627787"/>
              <a:gd name="connsiteX12" fmla="*/ 3046586 w 11266624"/>
              <a:gd name="connsiteY12" fmla="*/ 4925876 h 5627787"/>
              <a:gd name="connsiteX13" fmla="*/ 3307035 w 11266624"/>
              <a:gd name="connsiteY13" fmla="*/ 4795652 h 5627787"/>
              <a:gd name="connsiteX14" fmla="*/ 6515026 w 11266624"/>
              <a:gd name="connsiteY14" fmla="*/ 4009095 h 5627787"/>
              <a:gd name="connsiteX15" fmla="*/ 6376987 w 11266624"/>
              <a:gd name="connsiteY15" fmla="*/ 4044256 h 5627787"/>
              <a:gd name="connsiteX16" fmla="*/ 6244158 w 11266624"/>
              <a:gd name="connsiteY16" fmla="*/ 4148435 h 5627787"/>
              <a:gd name="connsiteX17" fmla="*/ 6244158 w 11266624"/>
              <a:gd name="connsiteY17" fmla="*/ 4862066 h 5627787"/>
              <a:gd name="connsiteX18" fmla="*/ 6381545 w 11266624"/>
              <a:gd name="connsiteY18" fmla="*/ 4960386 h 5627787"/>
              <a:gd name="connsiteX19" fmla="*/ 6526746 w 11266624"/>
              <a:gd name="connsiteY19" fmla="*/ 4993593 h 5627787"/>
              <a:gd name="connsiteX20" fmla="*/ 6747476 w 11266624"/>
              <a:gd name="connsiteY20" fmla="*/ 4863368 h 5627787"/>
              <a:gd name="connsiteX21" fmla="*/ 6849703 w 11266624"/>
              <a:gd name="connsiteY21" fmla="*/ 4484415 h 5627787"/>
              <a:gd name="connsiteX22" fmla="*/ 6747476 w 11266624"/>
              <a:gd name="connsiteY22" fmla="*/ 4132157 h 5627787"/>
              <a:gd name="connsiteX23" fmla="*/ 6515026 w 11266624"/>
              <a:gd name="connsiteY23" fmla="*/ 4009095 h 5627787"/>
              <a:gd name="connsiteX24" fmla="*/ 1981721 w 11266624"/>
              <a:gd name="connsiteY24" fmla="*/ 3915334 h 5627787"/>
              <a:gd name="connsiteX25" fmla="*/ 1788337 w 11266624"/>
              <a:gd name="connsiteY25" fmla="*/ 3999328 h 5627787"/>
              <a:gd name="connsiteX26" fmla="*/ 1688715 w 11266624"/>
              <a:gd name="connsiteY26" fmla="*/ 4233081 h 5627787"/>
              <a:gd name="connsiteX27" fmla="*/ 2240868 w 11266624"/>
              <a:gd name="connsiteY27" fmla="*/ 4233081 h 5627787"/>
              <a:gd name="connsiteX28" fmla="*/ 2213521 w 11266624"/>
              <a:gd name="connsiteY28" fmla="*/ 4071603 h 5627787"/>
              <a:gd name="connsiteX29" fmla="*/ 2116503 w 11266624"/>
              <a:gd name="connsiteY29" fmla="*/ 3957005 h 5627787"/>
              <a:gd name="connsiteX30" fmla="*/ 1981721 w 11266624"/>
              <a:gd name="connsiteY30" fmla="*/ 3915334 h 5627787"/>
              <a:gd name="connsiteX31" fmla="*/ 9964378 w 11266624"/>
              <a:gd name="connsiteY31" fmla="*/ 3859337 h 5627787"/>
              <a:gd name="connsiteX32" fmla="*/ 10520437 w 11266624"/>
              <a:gd name="connsiteY32" fmla="*/ 3859337 h 5627787"/>
              <a:gd name="connsiteX33" fmla="*/ 10520437 w 11266624"/>
              <a:gd name="connsiteY33" fmla="*/ 3907520 h 5627787"/>
              <a:gd name="connsiteX34" fmla="*/ 10493089 w 11266624"/>
              <a:gd name="connsiteY34" fmla="*/ 3907520 h 5627787"/>
              <a:gd name="connsiteX35" fmla="*/ 10405188 w 11266624"/>
              <a:gd name="connsiteY35" fmla="*/ 3932914 h 5627787"/>
              <a:gd name="connsiteX36" fmla="*/ 10375887 w 11266624"/>
              <a:gd name="connsiteY36" fmla="*/ 3996073 h 5627787"/>
              <a:gd name="connsiteX37" fmla="*/ 10418861 w 11266624"/>
              <a:gd name="connsiteY37" fmla="*/ 4136715 h 5627787"/>
              <a:gd name="connsiteX38" fmla="*/ 10709262 w 11266624"/>
              <a:gd name="connsiteY38" fmla="*/ 4738353 h 5627787"/>
              <a:gd name="connsiteX39" fmla="*/ 10976223 w 11266624"/>
              <a:gd name="connsiteY39" fmla="*/ 4079417 h 5627787"/>
              <a:gd name="connsiteX40" fmla="*/ 10998361 w 11266624"/>
              <a:gd name="connsiteY40" fmla="*/ 3973934 h 5627787"/>
              <a:gd name="connsiteX41" fmla="*/ 10989245 w 11266624"/>
              <a:gd name="connsiteY41" fmla="*/ 3938774 h 5627787"/>
              <a:gd name="connsiteX42" fmla="*/ 10956689 w 11266624"/>
              <a:gd name="connsiteY42" fmla="*/ 3915984 h 5627787"/>
              <a:gd name="connsiteX43" fmla="*/ 10878554 w 11266624"/>
              <a:gd name="connsiteY43" fmla="*/ 3907520 h 5627787"/>
              <a:gd name="connsiteX44" fmla="*/ 10878554 w 11266624"/>
              <a:gd name="connsiteY44" fmla="*/ 3859337 h 5627787"/>
              <a:gd name="connsiteX45" fmla="*/ 11266624 w 11266624"/>
              <a:gd name="connsiteY45" fmla="*/ 3859337 h 5627787"/>
              <a:gd name="connsiteX46" fmla="*/ 11266624 w 11266624"/>
              <a:gd name="connsiteY46" fmla="*/ 3907520 h 5627787"/>
              <a:gd name="connsiteX47" fmla="*/ 11192396 w 11266624"/>
              <a:gd name="connsiteY47" fmla="*/ 3928356 h 5627787"/>
              <a:gd name="connsiteX48" fmla="*/ 11135097 w 11266624"/>
              <a:gd name="connsiteY48" fmla="*/ 3986957 h 5627787"/>
              <a:gd name="connsiteX49" fmla="*/ 11090820 w 11266624"/>
              <a:gd name="connsiteY49" fmla="*/ 4087230 h 5627787"/>
              <a:gd name="connsiteX50" fmla="*/ 10605083 w 11266624"/>
              <a:gd name="connsiteY50" fmla="*/ 5277483 h 5627787"/>
              <a:gd name="connsiteX51" fmla="*/ 10420815 w 11266624"/>
              <a:gd name="connsiteY51" fmla="*/ 5539234 h 5627787"/>
              <a:gd name="connsiteX52" fmla="*/ 10201386 w 11266624"/>
              <a:gd name="connsiteY52" fmla="*/ 5627787 h 5627787"/>
              <a:gd name="connsiteX53" fmla="*/ 10075068 w 11266624"/>
              <a:gd name="connsiteY53" fmla="*/ 5583511 h 5627787"/>
              <a:gd name="connsiteX54" fmla="*/ 10025583 w 11266624"/>
              <a:gd name="connsiteY54" fmla="*/ 5481935 h 5627787"/>
              <a:gd name="connsiteX55" fmla="*/ 10061395 w 11266624"/>
              <a:gd name="connsiteY55" fmla="*/ 5394034 h 5627787"/>
              <a:gd name="connsiteX56" fmla="*/ 10159714 w 11266624"/>
              <a:gd name="connsiteY56" fmla="*/ 5360826 h 5627787"/>
              <a:gd name="connsiteX57" fmla="*/ 10276917 w 11266624"/>
              <a:gd name="connsiteY57" fmla="*/ 5389476 h 5627787"/>
              <a:gd name="connsiteX58" fmla="*/ 10342029 w 11266624"/>
              <a:gd name="connsiteY58" fmla="*/ 5409010 h 5627787"/>
              <a:gd name="connsiteX59" fmla="*/ 10427326 w 11266624"/>
              <a:gd name="connsiteY59" fmla="*/ 5368640 h 5627787"/>
              <a:gd name="connsiteX60" fmla="*/ 10520437 w 11266624"/>
              <a:gd name="connsiteY60" fmla="*/ 5212370 h 5627787"/>
              <a:gd name="connsiteX61" fmla="*/ 10605083 w 11266624"/>
              <a:gd name="connsiteY61" fmla="*/ 5005313 h 5627787"/>
              <a:gd name="connsiteX62" fmla="*/ 10176644 w 11266624"/>
              <a:gd name="connsiteY62" fmla="*/ 4105462 h 5627787"/>
              <a:gd name="connsiteX63" fmla="*/ 10114136 w 11266624"/>
              <a:gd name="connsiteY63" fmla="*/ 4005188 h 5627787"/>
              <a:gd name="connsiteX64" fmla="*/ 10060744 w 11266624"/>
              <a:gd name="connsiteY64" fmla="*/ 3943983 h 5627787"/>
              <a:gd name="connsiteX65" fmla="*/ 9964378 w 11266624"/>
              <a:gd name="connsiteY65" fmla="*/ 3907520 h 5627787"/>
              <a:gd name="connsiteX66" fmla="*/ 8976605 w 11266624"/>
              <a:gd name="connsiteY66" fmla="*/ 3824176 h 5627787"/>
              <a:gd name="connsiteX67" fmla="*/ 9033904 w 11266624"/>
              <a:gd name="connsiteY67" fmla="*/ 3824176 h 5627787"/>
              <a:gd name="connsiteX68" fmla="*/ 9033904 w 11266624"/>
              <a:gd name="connsiteY68" fmla="*/ 4782629 h 5627787"/>
              <a:gd name="connsiteX69" fmla="*/ 9050182 w 11266624"/>
              <a:gd name="connsiteY69" fmla="*/ 4931736 h 5627787"/>
              <a:gd name="connsiteX70" fmla="*/ 9098365 w 11266624"/>
              <a:gd name="connsiteY70" fmla="*/ 4987082 h 5627787"/>
              <a:gd name="connsiteX71" fmla="*/ 9214916 w 11266624"/>
              <a:gd name="connsiteY71" fmla="*/ 5005313 h 5627787"/>
              <a:gd name="connsiteX72" fmla="*/ 9214916 w 11266624"/>
              <a:gd name="connsiteY72" fmla="*/ 5052194 h 5627787"/>
              <a:gd name="connsiteX73" fmla="*/ 8635417 w 11266624"/>
              <a:gd name="connsiteY73" fmla="*/ 5052194 h 5627787"/>
              <a:gd name="connsiteX74" fmla="*/ 8635417 w 11266624"/>
              <a:gd name="connsiteY74" fmla="*/ 5005313 h 5627787"/>
              <a:gd name="connsiteX75" fmla="*/ 8752619 w 11266624"/>
              <a:gd name="connsiteY75" fmla="*/ 4988384 h 5627787"/>
              <a:gd name="connsiteX76" fmla="*/ 8800151 w 11266624"/>
              <a:gd name="connsiteY76" fmla="*/ 4932387 h 5627787"/>
              <a:gd name="connsiteX77" fmla="*/ 8817731 w 11266624"/>
              <a:gd name="connsiteY77" fmla="*/ 4782629 h 5627787"/>
              <a:gd name="connsiteX78" fmla="*/ 8817731 w 11266624"/>
              <a:gd name="connsiteY78" fmla="*/ 4322936 h 5627787"/>
              <a:gd name="connsiteX79" fmla="*/ 8806011 w 11266624"/>
              <a:gd name="connsiteY79" fmla="*/ 4071603 h 5627787"/>
              <a:gd name="connsiteX80" fmla="*/ 8777362 w 11266624"/>
              <a:gd name="connsiteY80" fmla="*/ 4013653 h 5627787"/>
              <a:gd name="connsiteX81" fmla="*/ 8723970 w 11266624"/>
              <a:gd name="connsiteY81" fmla="*/ 3997375 h 5627787"/>
              <a:gd name="connsiteX82" fmla="*/ 8635417 w 11266624"/>
              <a:gd name="connsiteY82" fmla="*/ 4016908 h 5627787"/>
              <a:gd name="connsiteX83" fmla="*/ 8617185 w 11266624"/>
              <a:gd name="connsiteY83" fmla="*/ 3970028 h 5627787"/>
              <a:gd name="connsiteX84" fmla="*/ 7566906 w 11266624"/>
              <a:gd name="connsiteY84" fmla="*/ 3824176 h 5627787"/>
              <a:gd name="connsiteX85" fmla="*/ 7624204 w 11266624"/>
              <a:gd name="connsiteY85" fmla="*/ 3824176 h 5627787"/>
              <a:gd name="connsiteX86" fmla="*/ 7624204 w 11266624"/>
              <a:gd name="connsiteY86" fmla="*/ 4782629 h 5627787"/>
              <a:gd name="connsiteX87" fmla="*/ 7640482 w 11266624"/>
              <a:gd name="connsiteY87" fmla="*/ 4931736 h 5627787"/>
              <a:gd name="connsiteX88" fmla="*/ 7688666 w 11266624"/>
              <a:gd name="connsiteY88" fmla="*/ 4987082 h 5627787"/>
              <a:gd name="connsiteX89" fmla="*/ 7805217 w 11266624"/>
              <a:gd name="connsiteY89" fmla="*/ 5005313 h 5627787"/>
              <a:gd name="connsiteX90" fmla="*/ 7805217 w 11266624"/>
              <a:gd name="connsiteY90" fmla="*/ 5052194 h 5627787"/>
              <a:gd name="connsiteX91" fmla="*/ 7225717 w 11266624"/>
              <a:gd name="connsiteY91" fmla="*/ 5052194 h 5627787"/>
              <a:gd name="connsiteX92" fmla="*/ 7225717 w 11266624"/>
              <a:gd name="connsiteY92" fmla="*/ 5005313 h 5627787"/>
              <a:gd name="connsiteX93" fmla="*/ 7342919 w 11266624"/>
              <a:gd name="connsiteY93" fmla="*/ 4988384 h 5627787"/>
              <a:gd name="connsiteX94" fmla="*/ 7390451 w 11266624"/>
              <a:gd name="connsiteY94" fmla="*/ 4932387 h 5627787"/>
              <a:gd name="connsiteX95" fmla="*/ 7408031 w 11266624"/>
              <a:gd name="connsiteY95" fmla="*/ 4782629 h 5627787"/>
              <a:gd name="connsiteX96" fmla="*/ 7408031 w 11266624"/>
              <a:gd name="connsiteY96" fmla="*/ 4322936 h 5627787"/>
              <a:gd name="connsiteX97" fmla="*/ 7396311 w 11266624"/>
              <a:gd name="connsiteY97" fmla="*/ 4071603 h 5627787"/>
              <a:gd name="connsiteX98" fmla="*/ 7367662 w 11266624"/>
              <a:gd name="connsiteY98" fmla="*/ 4013653 h 5627787"/>
              <a:gd name="connsiteX99" fmla="*/ 7314270 w 11266624"/>
              <a:gd name="connsiteY99" fmla="*/ 3997375 h 5627787"/>
              <a:gd name="connsiteX100" fmla="*/ 7225717 w 11266624"/>
              <a:gd name="connsiteY100" fmla="*/ 4016908 h 5627787"/>
              <a:gd name="connsiteX101" fmla="*/ 7207485 w 11266624"/>
              <a:gd name="connsiteY101" fmla="*/ 3970028 h 5627787"/>
              <a:gd name="connsiteX102" fmla="*/ 5267846 w 11266624"/>
              <a:gd name="connsiteY102" fmla="*/ 3824176 h 5627787"/>
              <a:gd name="connsiteX103" fmla="*/ 5528295 w 11266624"/>
              <a:gd name="connsiteY103" fmla="*/ 3877568 h 5627787"/>
              <a:gd name="connsiteX104" fmla="*/ 5641591 w 11266624"/>
              <a:gd name="connsiteY104" fmla="*/ 4003886 h 5627787"/>
              <a:gd name="connsiteX105" fmla="*/ 5665031 w 11266624"/>
              <a:gd name="connsiteY105" fmla="*/ 4233081 h 5627787"/>
              <a:gd name="connsiteX106" fmla="*/ 5665031 w 11266624"/>
              <a:gd name="connsiteY106" fmla="*/ 4638080 h 5627787"/>
              <a:gd name="connsiteX107" fmla="*/ 5671542 w 11266624"/>
              <a:gd name="connsiteY107" fmla="*/ 4847090 h 5627787"/>
              <a:gd name="connsiteX108" fmla="*/ 5693029 w 11266624"/>
              <a:gd name="connsiteY108" fmla="*/ 4898529 h 5627787"/>
              <a:gd name="connsiteX109" fmla="*/ 5727538 w 11266624"/>
              <a:gd name="connsiteY109" fmla="*/ 4911552 h 5627787"/>
              <a:gd name="connsiteX110" fmla="*/ 5764002 w 11266624"/>
              <a:gd name="connsiteY110" fmla="*/ 4902436 h 5627787"/>
              <a:gd name="connsiteX111" fmla="*/ 5869484 w 11266624"/>
              <a:gd name="connsiteY111" fmla="*/ 4807372 h 5627787"/>
              <a:gd name="connsiteX112" fmla="*/ 5869484 w 11266624"/>
              <a:gd name="connsiteY112" fmla="*/ 4880298 h 5627787"/>
              <a:gd name="connsiteX113" fmla="*/ 5590803 w 11266624"/>
              <a:gd name="connsiteY113" fmla="*/ 5075635 h 5627787"/>
              <a:gd name="connsiteX114" fmla="*/ 5489228 w 11266624"/>
              <a:gd name="connsiteY114" fmla="*/ 5031358 h 5627787"/>
              <a:gd name="connsiteX115" fmla="*/ 5450161 w 11266624"/>
              <a:gd name="connsiteY115" fmla="*/ 4880298 h 5627787"/>
              <a:gd name="connsiteX116" fmla="*/ 5219663 w 11266624"/>
              <a:gd name="connsiteY116" fmla="*/ 5044381 h 5627787"/>
              <a:gd name="connsiteX117" fmla="*/ 5069904 w 11266624"/>
              <a:gd name="connsiteY117" fmla="*/ 5076937 h 5627787"/>
              <a:gd name="connsiteX118" fmla="*/ 4866103 w 11266624"/>
              <a:gd name="connsiteY118" fmla="*/ 4992291 h 5627787"/>
              <a:gd name="connsiteX119" fmla="*/ 4786015 w 11266624"/>
              <a:gd name="connsiteY119" fmla="*/ 4769607 h 5627787"/>
              <a:gd name="connsiteX120" fmla="*/ 4825082 w 11266624"/>
              <a:gd name="connsiteY120" fmla="*/ 4618546 h 5627787"/>
              <a:gd name="connsiteX121" fmla="*/ 5010653 w 11266624"/>
              <a:gd name="connsiteY121" fmla="*/ 4451859 h 5627787"/>
              <a:gd name="connsiteX122" fmla="*/ 5450161 w 11266624"/>
              <a:gd name="connsiteY122" fmla="*/ 4261731 h 5627787"/>
              <a:gd name="connsiteX123" fmla="*/ 5450161 w 11266624"/>
              <a:gd name="connsiteY123" fmla="*/ 4214850 h 5627787"/>
              <a:gd name="connsiteX124" fmla="*/ 5393513 w 11266624"/>
              <a:gd name="connsiteY124" fmla="*/ 3970028 h 5627787"/>
              <a:gd name="connsiteX125" fmla="*/ 5228778 w 11266624"/>
              <a:gd name="connsiteY125" fmla="*/ 3903613 h 5627787"/>
              <a:gd name="connsiteX126" fmla="*/ 5098554 w 11266624"/>
              <a:gd name="connsiteY126" fmla="*/ 3947889 h 5627787"/>
              <a:gd name="connsiteX127" fmla="*/ 5049069 w 11266624"/>
              <a:gd name="connsiteY127" fmla="*/ 4049465 h 5627787"/>
              <a:gd name="connsiteX128" fmla="*/ 5051673 w 11266624"/>
              <a:gd name="connsiteY128" fmla="*/ 4124995 h 5627787"/>
              <a:gd name="connsiteX129" fmla="*/ 5021070 w 11266624"/>
              <a:gd name="connsiteY129" fmla="*/ 4217454 h 5627787"/>
              <a:gd name="connsiteX130" fmla="*/ 4940982 w 11266624"/>
              <a:gd name="connsiteY130" fmla="*/ 4250011 h 5627787"/>
              <a:gd name="connsiteX131" fmla="*/ 4862196 w 11266624"/>
              <a:gd name="connsiteY131" fmla="*/ 4216152 h 5627787"/>
              <a:gd name="connsiteX132" fmla="*/ 4831593 w 11266624"/>
              <a:gd name="connsiteY132" fmla="*/ 4123693 h 5627787"/>
              <a:gd name="connsiteX133" fmla="*/ 4946191 w 11266624"/>
              <a:gd name="connsiteY133" fmla="*/ 3917938 h 5627787"/>
              <a:gd name="connsiteX134" fmla="*/ 5267846 w 11266624"/>
              <a:gd name="connsiteY134" fmla="*/ 3824176 h 5627787"/>
              <a:gd name="connsiteX135" fmla="*/ 4183076 w 11266624"/>
              <a:gd name="connsiteY135" fmla="*/ 3824176 h 5627787"/>
              <a:gd name="connsiteX136" fmla="*/ 4353669 w 11266624"/>
              <a:gd name="connsiteY136" fmla="*/ 3854128 h 5627787"/>
              <a:gd name="connsiteX137" fmla="*/ 4442222 w 11266624"/>
              <a:gd name="connsiteY137" fmla="*/ 3873661 h 5627787"/>
              <a:gd name="connsiteX138" fmla="*/ 4474779 w 11266624"/>
              <a:gd name="connsiteY138" fmla="*/ 3864546 h 5627787"/>
              <a:gd name="connsiteX139" fmla="*/ 4502125 w 11266624"/>
              <a:gd name="connsiteY139" fmla="*/ 3824176 h 5627787"/>
              <a:gd name="connsiteX140" fmla="*/ 4545100 w 11266624"/>
              <a:gd name="connsiteY140" fmla="*/ 3824176 h 5627787"/>
              <a:gd name="connsiteX141" fmla="*/ 4545100 w 11266624"/>
              <a:gd name="connsiteY141" fmla="*/ 4230477 h 5627787"/>
              <a:gd name="connsiteX142" fmla="*/ 4502125 w 11266624"/>
              <a:gd name="connsiteY142" fmla="*/ 4230477 h 5627787"/>
              <a:gd name="connsiteX143" fmla="*/ 4375157 w 11266624"/>
              <a:gd name="connsiteY143" fmla="*/ 3970028 h 5627787"/>
              <a:gd name="connsiteX144" fmla="*/ 4177867 w 11266624"/>
              <a:gd name="connsiteY144" fmla="*/ 3901009 h 5627787"/>
              <a:gd name="connsiteX145" fmla="*/ 4030712 w 11266624"/>
              <a:gd name="connsiteY145" fmla="*/ 3949192 h 5627787"/>
              <a:gd name="connsiteX146" fmla="*/ 3974716 w 11266624"/>
              <a:gd name="connsiteY146" fmla="*/ 4055976 h 5627787"/>
              <a:gd name="connsiteX147" fmla="*/ 4016388 w 11266624"/>
              <a:gd name="connsiteY147" fmla="*/ 4180991 h 5627787"/>
              <a:gd name="connsiteX148" fmla="*/ 4180470 w 11266624"/>
              <a:gd name="connsiteY148" fmla="*/ 4294287 h 5627787"/>
              <a:gd name="connsiteX149" fmla="*/ 4370599 w 11266624"/>
              <a:gd name="connsiteY149" fmla="*/ 4386746 h 5627787"/>
              <a:gd name="connsiteX150" fmla="*/ 4634955 w 11266624"/>
              <a:gd name="connsiteY150" fmla="*/ 4726633 h 5627787"/>
              <a:gd name="connsiteX151" fmla="*/ 4511893 w 11266624"/>
              <a:gd name="connsiteY151" fmla="*/ 4989035 h 5627787"/>
              <a:gd name="connsiteX152" fmla="*/ 4236467 w 11266624"/>
              <a:gd name="connsiteY152" fmla="*/ 5088657 h 5627787"/>
              <a:gd name="connsiteX153" fmla="*/ 3986436 w 11266624"/>
              <a:gd name="connsiteY153" fmla="*/ 5049590 h 5627787"/>
              <a:gd name="connsiteX154" fmla="*/ 3916115 w 11266624"/>
              <a:gd name="connsiteY154" fmla="*/ 5036567 h 5627787"/>
              <a:gd name="connsiteX155" fmla="*/ 3869234 w 11266624"/>
              <a:gd name="connsiteY155" fmla="*/ 5070426 h 5627787"/>
              <a:gd name="connsiteX156" fmla="*/ 3826260 w 11266624"/>
              <a:gd name="connsiteY156" fmla="*/ 5070426 h 5627787"/>
              <a:gd name="connsiteX157" fmla="*/ 3826260 w 11266624"/>
              <a:gd name="connsiteY157" fmla="*/ 4644591 h 5627787"/>
              <a:gd name="connsiteX158" fmla="*/ 3869234 w 11266624"/>
              <a:gd name="connsiteY158" fmla="*/ 4644591 h 5627787"/>
              <a:gd name="connsiteX159" fmla="*/ 4008575 w 11266624"/>
              <a:gd name="connsiteY159" fmla="*/ 4919365 h 5627787"/>
              <a:gd name="connsiteX160" fmla="*/ 4239072 w 11266624"/>
              <a:gd name="connsiteY160" fmla="*/ 5011825 h 5627787"/>
              <a:gd name="connsiteX161" fmla="*/ 4385575 w 11266624"/>
              <a:gd name="connsiteY161" fmla="*/ 4959084 h 5627787"/>
              <a:gd name="connsiteX162" fmla="*/ 4442222 w 11266624"/>
              <a:gd name="connsiteY162" fmla="*/ 4832115 h 5627787"/>
              <a:gd name="connsiteX163" fmla="*/ 4379064 w 11266624"/>
              <a:gd name="connsiteY163" fmla="*/ 4681054 h 5627787"/>
              <a:gd name="connsiteX164" fmla="*/ 4127079 w 11266624"/>
              <a:gd name="connsiteY164" fmla="*/ 4526087 h 5627787"/>
              <a:gd name="connsiteX165" fmla="*/ 3879652 w 11266624"/>
              <a:gd name="connsiteY165" fmla="*/ 4356795 h 5627787"/>
              <a:gd name="connsiteX166" fmla="*/ 3821051 w 11266624"/>
              <a:gd name="connsiteY166" fmla="*/ 4169271 h 5627787"/>
              <a:gd name="connsiteX167" fmla="*/ 3921975 w 11266624"/>
              <a:gd name="connsiteY167" fmla="*/ 3923147 h 5627787"/>
              <a:gd name="connsiteX168" fmla="*/ 4183076 w 11266624"/>
              <a:gd name="connsiteY168" fmla="*/ 3824176 h 5627787"/>
              <a:gd name="connsiteX169" fmla="*/ 3124721 w 11266624"/>
              <a:gd name="connsiteY169" fmla="*/ 3824176 h 5627787"/>
              <a:gd name="connsiteX170" fmla="*/ 3385170 w 11266624"/>
              <a:gd name="connsiteY170" fmla="*/ 3877568 h 5627787"/>
              <a:gd name="connsiteX171" fmla="*/ 3498466 w 11266624"/>
              <a:gd name="connsiteY171" fmla="*/ 4003886 h 5627787"/>
              <a:gd name="connsiteX172" fmla="*/ 3521906 w 11266624"/>
              <a:gd name="connsiteY172" fmla="*/ 4233081 h 5627787"/>
              <a:gd name="connsiteX173" fmla="*/ 3521906 w 11266624"/>
              <a:gd name="connsiteY173" fmla="*/ 4638080 h 5627787"/>
              <a:gd name="connsiteX174" fmla="*/ 3528418 w 11266624"/>
              <a:gd name="connsiteY174" fmla="*/ 4847090 h 5627787"/>
              <a:gd name="connsiteX175" fmla="*/ 3549905 w 11266624"/>
              <a:gd name="connsiteY175" fmla="*/ 4898529 h 5627787"/>
              <a:gd name="connsiteX176" fmla="*/ 3584414 w 11266624"/>
              <a:gd name="connsiteY176" fmla="*/ 4911552 h 5627787"/>
              <a:gd name="connsiteX177" fmla="*/ 3620877 w 11266624"/>
              <a:gd name="connsiteY177" fmla="*/ 4902436 h 5627787"/>
              <a:gd name="connsiteX178" fmla="*/ 3726359 w 11266624"/>
              <a:gd name="connsiteY178" fmla="*/ 4807372 h 5627787"/>
              <a:gd name="connsiteX179" fmla="*/ 3726359 w 11266624"/>
              <a:gd name="connsiteY179" fmla="*/ 4880298 h 5627787"/>
              <a:gd name="connsiteX180" fmla="*/ 3447678 w 11266624"/>
              <a:gd name="connsiteY180" fmla="*/ 5075635 h 5627787"/>
              <a:gd name="connsiteX181" fmla="*/ 3346103 w 11266624"/>
              <a:gd name="connsiteY181" fmla="*/ 5031358 h 5627787"/>
              <a:gd name="connsiteX182" fmla="*/ 3307035 w 11266624"/>
              <a:gd name="connsiteY182" fmla="*/ 4880298 h 5627787"/>
              <a:gd name="connsiteX183" fmla="*/ 3076538 w 11266624"/>
              <a:gd name="connsiteY183" fmla="*/ 5044381 h 5627787"/>
              <a:gd name="connsiteX184" fmla="*/ 2926780 w 11266624"/>
              <a:gd name="connsiteY184" fmla="*/ 5076937 h 5627787"/>
              <a:gd name="connsiteX185" fmla="*/ 2722978 w 11266624"/>
              <a:gd name="connsiteY185" fmla="*/ 4992291 h 5627787"/>
              <a:gd name="connsiteX186" fmla="*/ 2642890 w 11266624"/>
              <a:gd name="connsiteY186" fmla="*/ 4769607 h 5627787"/>
              <a:gd name="connsiteX187" fmla="*/ 2681958 w 11266624"/>
              <a:gd name="connsiteY187" fmla="*/ 4618546 h 5627787"/>
              <a:gd name="connsiteX188" fmla="*/ 2867528 w 11266624"/>
              <a:gd name="connsiteY188" fmla="*/ 4451859 h 5627787"/>
              <a:gd name="connsiteX189" fmla="*/ 3307035 w 11266624"/>
              <a:gd name="connsiteY189" fmla="*/ 4261731 h 5627787"/>
              <a:gd name="connsiteX190" fmla="*/ 3307035 w 11266624"/>
              <a:gd name="connsiteY190" fmla="*/ 4214850 h 5627787"/>
              <a:gd name="connsiteX191" fmla="*/ 3250388 w 11266624"/>
              <a:gd name="connsiteY191" fmla="*/ 3970028 h 5627787"/>
              <a:gd name="connsiteX192" fmla="*/ 3085654 w 11266624"/>
              <a:gd name="connsiteY192" fmla="*/ 3903613 h 5627787"/>
              <a:gd name="connsiteX193" fmla="*/ 2955429 w 11266624"/>
              <a:gd name="connsiteY193" fmla="*/ 3947889 h 5627787"/>
              <a:gd name="connsiteX194" fmla="*/ 2905944 w 11266624"/>
              <a:gd name="connsiteY194" fmla="*/ 4049465 h 5627787"/>
              <a:gd name="connsiteX195" fmla="*/ 2908548 w 11266624"/>
              <a:gd name="connsiteY195" fmla="*/ 4124995 h 5627787"/>
              <a:gd name="connsiteX196" fmla="*/ 2877946 w 11266624"/>
              <a:gd name="connsiteY196" fmla="*/ 4217454 h 5627787"/>
              <a:gd name="connsiteX197" fmla="*/ 2797857 w 11266624"/>
              <a:gd name="connsiteY197" fmla="*/ 4250011 h 5627787"/>
              <a:gd name="connsiteX198" fmla="*/ 2719071 w 11266624"/>
              <a:gd name="connsiteY198" fmla="*/ 4216152 h 5627787"/>
              <a:gd name="connsiteX199" fmla="*/ 2688469 w 11266624"/>
              <a:gd name="connsiteY199" fmla="*/ 4123693 h 5627787"/>
              <a:gd name="connsiteX200" fmla="*/ 2803066 w 11266624"/>
              <a:gd name="connsiteY200" fmla="*/ 3917938 h 5627787"/>
              <a:gd name="connsiteX201" fmla="*/ 3124721 w 11266624"/>
              <a:gd name="connsiteY201" fmla="*/ 3824176 h 5627787"/>
              <a:gd name="connsiteX202" fmla="*/ 2054647 w 11266624"/>
              <a:gd name="connsiteY202" fmla="*/ 3822874 h 5627787"/>
              <a:gd name="connsiteX203" fmla="*/ 2384116 w 11266624"/>
              <a:gd name="connsiteY203" fmla="*/ 3955052 h 5627787"/>
              <a:gd name="connsiteX204" fmla="*/ 2513038 w 11266624"/>
              <a:gd name="connsiteY204" fmla="*/ 4308612 h 5627787"/>
              <a:gd name="connsiteX205" fmla="*/ 1688715 w 11266624"/>
              <a:gd name="connsiteY205" fmla="*/ 4308612 h 5627787"/>
              <a:gd name="connsiteX206" fmla="*/ 1817638 w 11266624"/>
              <a:gd name="connsiteY206" fmla="*/ 4725330 h 5627787"/>
              <a:gd name="connsiteX207" fmla="*/ 2123666 w 11266624"/>
              <a:gd name="connsiteY207" fmla="*/ 4876391 h 5627787"/>
              <a:gd name="connsiteX208" fmla="*/ 2327468 w 11266624"/>
              <a:gd name="connsiteY208" fmla="*/ 4811930 h 5627787"/>
              <a:gd name="connsiteX209" fmla="*/ 2472668 w 11266624"/>
              <a:gd name="connsiteY209" fmla="*/ 4591199 h 5627787"/>
              <a:gd name="connsiteX210" fmla="*/ 2513038 w 11266624"/>
              <a:gd name="connsiteY210" fmla="*/ 4617244 h 5627787"/>
              <a:gd name="connsiteX211" fmla="*/ 2354163 w 11266624"/>
              <a:gd name="connsiteY211" fmla="*/ 4942154 h 5627787"/>
              <a:gd name="connsiteX212" fmla="*/ 2024696 w 11266624"/>
              <a:gd name="connsiteY212" fmla="*/ 5088657 h 5627787"/>
              <a:gd name="connsiteX213" fmla="*/ 1656810 w 11266624"/>
              <a:gd name="connsiteY213" fmla="*/ 4921318 h 5627787"/>
              <a:gd name="connsiteX214" fmla="*/ 1503797 w 11266624"/>
              <a:gd name="connsiteY214" fmla="*/ 4471392 h 5627787"/>
              <a:gd name="connsiteX215" fmla="*/ 1660717 w 11266624"/>
              <a:gd name="connsiteY215" fmla="*/ 3994119 h 5627787"/>
              <a:gd name="connsiteX216" fmla="*/ 2054647 w 11266624"/>
              <a:gd name="connsiteY216" fmla="*/ 3822874 h 5627787"/>
              <a:gd name="connsiteX217" fmla="*/ 9633272 w 11266624"/>
              <a:gd name="connsiteY217" fmla="*/ 3467361 h 5627787"/>
              <a:gd name="connsiteX218" fmla="*/ 9673642 w 11266624"/>
              <a:gd name="connsiteY218" fmla="*/ 3467361 h 5627787"/>
              <a:gd name="connsiteX219" fmla="*/ 9673642 w 11266624"/>
              <a:gd name="connsiteY219" fmla="*/ 3859337 h 5627787"/>
              <a:gd name="connsiteX220" fmla="*/ 9952322 w 11266624"/>
              <a:gd name="connsiteY220" fmla="*/ 3859337 h 5627787"/>
              <a:gd name="connsiteX221" fmla="*/ 9952322 w 11266624"/>
              <a:gd name="connsiteY221" fmla="*/ 3950494 h 5627787"/>
              <a:gd name="connsiteX222" fmla="*/ 9673642 w 11266624"/>
              <a:gd name="connsiteY222" fmla="*/ 3950494 h 5627787"/>
              <a:gd name="connsiteX223" fmla="*/ 9673642 w 11266624"/>
              <a:gd name="connsiteY223" fmla="*/ 4724028 h 5627787"/>
              <a:gd name="connsiteX224" fmla="*/ 9706849 w 11266624"/>
              <a:gd name="connsiteY224" fmla="*/ 4880298 h 5627787"/>
              <a:gd name="connsiteX225" fmla="*/ 9792146 w 11266624"/>
              <a:gd name="connsiteY225" fmla="*/ 4920667 h 5627787"/>
              <a:gd name="connsiteX226" fmla="*/ 9875490 w 11266624"/>
              <a:gd name="connsiteY226" fmla="*/ 4893971 h 5627787"/>
              <a:gd name="connsiteX227" fmla="*/ 9937998 w 11266624"/>
              <a:gd name="connsiteY227" fmla="*/ 4815185 h 5627787"/>
              <a:gd name="connsiteX228" fmla="*/ 9988785 w 11266624"/>
              <a:gd name="connsiteY228" fmla="*/ 4815185 h 5627787"/>
              <a:gd name="connsiteX229" fmla="*/ 9859863 w 11266624"/>
              <a:gd name="connsiteY229" fmla="*/ 5007267 h 5627787"/>
              <a:gd name="connsiteX230" fmla="*/ 9687967 w 11266624"/>
              <a:gd name="connsiteY230" fmla="*/ 5071728 h 5627787"/>
              <a:gd name="connsiteX231" fmla="*/ 9570764 w 11266624"/>
              <a:gd name="connsiteY231" fmla="*/ 5038521 h 5627787"/>
              <a:gd name="connsiteX232" fmla="*/ 9486118 w 11266624"/>
              <a:gd name="connsiteY232" fmla="*/ 4943457 h 5627787"/>
              <a:gd name="connsiteX233" fmla="*/ 9458771 w 11266624"/>
              <a:gd name="connsiteY233" fmla="*/ 4752678 h 5627787"/>
              <a:gd name="connsiteX234" fmla="*/ 9458771 w 11266624"/>
              <a:gd name="connsiteY234" fmla="*/ 3950494 h 5627787"/>
              <a:gd name="connsiteX235" fmla="*/ 9269946 w 11266624"/>
              <a:gd name="connsiteY235" fmla="*/ 3950494 h 5627787"/>
              <a:gd name="connsiteX236" fmla="*/ 9269946 w 11266624"/>
              <a:gd name="connsiteY236" fmla="*/ 3907520 h 5627787"/>
              <a:gd name="connsiteX237" fmla="*/ 9416448 w 11266624"/>
              <a:gd name="connsiteY237" fmla="*/ 3810502 h 5627787"/>
              <a:gd name="connsiteX238" fmla="*/ 9549928 w 11266624"/>
              <a:gd name="connsiteY238" fmla="*/ 3648373 h 5627787"/>
              <a:gd name="connsiteX239" fmla="*/ 9633272 w 11266624"/>
              <a:gd name="connsiteY239" fmla="*/ 3467361 h 5627787"/>
              <a:gd name="connsiteX240" fmla="*/ 0 w 11266624"/>
              <a:gd name="connsiteY240" fmla="*/ 3286348 h 5627787"/>
              <a:gd name="connsiteX241" fmla="*/ 1313967 w 11266624"/>
              <a:gd name="connsiteY241" fmla="*/ 3286348 h 5627787"/>
              <a:gd name="connsiteX242" fmla="*/ 1330895 w 11266624"/>
              <a:gd name="connsiteY242" fmla="*/ 3674418 h 5627787"/>
              <a:gd name="connsiteX243" fmla="*/ 1285317 w 11266624"/>
              <a:gd name="connsiteY243" fmla="*/ 3674418 h 5627787"/>
              <a:gd name="connsiteX244" fmla="*/ 1206532 w 11266624"/>
              <a:gd name="connsiteY244" fmla="*/ 3492754 h 5627787"/>
              <a:gd name="connsiteX245" fmla="*/ 1095840 w 11266624"/>
              <a:gd name="connsiteY245" fmla="*/ 3408759 h 5627787"/>
              <a:gd name="connsiteX246" fmla="*/ 892039 w 11266624"/>
              <a:gd name="connsiteY246" fmla="*/ 3382715 h 5627787"/>
              <a:gd name="connsiteX247" fmla="*/ 502668 w 11266624"/>
              <a:gd name="connsiteY247" fmla="*/ 3382715 h 5627787"/>
              <a:gd name="connsiteX248" fmla="*/ 502668 w 11266624"/>
              <a:gd name="connsiteY248" fmla="*/ 4076812 h 5627787"/>
              <a:gd name="connsiteX249" fmla="*/ 824322 w 11266624"/>
              <a:gd name="connsiteY249" fmla="*/ 4076812 h 5627787"/>
              <a:gd name="connsiteX250" fmla="*/ 986451 w 11266624"/>
              <a:gd name="connsiteY250" fmla="*/ 4027978 h 5627787"/>
              <a:gd name="connsiteX251" fmla="*/ 1054819 w 11266624"/>
              <a:gd name="connsiteY251" fmla="*/ 3834594 h 5627787"/>
              <a:gd name="connsiteX252" fmla="*/ 1103003 w 11266624"/>
              <a:gd name="connsiteY252" fmla="*/ 3834594 h 5627787"/>
              <a:gd name="connsiteX253" fmla="*/ 1103003 w 11266624"/>
              <a:gd name="connsiteY253" fmla="*/ 4432325 h 5627787"/>
              <a:gd name="connsiteX254" fmla="*/ 1054819 w 11266624"/>
              <a:gd name="connsiteY254" fmla="*/ 4432325 h 5627787"/>
              <a:gd name="connsiteX255" fmla="*/ 1028123 w 11266624"/>
              <a:gd name="connsiteY255" fmla="*/ 4281264 h 5627787"/>
              <a:gd name="connsiteX256" fmla="*/ 957803 w 11266624"/>
              <a:gd name="connsiteY256" fmla="*/ 4208990 h 5627787"/>
              <a:gd name="connsiteX257" fmla="*/ 824322 w 11266624"/>
              <a:gd name="connsiteY257" fmla="*/ 4184898 h 5627787"/>
              <a:gd name="connsiteX258" fmla="*/ 502668 w 11266624"/>
              <a:gd name="connsiteY258" fmla="*/ 4184898 h 5627787"/>
              <a:gd name="connsiteX259" fmla="*/ 502668 w 11266624"/>
              <a:gd name="connsiteY259" fmla="*/ 4739655 h 5627787"/>
              <a:gd name="connsiteX260" fmla="*/ 519596 w 11266624"/>
              <a:gd name="connsiteY260" fmla="*/ 4916761 h 5627787"/>
              <a:gd name="connsiteX261" fmla="*/ 574290 w 11266624"/>
              <a:gd name="connsiteY261" fmla="*/ 4972757 h 5627787"/>
              <a:gd name="connsiteX262" fmla="*/ 694098 w 11266624"/>
              <a:gd name="connsiteY262" fmla="*/ 5004011 h 5627787"/>
              <a:gd name="connsiteX263" fmla="*/ 757908 w 11266624"/>
              <a:gd name="connsiteY263" fmla="*/ 5004011 h 5627787"/>
              <a:gd name="connsiteX264" fmla="*/ 757908 w 11266624"/>
              <a:gd name="connsiteY264" fmla="*/ 5052194 h 5627787"/>
              <a:gd name="connsiteX265" fmla="*/ 0 w 11266624"/>
              <a:gd name="connsiteY265" fmla="*/ 5052194 h 5627787"/>
              <a:gd name="connsiteX266" fmla="*/ 0 w 11266624"/>
              <a:gd name="connsiteY266" fmla="*/ 5004011 h 5627787"/>
              <a:gd name="connsiteX267" fmla="*/ 62508 w 11266624"/>
              <a:gd name="connsiteY267" fmla="*/ 5004011 h 5627787"/>
              <a:gd name="connsiteX268" fmla="*/ 221382 w 11266624"/>
              <a:gd name="connsiteY268" fmla="*/ 4940201 h 5627787"/>
              <a:gd name="connsiteX269" fmla="*/ 252636 w 11266624"/>
              <a:gd name="connsiteY269" fmla="*/ 4739655 h 5627787"/>
              <a:gd name="connsiteX270" fmla="*/ 252636 w 11266624"/>
              <a:gd name="connsiteY270" fmla="*/ 3598887 h 5627787"/>
              <a:gd name="connsiteX271" fmla="*/ 235707 w 11266624"/>
              <a:gd name="connsiteY271" fmla="*/ 3421782 h 5627787"/>
              <a:gd name="connsiteX272" fmla="*/ 182314 w 11266624"/>
              <a:gd name="connsiteY272" fmla="*/ 3365785 h 5627787"/>
              <a:gd name="connsiteX273" fmla="*/ 62508 w 11266624"/>
              <a:gd name="connsiteY273" fmla="*/ 3334531 h 5627787"/>
              <a:gd name="connsiteX274" fmla="*/ 0 w 11266624"/>
              <a:gd name="connsiteY274" fmla="*/ 3334531 h 5627787"/>
              <a:gd name="connsiteX275" fmla="*/ 8925818 w 11266624"/>
              <a:gd name="connsiteY275" fmla="*/ 3200400 h 5627787"/>
              <a:gd name="connsiteX276" fmla="*/ 9018928 w 11266624"/>
              <a:gd name="connsiteY276" fmla="*/ 3238816 h 5627787"/>
              <a:gd name="connsiteX277" fmla="*/ 9057345 w 11266624"/>
              <a:gd name="connsiteY277" fmla="*/ 3331927 h 5627787"/>
              <a:gd name="connsiteX278" fmla="*/ 9018928 w 11266624"/>
              <a:gd name="connsiteY278" fmla="*/ 3425689 h 5627787"/>
              <a:gd name="connsiteX279" fmla="*/ 8925818 w 11266624"/>
              <a:gd name="connsiteY279" fmla="*/ 3464756 h 5627787"/>
              <a:gd name="connsiteX280" fmla="*/ 8832056 w 11266624"/>
              <a:gd name="connsiteY280" fmla="*/ 3425689 h 5627787"/>
              <a:gd name="connsiteX281" fmla="*/ 8792989 w 11266624"/>
              <a:gd name="connsiteY281" fmla="*/ 3331927 h 5627787"/>
              <a:gd name="connsiteX282" fmla="*/ 8831405 w 11266624"/>
              <a:gd name="connsiteY282" fmla="*/ 3238816 h 5627787"/>
              <a:gd name="connsiteX283" fmla="*/ 8925818 w 11266624"/>
              <a:gd name="connsiteY283" fmla="*/ 3200400 h 5627787"/>
              <a:gd name="connsiteX284" fmla="*/ 8269151 w 11266624"/>
              <a:gd name="connsiteY284" fmla="*/ 3200400 h 5627787"/>
              <a:gd name="connsiteX285" fmla="*/ 8327752 w 11266624"/>
              <a:gd name="connsiteY285" fmla="*/ 3200400 h 5627787"/>
              <a:gd name="connsiteX286" fmla="*/ 8327752 w 11266624"/>
              <a:gd name="connsiteY286" fmla="*/ 4782629 h 5627787"/>
              <a:gd name="connsiteX287" fmla="*/ 8344030 w 11266624"/>
              <a:gd name="connsiteY287" fmla="*/ 4931085 h 5627787"/>
              <a:gd name="connsiteX288" fmla="*/ 8394166 w 11266624"/>
              <a:gd name="connsiteY288" fmla="*/ 4986431 h 5627787"/>
              <a:gd name="connsiteX289" fmla="*/ 8520484 w 11266624"/>
              <a:gd name="connsiteY289" fmla="*/ 5005313 h 5627787"/>
              <a:gd name="connsiteX290" fmla="*/ 8520484 w 11266624"/>
              <a:gd name="connsiteY290" fmla="*/ 5052194 h 5627787"/>
              <a:gd name="connsiteX291" fmla="*/ 7935776 w 11266624"/>
              <a:gd name="connsiteY291" fmla="*/ 5052194 h 5627787"/>
              <a:gd name="connsiteX292" fmla="*/ 7935776 w 11266624"/>
              <a:gd name="connsiteY292" fmla="*/ 5005313 h 5627787"/>
              <a:gd name="connsiteX293" fmla="*/ 8047769 w 11266624"/>
              <a:gd name="connsiteY293" fmla="*/ 4988384 h 5627787"/>
              <a:gd name="connsiteX294" fmla="*/ 8094650 w 11266624"/>
              <a:gd name="connsiteY294" fmla="*/ 4932387 h 5627787"/>
              <a:gd name="connsiteX295" fmla="*/ 8111579 w 11266624"/>
              <a:gd name="connsiteY295" fmla="*/ 4782629 h 5627787"/>
              <a:gd name="connsiteX296" fmla="*/ 8111579 w 11266624"/>
              <a:gd name="connsiteY296" fmla="*/ 3699160 h 5627787"/>
              <a:gd name="connsiteX297" fmla="*/ 8102463 w 11266624"/>
              <a:gd name="connsiteY297" fmla="*/ 3451083 h 5627787"/>
              <a:gd name="connsiteX298" fmla="*/ 8073163 w 11266624"/>
              <a:gd name="connsiteY298" fmla="*/ 3387924 h 5627787"/>
              <a:gd name="connsiteX299" fmla="*/ 8021724 w 11266624"/>
              <a:gd name="connsiteY299" fmla="*/ 3370994 h 5627787"/>
              <a:gd name="connsiteX300" fmla="*/ 7935776 w 11266624"/>
              <a:gd name="connsiteY300" fmla="*/ 3391830 h 5627787"/>
              <a:gd name="connsiteX301" fmla="*/ 7913638 w 11266624"/>
              <a:gd name="connsiteY301" fmla="*/ 3346252 h 5627787"/>
              <a:gd name="connsiteX302" fmla="*/ 7516117 w 11266624"/>
              <a:gd name="connsiteY302" fmla="*/ 3200400 h 5627787"/>
              <a:gd name="connsiteX303" fmla="*/ 7609228 w 11266624"/>
              <a:gd name="connsiteY303" fmla="*/ 3238816 h 5627787"/>
              <a:gd name="connsiteX304" fmla="*/ 7647645 w 11266624"/>
              <a:gd name="connsiteY304" fmla="*/ 3331927 h 5627787"/>
              <a:gd name="connsiteX305" fmla="*/ 7609228 w 11266624"/>
              <a:gd name="connsiteY305" fmla="*/ 3425689 h 5627787"/>
              <a:gd name="connsiteX306" fmla="*/ 7516117 w 11266624"/>
              <a:gd name="connsiteY306" fmla="*/ 3464756 h 5627787"/>
              <a:gd name="connsiteX307" fmla="*/ 7422356 w 11266624"/>
              <a:gd name="connsiteY307" fmla="*/ 3425689 h 5627787"/>
              <a:gd name="connsiteX308" fmla="*/ 7383289 w 11266624"/>
              <a:gd name="connsiteY308" fmla="*/ 3331927 h 5627787"/>
              <a:gd name="connsiteX309" fmla="*/ 7421705 w 11266624"/>
              <a:gd name="connsiteY309" fmla="*/ 3238816 h 5627787"/>
              <a:gd name="connsiteX310" fmla="*/ 7516117 w 11266624"/>
              <a:gd name="connsiteY310" fmla="*/ 3200400 h 5627787"/>
              <a:gd name="connsiteX311" fmla="*/ 6185557 w 11266624"/>
              <a:gd name="connsiteY311" fmla="*/ 3200400 h 5627787"/>
              <a:gd name="connsiteX312" fmla="*/ 6244158 w 11266624"/>
              <a:gd name="connsiteY312" fmla="*/ 3200400 h 5627787"/>
              <a:gd name="connsiteX313" fmla="*/ 6244158 w 11266624"/>
              <a:gd name="connsiteY313" fmla="*/ 4065092 h 5627787"/>
              <a:gd name="connsiteX314" fmla="*/ 6617903 w 11266624"/>
              <a:gd name="connsiteY314" fmla="*/ 3824176 h 5627787"/>
              <a:gd name="connsiteX315" fmla="*/ 6938256 w 11266624"/>
              <a:gd name="connsiteY315" fmla="*/ 3981097 h 5627787"/>
              <a:gd name="connsiteX316" fmla="*/ 7074991 w 11266624"/>
              <a:gd name="connsiteY316" fmla="*/ 4410187 h 5627787"/>
              <a:gd name="connsiteX317" fmla="*/ 6864028 w 11266624"/>
              <a:gd name="connsiteY317" fmla="*/ 4921970 h 5627787"/>
              <a:gd name="connsiteX318" fmla="*/ 6460331 w 11266624"/>
              <a:gd name="connsiteY318" fmla="*/ 5088657 h 5627787"/>
              <a:gd name="connsiteX319" fmla="*/ 6248716 w 11266624"/>
              <a:gd name="connsiteY319" fmla="*/ 5050892 h 5627787"/>
              <a:gd name="connsiteX320" fmla="*/ 6029288 w 11266624"/>
              <a:gd name="connsiteY320" fmla="*/ 4937596 h 5627787"/>
              <a:gd name="connsiteX321" fmla="*/ 6029288 w 11266624"/>
              <a:gd name="connsiteY321" fmla="*/ 3701765 h 5627787"/>
              <a:gd name="connsiteX322" fmla="*/ 6019521 w 11266624"/>
              <a:gd name="connsiteY322" fmla="*/ 3451734 h 5627787"/>
              <a:gd name="connsiteX323" fmla="*/ 5988918 w 11266624"/>
              <a:gd name="connsiteY323" fmla="*/ 3387924 h 5627787"/>
              <a:gd name="connsiteX324" fmla="*/ 5936828 w 11266624"/>
              <a:gd name="connsiteY324" fmla="*/ 3370994 h 5627787"/>
              <a:gd name="connsiteX325" fmla="*/ 5845671 w 11266624"/>
              <a:gd name="connsiteY325" fmla="*/ 3391830 h 5627787"/>
              <a:gd name="connsiteX326" fmla="*/ 5827440 w 11266624"/>
              <a:gd name="connsiteY326" fmla="*/ 3346252 h 5627787"/>
              <a:gd name="connsiteX327" fmla="*/ 9298260 w 11266624"/>
              <a:gd name="connsiteY327" fmla="*/ 1140768 h 5627787"/>
              <a:gd name="connsiteX328" fmla="*/ 9044322 w 11266624"/>
              <a:gd name="connsiteY328" fmla="*/ 1251459 h 5627787"/>
              <a:gd name="connsiteX329" fmla="*/ 8897168 w 11266624"/>
              <a:gd name="connsiteY329" fmla="*/ 1371265 h 5627787"/>
              <a:gd name="connsiteX330" fmla="*/ 8852892 w 11266624"/>
              <a:gd name="connsiteY330" fmla="*/ 1508001 h 5627787"/>
              <a:gd name="connsiteX331" fmla="*/ 8908889 w 11266624"/>
              <a:gd name="connsiteY331" fmla="*/ 1663620 h 5627787"/>
              <a:gd name="connsiteX332" fmla="*/ 9037811 w 11266624"/>
              <a:gd name="connsiteY332" fmla="*/ 1725476 h 5627787"/>
              <a:gd name="connsiteX333" fmla="*/ 9298260 w 11266624"/>
              <a:gd name="connsiteY333" fmla="*/ 1595252 h 5627787"/>
              <a:gd name="connsiteX334" fmla="*/ 5012011 w 11266624"/>
              <a:gd name="connsiteY334" fmla="*/ 1140768 h 5627787"/>
              <a:gd name="connsiteX335" fmla="*/ 4758072 w 11266624"/>
              <a:gd name="connsiteY335" fmla="*/ 1251459 h 5627787"/>
              <a:gd name="connsiteX336" fmla="*/ 4610919 w 11266624"/>
              <a:gd name="connsiteY336" fmla="*/ 1371265 h 5627787"/>
              <a:gd name="connsiteX337" fmla="*/ 4566642 w 11266624"/>
              <a:gd name="connsiteY337" fmla="*/ 1508001 h 5627787"/>
              <a:gd name="connsiteX338" fmla="*/ 4622639 w 11266624"/>
              <a:gd name="connsiteY338" fmla="*/ 1663620 h 5627787"/>
              <a:gd name="connsiteX339" fmla="*/ 4751561 w 11266624"/>
              <a:gd name="connsiteY339" fmla="*/ 1725476 h 5627787"/>
              <a:gd name="connsiteX340" fmla="*/ 5012011 w 11266624"/>
              <a:gd name="connsiteY340" fmla="*/ 1595252 h 5627787"/>
              <a:gd name="connsiteX341" fmla="*/ 9115946 w 11266624"/>
              <a:gd name="connsiteY341" fmla="*/ 623776 h 5627787"/>
              <a:gd name="connsiteX342" fmla="*/ 9376395 w 11266624"/>
              <a:gd name="connsiteY342" fmla="*/ 677168 h 5627787"/>
              <a:gd name="connsiteX343" fmla="*/ 9489690 w 11266624"/>
              <a:gd name="connsiteY343" fmla="*/ 803486 h 5627787"/>
              <a:gd name="connsiteX344" fmla="*/ 9513131 w 11266624"/>
              <a:gd name="connsiteY344" fmla="*/ 1032681 h 5627787"/>
              <a:gd name="connsiteX345" fmla="*/ 9513131 w 11266624"/>
              <a:gd name="connsiteY345" fmla="*/ 1437680 h 5627787"/>
              <a:gd name="connsiteX346" fmla="*/ 9519642 w 11266624"/>
              <a:gd name="connsiteY346" fmla="*/ 1646691 h 5627787"/>
              <a:gd name="connsiteX347" fmla="*/ 9541129 w 11266624"/>
              <a:gd name="connsiteY347" fmla="*/ 1698129 h 5627787"/>
              <a:gd name="connsiteX348" fmla="*/ 9575639 w 11266624"/>
              <a:gd name="connsiteY348" fmla="*/ 1711151 h 5627787"/>
              <a:gd name="connsiteX349" fmla="*/ 9612101 w 11266624"/>
              <a:gd name="connsiteY349" fmla="*/ 1702036 h 5627787"/>
              <a:gd name="connsiteX350" fmla="*/ 9717583 w 11266624"/>
              <a:gd name="connsiteY350" fmla="*/ 1606972 h 5627787"/>
              <a:gd name="connsiteX351" fmla="*/ 9717583 w 11266624"/>
              <a:gd name="connsiteY351" fmla="*/ 1679898 h 5627787"/>
              <a:gd name="connsiteX352" fmla="*/ 9438903 w 11266624"/>
              <a:gd name="connsiteY352" fmla="*/ 1875234 h 5627787"/>
              <a:gd name="connsiteX353" fmla="*/ 9337327 w 11266624"/>
              <a:gd name="connsiteY353" fmla="*/ 1830958 h 5627787"/>
              <a:gd name="connsiteX354" fmla="*/ 9298260 w 11266624"/>
              <a:gd name="connsiteY354" fmla="*/ 1679898 h 5627787"/>
              <a:gd name="connsiteX355" fmla="*/ 9067763 w 11266624"/>
              <a:gd name="connsiteY355" fmla="*/ 1843981 h 5627787"/>
              <a:gd name="connsiteX356" fmla="*/ 8918004 w 11266624"/>
              <a:gd name="connsiteY356" fmla="*/ 1876537 h 5627787"/>
              <a:gd name="connsiteX357" fmla="*/ 8714203 w 11266624"/>
              <a:gd name="connsiteY357" fmla="*/ 1791891 h 5627787"/>
              <a:gd name="connsiteX358" fmla="*/ 8634115 w 11266624"/>
              <a:gd name="connsiteY358" fmla="*/ 1569207 h 5627787"/>
              <a:gd name="connsiteX359" fmla="*/ 8673182 w 11266624"/>
              <a:gd name="connsiteY359" fmla="*/ 1418146 h 5627787"/>
              <a:gd name="connsiteX360" fmla="*/ 8858752 w 11266624"/>
              <a:gd name="connsiteY360" fmla="*/ 1251459 h 5627787"/>
              <a:gd name="connsiteX361" fmla="*/ 9298260 w 11266624"/>
              <a:gd name="connsiteY361" fmla="*/ 1061331 h 5627787"/>
              <a:gd name="connsiteX362" fmla="*/ 9298260 w 11266624"/>
              <a:gd name="connsiteY362" fmla="*/ 1014450 h 5627787"/>
              <a:gd name="connsiteX363" fmla="*/ 9241612 w 11266624"/>
              <a:gd name="connsiteY363" fmla="*/ 769628 h 5627787"/>
              <a:gd name="connsiteX364" fmla="*/ 9076878 w 11266624"/>
              <a:gd name="connsiteY364" fmla="*/ 703213 h 5627787"/>
              <a:gd name="connsiteX365" fmla="*/ 8946654 w 11266624"/>
              <a:gd name="connsiteY365" fmla="*/ 747490 h 5627787"/>
              <a:gd name="connsiteX366" fmla="*/ 8897168 w 11266624"/>
              <a:gd name="connsiteY366" fmla="*/ 849065 h 5627787"/>
              <a:gd name="connsiteX367" fmla="*/ 8899773 w 11266624"/>
              <a:gd name="connsiteY367" fmla="*/ 924595 h 5627787"/>
              <a:gd name="connsiteX368" fmla="*/ 8869170 w 11266624"/>
              <a:gd name="connsiteY368" fmla="*/ 1017055 h 5627787"/>
              <a:gd name="connsiteX369" fmla="*/ 8789082 w 11266624"/>
              <a:gd name="connsiteY369" fmla="*/ 1049611 h 5627787"/>
              <a:gd name="connsiteX370" fmla="*/ 8710296 w 11266624"/>
              <a:gd name="connsiteY370" fmla="*/ 1015752 h 5627787"/>
              <a:gd name="connsiteX371" fmla="*/ 8679693 w 11266624"/>
              <a:gd name="connsiteY371" fmla="*/ 923293 h 5627787"/>
              <a:gd name="connsiteX372" fmla="*/ 8794291 w 11266624"/>
              <a:gd name="connsiteY372" fmla="*/ 717538 h 5627787"/>
              <a:gd name="connsiteX373" fmla="*/ 9115946 w 11266624"/>
              <a:gd name="connsiteY373" fmla="*/ 623776 h 5627787"/>
              <a:gd name="connsiteX374" fmla="*/ 8271755 w 11266624"/>
              <a:gd name="connsiteY374" fmla="*/ 623776 h 5627787"/>
              <a:gd name="connsiteX375" fmla="*/ 8329054 w 11266624"/>
              <a:gd name="connsiteY375" fmla="*/ 623776 h 5627787"/>
              <a:gd name="connsiteX376" fmla="*/ 8329054 w 11266624"/>
              <a:gd name="connsiteY376" fmla="*/ 1582229 h 5627787"/>
              <a:gd name="connsiteX377" fmla="*/ 8345332 w 11266624"/>
              <a:gd name="connsiteY377" fmla="*/ 1731336 h 5627787"/>
              <a:gd name="connsiteX378" fmla="*/ 8393515 w 11266624"/>
              <a:gd name="connsiteY378" fmla="*/ 1786682 h 5627787"/>
              <a:gd name="connsiteX379" fmla="*/ 8510066 w 11266624"/>
              <a:gd name="connsiteY379" fmla="*/ 1804913 h 5627787"/>
              <a:gd name="connsiteX380" fmla="*/ 8510066 w 11266624"/>
              <a:gd name="connsiteY380" fmla="*/ 1851794 h 5627787"/>
              <a:gd name="connsiteX381" fmla="*/ 7930567 w 11266624"/>
              <a:gd name="connsiteY381" fmla="*/ 1851794 h 5627787"/>
              <a:gd name="connsiteX382" fmla="*/ 7930567 w 11266624"/>
              <a:gd name="connsiteY382" fmla="*/ 1804913 h 5627787"/>
              <a:gd name="connsiteX383" fmla="*/ 8047769 w 11266624"/>
              <a:gd name="connsiteY383" fmla="*/ 1787984 h 5627787"/>
              <a:gd name="connsiteX384" fmla="*/ 8095301 w 11266624"/>
              <a:gd name="connsiteY384" fmla="*/ 1731987 h 5627787"/>
              <a:gd name="connsiteX385" fmla="*/ 8112881 w 11266624"/>
              <a:gd name="connsiteY385" fmla="*/ 1582229 h 5627787"/>
              <a:gd name="connsiteX386" fmla="*/ 8112881 w 11266624"/>
              <a:gd name="connsiteY386" fmla="*/ 1122536 h 5627787"/>
              <a:gd name="connsiteX387" fmla="*/ 8101161 w 11266624"/>
              <a:gd name="connsiteY387" fmla="*/ 871203 h 5627787"/>
              <a:gd name="connsiteX388" fmla="*/ 8072512 w 11266624"/>
              <a:gd name="connsiteY388" fmla="*/ 813253 h 5627787"/>
              <a:gd name="connsiteX389" fmla="*/ 8019120 w 11266624"/>
              <a:gd name="connsiteY389" fmla="*/ 796975 h 5627787"/>
              <a:gd name="connsiteX390" fmla="*/ 7930567 w 11266624"/>
              <a:gd name="connsiteY390" fmla="*/ 816509 h 5627787"/>
              <a:gd name="connsiteX391" fmla="*/ 7912335 w 11266624"/>
              <a:gd name="connsiteY391" fmla="*/ 769628 h 5627787"/>
              <a:gd name="connsiteX392" fmla="*/ 7351439 w 11266624"/>
              <a:gd name="connsiteY392" fmla="*/ 623776 h 5627787"/>
              <a:gd name="connsiteX393" fmla="*/ 7640538 w 11266624"/>
              <a:gd name="connsiteY393" fmla="*/ 716887 h 5627787"/>
              <a:gd name="connsiteX394" fmla="*/ 7753834 w 11266624"/>
              <a:gd name="connsiteY394" fmla="*/ 910270 h 5627787"/>
              <a:gd name="connsiteX395" fmla="*/ 7721929 w 11266624"/>
              <a:gd name="connsiteY395" fmla="*/ 990358 h 5627787"/>
              <a:gd name="connsiteX396" fmla="*/ 7632725 w 11266624"/>
              <a:gd name="connsiteY396" fmla="*/ 1020961 h 5627787"/>
              <a:gd name="connsiteX397" fmla="*/ 7516824 w 11266624"/>
              <a:gd name="connsiteY397" fmla="*/ 971476 h 5627787"/>
              <a:gd name="connsiteX398" fmla="*/ 7487524 w 11266624"/>
              <a:gd name="connsiteY398" fmla="*/ 867296 h 5627787"/>
              <a:gd name="connsiteX399" fmla="*/ 7434783 w 11266624"/>
              <a:gd name="connsiteY399" fmla="*/ 750094 h 5627787"/>
              <a:gd name="connsiteX400" fmla="*/ 7308466 w 11266624"/>
              <a:gd name="connsiteY400" fmla="*/ 711027 h 5627787"/>
              <a:gd name="connsiteX401" fmla="*/ 7098804 w 11266624"/>
              <a:gd name="connsiteY401" fmla="*/ 807393 h 5627787"/>
              <a:gd name="connsiteX402" fmla="*/ 6993321 w 11266624"/>
              <a:gd name="connsiteY402" fmla="*/ 1144675 h 5627787"/>
              <a:gd name="connsiteX403" fmla="*/ 7098153 w 11266624"/>
              <a:gd name="connsiteY403" fmla="*/ 1521675 h 5627787"/>
              <a:gd name="connsiteX404" fmla="*/ 7381391 w 11266624"/>
              <a:gd name="connsiteY404" fmla="*/ 1685107 h 5627787"/>
              <a:gd name="connsiteX405" fmla="*/ 7610586 w 11266624"/>
              <a:gd name="connsiteY405" fmla="*/ 1597856 h 5627787"/>
              <a:gd name="connsiteX406" fmla="*/ 7749926 w 11266624"/>
              <a:gd name="connsiteY406" fmla="*/ 1380381 h 5627787"/>
              <a:gd name="connsiteX407" fmla="*/ 7787692 w 11266624"/>
              <a:gd name="connsiteY407" fmla="*/ 1398613 h 5627787"/>
              <a:gd name="connsiteX408" fmla="*/ 7598866 w 11266624"/>
              <a:gd name="connsiteY408" fmla="*/ 1761288 h 5627787"/>
              <a:gd name="connsiteX409" fmla="*/ 7287630 w 11266624"/>
              <a:gd name="connsiteY409" fmla="*/ 1888257 h 5627787"/>
              <a:gd name="connsiteX410" fmla="*/ 6933418 w 11266624"/>
              <a:gd name="connsiteY410" fmla="*/ 1717663 h 5627787"/>
              <a:gd name="connsiteX411" fmla="*/ 6782358 w 11266624"/>
              <a:gd name="connsiteY411" fmla="*/ 1256668 h 5627787"/>
              <a:gd name="connsiteX412" fmla="*/ 6949696 w 11266624"/>
              <a:gd name="connsiteY412" fmla="*/ 799579 h 5627787"/>
              <a:gd name="connsiteX413" fmla="*/ 7351439 w 11266624"/>
              <a:gd name="connsiteY413" fmla="*/ 623776 h 5627787"/>
              <a:gd name="connsiteX414" fmla="*/ 5770847 w 11266624"/>
              <a:gd name="connsiteY414" fmla="*/ 623776 h 5627787"/>
              <a:gd name="connsiteX415" fmla="*/ 5826844 w 11266624"/>
              <a:gd name="connsiteY415" fmla="*/ 623776 h 5627787"/>
              <a:gd name="connsiteX416" fmla="*/ 5826844 w 11266624"/>
              <a:gd name="connsiteY416" fmla="*/ 876412 h 5627787"/>
              <a:gd name="connsiteX417" fmla="*/ 6226634 w 11266624"/>
              <a:gd name="connsiteY417" fmla="*/ 623776 h 5627787"/>
              <a:gd name="connsiteX418" fmla="*/ 6394624 w 11266624"/>
              <a:gd name="connsiteY418" fmla="*/ 672610 h 5627787"/>
              <a:gd name="connsiteX419" fmla="*/ 6506616 w 11266624"/>
              <a:gd name="connsiteY419" fmla="*/ 833438 h 5627787"/>
              <a:gd name="connsiteX420" fmla="*/ 6535266 w 11266624"/>
              <a:gd name="connsiteY420" fmla="*/ 1073051 h 5627787"/>
              <a:gd name="connsiteX421" fmla="*/ 6535266 w 11266624"/>
              <a:gd name="connsiteY421" fmla="*/ 1582229 h 5627787"/>
              <a:gd name="connsiteX422" fmla="*/ 6553497 w 11266624"/>
              <a:gd name="connsiteY422" fmla="*/ 1735894 h 5627787"/>
              <a:gd name="connsiteX423" fmla="*/ 6599727 w 11266624"/>
              <a:gd name="connsiteY423" fmla="*/ 1786682 h 5627787"/>
              <a:gd name="connsiteX424" fmla="*/ 6717580 w 11266624"/>
              <a:gd name="connsiteY424" fmla="*/ 1804913 h 5627787"/>
              <a:gd name="connsiteX425" fmla="*/ 6717580 w 11266624"/>
              <a:gd name="connsiteY425" fmla="*/ 1851794 h 5627787"/>
              <a:gd name="connsiteX426" fmla="*/ 6127663 w 11266624"/>
              <a:gd name="connsiteY426" fmla="*/ 1851794 h 5627787"/>
              <a:gd name="connsiteX427" fmla="*/ 6127663 w 11266624"/>
              <a:gd name="connsiteY427" fmla="*/ 1804913 h 5627787"/>
              <a:gd name="connsiteX428" fmla="*/ 6152406 w 11266624"/>
              <a:gd name="connsiteY428" fmla="*/ 1804913 h 5627787"/>
              <a:gd name="connsiteX429" fmla="*/ 6268956 w 11266624"/>
              <a:gd name="connsiteY429" fmla="*/ 1779519 h 5627787"/>
              <a:gd name="connsiteX430" fmla="*/ 6315187 w 11266624"/>
              <a:gd name="connsiteY430" fmla="*/ 1704640 h 5627787"/>
              <a:gd name="connsiteX431" fmla="*/ 6320396 w 11266624"/>
              <a:gd name="connsiteY431" fmla="*/ 1582229 h 5627787"/>
              <a:gd name="connsiteX432" fmla="*/ 6320396 w 11266624"/>
              <a:gd name="connsiteY432" fmla="*/ 1093887 h 5627787"/>
              <a:gd name="connsiteX433" fmla="*/ 6278072 w 11266624"/>
              <a:gd name="connsiteY433" fmla="*/ 857529 h 5627787"/>
              <a:gd name="connsiteX434" fmla="*/ 6135477 w 11266624"/>
              <a:gd name="connsiteY434" fmla="*/ 783952 h 5627787"/>
              <a:gd name="connsiteX435" fmla="*/ 5826844 w 11266624"/>
              <a:gd name="connsiteY435" fmla="*/ 953244 h 5627787"/>
              <a:gd name="connsiteX436" fmla="*/ 5826844 w 11266624"/>
              <a:gd name="connsiteY436" fmla="*/ 1582229 h 5627787"/>
              <a:gd name="connsiteX437" fmla="*/ 5841169 w 11266624"/>
              <a:gd name="connsiteY437" fmla="*/ 1731987 h 5627787"/>
              <a:gd name="connsiteX438" fmla="*/ 5891306 w 11266624"/>
              <a:gd name="connsiteY438" fmla="*/ 1787333 h 5627787"/>
              <a:gd name="connsiteX439" fmla="*/ 6020879 w 11266624"/>
              <a:gd name="connsiteY439" fmla="*/ 1804913 h 5627787"/>
              <a:gd name="connsiteX440" fmla="*/ 6020879 w 11266624"/>
              <a:gd name="connsiteY440" fmla="*/ 1851794 h 5627787"/>
              <a:gd name="connsiteX441" fmla="*/ 5430961 w 11266624"/>
              <a:gd name="connsiteY441" fmla="*/ 1851794 h 5627787"/>
              <a:gd name="connsiteX442" fmla="*/ 5430961 w 11266624"/>
              <a:gd name="connsiteY442" fmla="*/ 1804913 h 5627787"/>
              <a:gd name="connsiteX443" fmla="*/ 5457006 w 11266624"/>
              <a:gd name="connsiteY443" fmla="*/ 1804913 h 5627787"/>
              <a:gd name="connsiteX444" fmla="*/ 5580069 w 11266624"/>
              <a:gd name="connsiteY444" fmla="*/ 1758684 h 5627787"/>
              <a:gd name="connsiteX445" fmla="*/ 5611973 w 11266624"/>
              <a:gd name="connsiteY445" fmla="*/ 1582229 h 5627787"/>
              <a:gd name="connsiteX446" fmla="*/ 5611973 w 11266624"/>
              <a:gd name="connsiteY446" fmla="*/ 1139466 h 5627787"/>
              <a:gd name="connsiteX447" fmla="*/ 5602206 w 11266624"/>
              <a:gd name="connsiteY447" fmla="*/ 877714 h 5627787"/>
              <a:gd name="connsiteX448" fmla="*/ 5572255 w 11266624"/>
              <a:gd name="connsiteY448" fmla="*/ 813904 h 5627787"/>
              <a:gd name="connsiteX449" fmla="*/ 5518212 w 11266624"/>
              <a:gd name="connsiteY449" fmla="*/ 796975 h 5627787"/>
              <a:gd name="connsiteX450" fmla="*/ 5430961 w 11266624"/>
              <a:gd name="connsiteY450" fmla="*/ 816509 h 5627787"/>
              <a:gd name="connsiteX451" fmla="*/ 5411427 w 11266624"/>
              <a:gd name="connsiteY451" fmla="*/ 769628 h 5627787"/>
              <a:gd name="connsiteX452" fmla="*/ 4829696 w 11266624"/>
              <a:gd name="connsiteY452" fmla="*/ 623776 h 5627787"/>
              <a:gd name="connsiteX453" fmla="*/ 5090146 w 11266624"/>
              <a:gd name="connsiteY453" fmla="*/ 677168 h 5627787"/>
              <a:gd name="connsiteX454" fmla="*/ 5203441 w 11266624"/>
              <a:gd name="connsiteY454" fmla="*/ 803486 h 5627787"/>
              <a:gd name="connsiteX455" fmla="*/ 5226881 w 11266624"/>
              <a:gd name="connsiteY455" fmla="*/ 1032681 h 5627787"/>
              <a:gd name="connsiteX456" fmla="*/ 5226881 w 11266624"/>
              <a:gd name="connsiteY456" fmla="*/ 1437680 h 5627787"/>
              <a:gd name="connsiteX457" fmla="*/ 5233392 w 11266624"/>
              <a:gd name="connsiteY457" fmla="*/ 1646691 h 5627787"/>
              <a:gd name="connsiteX458" fmla="*/ 5254879 w 11266624"/>
              <a:gd name="connsiteY458" fmla="*/ 1698129 h 5627787"/>
              <a:gd name="connsiteX459" fmla="*/ 5289389 w 11266624"/>
              <a:gd name="connsiteY459" fmla="*/ 1711151 h 5627787"/>
              <a:gd name="connsiteX460" fmla="*/ 5325852 w 11266624"/>
              <a:gd name="connsiteY460" fmla="*/ 1702036 h 5627787"/>
              <a:gd name="connsiteX461" fmla="*/ 5431334 w 11266624"/>
              <a:gd name="connsiteY461" fmla="*/ 1606972 h 5627787"/>
              <a:gd name="connsiteX462" fmla="*/ 5431334 w 11266624"/>
              <a:gd name="connsiteY462" fmla="*/ 1679898 h 5627787"/>
              <a:gd name="connsiteX463" fmla="*/ 5152653 w 11266624"/>
              <a:gd name="connsiteY463" fmla="*/ 1875234 h 5627787"/>
              <a:gd name="connsiteX464" fmla="*/ 5051078 w 11266624"/>
              <a:gd name="connsiteY464" fmla="*/ 1830958 h 5627787"/>
              <a:gd name="connsiteX465" fmla="*/ 5012011 w 11266624"/>
              <a:gd name="connsiteY465" fmla="*/ 1679898 h 5627787"/>
              <a:gd name="connsiteX466" fmla="*/ 4781513 w 11266624"/>
              <a:gd name="connsiteY466" fmla="*/ 1843981 h 5627787"/>
              <a:gd name="connsiteX467" fmla="*/ 4631754 w 11266624"/>
              <a:gd name="connsiteY467" fmla="*/ 1876537 h 5627787"/>
              <a:gd name="connsiteX468" fmla="*/ 4427953 w 11266624"/>
              <a:gd name="connsiteY468" fmla="*/ 1791891 h 5627787"/>
              <a:gd name="connsiteX469" fmla="*/ 4347865 w 11266624"/>
              <a:gd name="connsiteY469" fmla="*/ 1569207 h 5627787"/>
              <a:gd name="connsiteX470" fmla="*/ 4386933 w 11266624"/>
              <a:gd name="connsiteY470" fmla="*/ 1418146 h 5627787"/>
              <a:gd name="connsiteX471" fmla="*/ 4572503 w 11266624"/>
              <a:gd name="connsiteY471" fmla="*/ 1251459 h 5627787"/>
              <a:gd name="connsiteX472" fmla="*/ 5012011 w 11266624"/>
              <a:gd name="connsiteY472" fmla="*/ 1061331 h 5627787"/>
              <a:gd name="connsiteX473" fmla="*/ 5012011 w 11266624"/>
              <a:gd name="connsiteY473" fmla="*/ 1014450 h 5627787"/>
              <a:gd name="connsiteX474" fmla="*/ 4955363 w 11266624"/>
              <a:gd name="connsiteY474" fmla="*/ 769628 h 5627787"/>
              <a:gd name="connsiteX475" fmla="*/ 4790628 w 11266624"/>
              <a:gd name="connsiteY475" fmla="*/ 703213 h 5627787"/>
              <a:gd name="connsiteX476" fmla="*/ 4660404 w 11266624"/>
              <a:gd name="connsiteY476" fmla="*/ 747490 h 5627787"/>
              <a:gd name="connsiteX477" fmla="*/ 4610919 w 11266624"/>
              <a:gd name="connsiteY477" fmla="*/ 849065 h 5627787"/>
              <a:gd name="connsiteX478" fmla="*/ 4613524 w 11266624"/>
              <a:gd name="connsiteY478" fmla="*/ 924595 h 5627787"/>
              <a:gd name="connsiteX479" fmla="*/ 4582921 w 11266624"/>
              <a:gd name="connsiteY479" fmla="*/ 1017055 h 5627787"/>
              <a:gd name="connsiteX480" fmla="*/ 4502832 w 11266624"/>
              <a:gd name="connsiteY480" fmla="*/ 1049611 h 5627787"/>
              <a:gd name="connsiteX481" fmla="*/ 4424047 w 11266624"/>
              <a:gd name="connsiteY481" fmla="*/ 1015752 h 5627787"/>
              <a:gd name="connsiteX482" fmla="*/ 4393443 w 11266624"/>
              <a:gd name="connsiteY482" fmla="*/ 923293 h 5627787"/>
              <a:gd name="connsiteX483" fmla="*/ 4508041 w 11266624"/>
              <a:gd name="connsiteY483" fmla="*/ 717538 h 5627787"/>
              <a:gd name="connsiteX484" fmla="*/ 4829696 w 11266624"/>
              <a:gd name="connsiteY484" fmla="*/ 623776 h 5627787"/>
              <a:gd name="connsiteX485" fmla="*/ 3332448 w 11266624"/>
              <a:gd name="connsiteY485" fmla="*/ 623776 h 5627787"/>
              <a:gd name="connsiteX486" fmla="*/ 3388445 w 11266624"/>
              <a:gd name="connsiteY486" fmla="*/ 623776 h 5627787"/>
              <a:gd name="connsiteX487" fmla="*/ 3388445 w 11266624"/>
              <a:gd name="connsiteY487" fmla="*/ 876412 h 5627787"/>
              <a:gd name="connsiteX488" fmla="*/ 3788234 w 11266624"/>
              <a:gd name="connsiteY488" fmla="*/ 623776 h 5627787"/>
              <a:gd name="connsiteX489" fmla="*/ 3956224 w 11266624"/>
              <a:gd name="connsiteY489" fmla="*/ 672610 h 5627787"/>
              <a:gd name="connsiteX490" fmla="*/ 4068217 w 11266624"/>
              <a:gd name="connsiteY490" fmla="*/ 833438 h 5627787"/>
              <a:gd name="connsiteX491" fmla="*/ 4096867 w 11266624"/>
              <a:gd name="connsiteY491" fmla="*/ 1073051 h 5627787"/>
              <a:gd name="connsiteX492" fmla="*/ 4096867 w 11266624"/>
              <a:gd name="connsiteY492" fmla="*/ 1582229 h 5627787"/>
              <a:gd name="connsiteX493" fmla="*/ 4115098 w 11266624"/>
              <a:gd name="connsiteY493" fmla="*/ 1735894 h 5627787"/>
              <a:gd name="connsiteX494" fmla="*/ 4161328 w 11266624"/>
              <a:gd name="connsiteY494" fmla="*/ 1786682 h 5627787"/>
              <a:gd name="connsiteX495" fmla="*/ 4279181 w 11266624"/>
              <a:gd name="connsiteY495" fmla="*/ 1804913 h 5627787"/>
              <a:gd name="connsiteX496" fmla="*/ 4279181 w 11266624"/>
              <a:gd name="connsiteY496" fmla="*/ 1851794 h 5627787"/>
              <a:gd name="connsiteX497" fmla="*/ 3689264 w 11266624"/>
              <a:gd name="connsiteY497" fmla="*/ 1851794 h 5627787"/>
              <a:gd name="connsiteX498" fmla="*/ 3689264 w 11266624"/>
              <a:gd name="connsiteY498" fmla="*/ 1804913 h 5627787"/>
              <a:gd name="connsiteX499" fmla="*/ 3714007 w 11266624"/>
              <a:gd name="connsiteY499" fmla="*/ 1804913 h 5627787"/>
              <a:gd name="connsiteX500" fmla="*/ 3830558 w 11266624"/>
              <a:gd name="connsiteY500" fmla="*/ 1779519 h 5627787"/>
              <a:gd name="connsiteX501" fmla="*/ 3876787 w 11266624"/>
              <a:gd name="connsiteY501" fmla="*/ 1704640 h 5627787"/>
              <a:gd name="connsiteX502" fmla="*/ 3881996 w 11266624"/>
              <a:gd name="connsiteY502" fmla="*/ 1582229 h 5627787"/>
              <a:gd name="connsiteX503" fmla="*/ 3881996 w 11266624"/>
              <a:gd name="connsiteY503" fmla="*/ 1093887 h 5627787"/>
              <a:gd name="connsiteX504" fmla="*/ 3839673 w 11266624"/>
              <a:gd name="connsiteY504" fmla="*/ 857529 h 5627787"/>
              <a:gd name="connsiteX505" fmla="*/ 3697077 w 11266624"/>
              <a:gd name="connsiteY505" fmla="*/ 783952 h 5627787"/>
              <a:gd name="connsiteX506" fmla="*/ 3388445 w 11266624"/>
              <a:gd name="connsiteY506" fmla="*/ 953244 h 5627787"/>
              <a:gd name="connsiteX507" fmla="*/ 3388445 w 11266624"/>
              <a:gd name="connsiteY507" fmla="*/ 1582229 h 5627787"/>
              <a:gd name="connsiteX508" fmla="*/ 3402769 w 11266624"/>
              <a:gd name="connsiteY508" fmla="*/ 1731987 h 5627787"/>
              <a:gd name="connsiteX509" fmla="*/ 3452906 w 11266624"/>
              <a:gd name="connsiteY509" fmla="*/ 1787333 h 5627787"/>
              <a:gd name="connsiteX510" fmla="*/ 3582479 w 11266624"/>
              <a:gd name="connsiteY510" fmla="*/ 1804913 h 5627787"/>
              <a:gd name="connsiteX511" fmla="*/ 3582479 w 11266624"/>
              <a:gd name="connsiteY511" fmla="*/ 1851794 h 5627787"/>
              <a:gd name="connsiteX512" fmla="*/ 2992562 w 11266624"/>
              <a:gd name="connsiteY512" fmla="*/ 1851794 h 5627787"/>
              <a:gd name="connsiteX513" fmla="*/ 2992562 w 11266624"/>
              <a:gd name="connsiteY513" fmla="*/ 1804913 h 5627787"/>
              <a:gd name="connsiteX514" fmla="*/ 3018607 w 11266624"/>
              <a:gd name="connsiteY514" fmla="*/ 1804913 h 5627787"/>
              <a:gd name="connsiteX515" fmla="*/ 3141669 w 11266624"/>
              <a:gd name="connsiteY515" fmla="*/ 1758684 h 5627787"/>
              <a:gd name="connsiteX516" fmla="*/ 3173574 w 11266624"/>
              <a:gd name="connsiteY516" fmla="*/ 1582229 h 5627787"/>
              <a:gd name="connsiteX517" fmla="*/ 3173574 w 11266624"/>
              <a:gd name="connsiteY517" fmla="*/ 1139466 h 5627787"/>
              <a:gd name="connsiteX518" fmla="*/ 3163807 w 11266624"/>
              <a:gd name="connsiteY518" fmla="*/ 877714 h 5627787"/>
              <a:gd name="connsiteX519" fmla="*/ 3133856 w 11266624"/>
              <a:gd name="connsiteY519" fmla="*/ 813904 h 5627787"/>
              <a:gd name="connsiteX520" fmla="*/ 3079812 w 11266624"/>
              <a:gd name="connsiteY520" fmla="*/ 796975 h 5627787"/>
              <a:gd name="connsiteX521" fmla="*/ 2992562 w 11266624"/>
              <a:gd name="connsiteY521" fmla="*/ 816509 h 5627787"/>
              <a:gd name="connsiteX522" fmla="*/ 2973028 w 11266624"/>
              <a:gd name="connsiteY522" fmla="*/ 769628 h 5627787"/>
              <a:gd name="connsiteX523" fmla="*/ 2690106 w 11266624"/>
              <a:gd name="connsiteY523" fmla="*/ 623776 h 5627787"/>
              <a:gd name="connsiteX524" fmla="*/ 2747405 w 11266624"/>
              <a:gd name="connsiteY524" fmla="*/ 623776 h 5627787"/>
              <a:gd name="connsiteX525" fmla="*/ 2747405 w 11266624"/>
              <a:gd name="connsiteY525" fmla="*/ 1582229 h 5627787"/>
              <a:gd name="connsiteX526" fmla="*/ 2763683 w 11266624"/>
              <a:gd name="connsiteY526" fmla="*/ 1731336 h 5627787"/>
              <a:gd name="connsiteX527" fmla="*/ 2811866 w 11266624"/>
              <a:gd name="connsiteY527" fmla="*/ 1786682 h 5627787"/>
              <a:gd name="connsiteX528" fmla="*/ 2928417 w 11266624"/>
              <a:gd name="connsiteY528" fmla="*/ 1804913 h 5627787"/>
              <a:gd name="connsiteX529" fmla="*/ 2928417 w 11266624"/>
              <a:gd name="connsiteY529" fmla="*/ 1851794 h 5627787"/>
              <a:gd name="connsiteX530" fmla="*/ 2348917 w 11266624"/>
              <a:gd name="connsiteY530" fmla="*/ 1851794 h 5627787"/>
              <a:gd name="connsiteX531" fmla="*/ 2348917 w 11266624"/>
              <a:gd name="connsiteY531" fmla="*/ 1804913 h 5627787"/>
              <a:gd name="connsiteX532" fmla="*/ 2466120 w 11266624"/>
              <a:gd name="connsiteY532" fmla="*/ 1787984 h 5627787"/>
              <a:gd name="connsiteX533" fmla="*/ 2513652 w 11266624"/>
              <a:gd name="connsiteY533" fmla="*/ 1731987 h 5627787"/>
              <a:gd name="connsiteX534" fmla="*/ 2531232 w 11266624"/>
              <a:gd name="connsiteY534" fmla="*/ 1582229 h 5627787"/>
              <a:gd name="connsiteX535" fmla="*/ 2531232 w 11266624"/>
              <a:gd name="connsiteY535" fmla="*/ 1122536 h 5627787"/>
              <a:gd name="connsiteX536" fmla="*/ 2519512 w 11266624"/>
              <a:gd name="connsiteY536" fmla="*/ 871203 h 5627787"/>
              <a:gd name="connsiteX537" fmla="*/ 2490862 w 11266624"/>
              <a:gd name="connsiteY537" fmla="*/ 813253 h 5627787"/>
              <a:gd name="connsiteX538" fmla="*/ 2437470 w 11266624"/>
              <a:gd name="connsiteY538" fmla="*/ 796975 h 5627787"/>
              <a:gd name="connsiteX539" fmla="*/ 2348917 w 11266624"/>
              <a:gd name="connsiteY539" fmla="*/ 816509 h 5627787"/>
              <a:gd name="connsiteX540" fmla="*/ 2330686 w 11266624"/>
              <a:gd name="connsiteY540" fmla="*/ 769628 h 5627787"/>
              <a:gd name="connsiteX541" fmla="*/ 847726 w 11266624"/>
              <a:gd name="connsiteY541" fmla="*/ 85949 h 5627787"/>
              <a:gd name="connsiteX542" fmla="*/ 2161691 w 11266624"/>
              <a:gd name="connsiteY542" fmla="*/ 85949 h 5627787"/>
              <a:gd name="connsiteX543" fmla="*/ 2178620 w 11266624"/>
              <a:gd name="connsiteY543" fmla="*/ 474018 h 5627787"/>
              <a:gd name="connsiteX544" fmla="*/ 2133043 w 11266624"/>
              <a:gd name="connsiteY544" fmla="*/ 474018 h 5627787"/>
              <a:gd name="connsiteX545" fmla="*/ 2054256 w 11266624"/>
              <a:gd name="connsiteY545" fmla="*/ 292355 h 5627787"/>
              <a:gd name="connsiteX546" fmla="*/ 1943565 w 11266624"/>
              <a:gd name="connsiteY546" fmla="*/ 208360 h 5627787"/>
              <a:gd name="connsiteX547" fmla="*/ 1739764 w 11266624"/>
              <a:gd name="connsiteY547" fmla="*/ 182315 h 5627787"/>
              <a:gd name="connsiteX548" fmla="*/ 1350392 w 11266624"/>
              <a:gd name="connsiteY548" fmla="*/ 182315 h 5627787"/>
              <a:gd name="connsiteX549" fmla="*/ 1350392 w 11266624"/>
              <a:gd name="connsiteY549" fmla="*/ 876412 h 5627787"/>
              <a:gd name="connsiteX550" fmla="*/ 1672047 w 11266624"/>
              <a:gd name="connsiteY550" fmla="*/ 876412 h 5627787"/>
              <a:gd name="connsiteX551" fmla="*/ 1834176 w 11266624"/>
              <a:gd name="connsiteY551" fmla="*/ 827578 h 5627787"/>
              <a:gd name="connsiteX552" fmla="*/ 1902544 w 11266624"/>
              <a:gd name="connsiteY552" fmla="*/ 634194 h 5627787"/>
              <a:gd name="connsiteX553" fmla="*/ 1950728 w 11266624"/>
              <a:gd name="connsiteY553" fmla="*/ 634194 h 5627787"/>
              <a:gd name="connsiteX554" fmla="*/ 1950728 w 11266624"/>
              <a:gd name="connsiteY554" fmla="*/ 1231925 h 5627787"/>
              <a:gd name="connsiteX555" fmla="*/ 1902544 w 11266624"/>
              <a:gd name="connsiteY555" fmla="*/ 1231925 h 5627787"/>
              <a:gd name="connsiteX556" fmla="*/ 1875849 w 11266624"/>
              <a:gd name="connsiteY556" fmla="*/ 1080865 h 5627787"/>
              <a:gd name="connsiteX557" fmla="*/ 1805528 w 11266624"/>
              <a:gd name="connsiteY557" fmla="*/ 1008590 h 5627787"/>
              <a:gd name="connsiteX558" fmla="*/ 1672047 w 11266624"/>
              <a:gd name="connsiteY558" fmla="*/ 984498 h 5627787"/>
              <a:gd name="connsiteX559" fmla="*/ 1350392 w 11266624"/>
              <a:gd name="connsiteY559" fmla="*/ 984498 h 5627787"/>
              <a:gd name="connsiteX560" fmla="*/ 1350392 w 11266624"/>
              <a:gd name="connsiteY560" fmla="*/ 1539255 h 5627787"/>
              <a:gd name="connsiteX561" fmla="*/ 1367322 w 11266624"/>
              <a:gd name="connsiteY561" fmla="*/ 1716361 h 5627787"/>
              <a:gd name="connsiteX562" fmla="*/ 1422016 w 11266624"/>
              <a:gd name="connsiteY562" fmla="*/ 1772357 h 5627787"/>
              <a:gd name="connsiteX563" fmla="*/ 1541822 w 11266624"/>
              <a:gd name="connsiteY563" fmla="*/ 1803611 h 5627787"/>
              <a:gd name="connsiteX564" fmla="*/ 1605632 w 11266624"/>
              <a:gd name="connsiteY564" fmla="*/ 1803611 h 5627787"/>
              <a:gd name="connsiteX565" fmla="*/ 1605632 w 11266624"/>
              <a:gd name="connsiteY565" fmla="*/ 1851794 h 5627787"/>
              <a:gd name="connsiteX566" fmla="*/ 847726 w 11266624"/>
              <a:gd name="connsiteY566" fmla="*/ 1851794 h 5627787"/>
              <a:gd name="connsiteX567" fmla="*/ 847726 w 11266624"/>
              <a:gd name="connsiteY567" fmla="*/ 1803611 h 5627787"/>
              <a:gd name="connsiteX568" fmla="*/ 910233 w 11266624"/>
              <a:gd name="connsiteY568" fmla="*/ 1803611 h 5627787"/>
              <a:gd name="connsiteX569" fmla="*/ 1069107 w 11266624"/>
              <a:gd name="connsiteY569" fmla="*/ 1739801 h 5627787"/>
              <a:gd name="connsiteX570" fmla="*/ 1100361 w 11266624"/>
              <a:gd name="connsiteY570" fmla="*/ 1539255 h 5627787"/>
              <a:gd name="connsiteX571" fmla="*/ 1100361 w 11266624"/>
              <a:gd name="connsiteY571" fmla="*/ 398488 h 5627787"/>
              <a:gd name="connsiteX572" fmla="*/ 1083431 w 11266624"/>
              <a:gd name="connsiteY572" fmla="*/ 221382 h 5627787"/>
              <a:gd name="connsiteX573" fmla="*/ 1030040 w 11266624"/>
              <a:gd name="connsiteY573" fmla="*/ 165385 h 5627787"/>
              <a:gd name="connsiteX574" fmla="*/ 910233 w 11266624"/>
              <a:gd name="connsiteY574" fmla="*/ 134132 h 5627787"/>
              <a:gd name="connsiteX575" fmla="*/ 847726 w 11266624"/>
              <a:gd name="connsiteY575" fmla="*/ 134132 h 5627787"/>
              <a:gd name="connsiteX576" fmla="*/ 10117001 w 11266624"/>
              <a:gd name="connsiteY576" fmla="*/ 0 h 5627787"/>
              <a:gd name="connsiteX577" fmla="*/ 10175602 w 11266624"/>
              <a:gd name="connsiteY577" fmla="*/ 0 h 5627787"/>
              <a:gd name="connsiteX578" fmla="*/ 10175602 w 11266624"/>
              <a:gd name="connsiteY578" fmla="*/ 1582229 h 5627787"/>
              <a:gd name="connsiteX579" fmla="*/ 10191880 w 11266624"/>
              <a:gd name="connsiteY579" fmla="*/ 1730685 h 5627787"/>
              <a:gd name="connsiteX580" fmla="*/ 10242016 w 11266624"/>
              <a:gd name="connsiteY580" fmla="*/ 1786031 h 5627787"/>
              <a:gd name="connsiteX581" fmla="*/ 10368334 w 11266624"/>
              <a:gd name="connsiteY581" fmla="*/ 1804913 h 5627787"/>
              <a:gd name="connsiteX582" fmla="*/ 10368334 w 11266624"/>
              <a:gd name="connsiteY582" fmla="*/ 1851794 h 5627787"/>
              <a:gd name="connsiteX583" fmla="*/ 9783626 w 11266624"/>
              <a:gd name="connsiteY583" fmla="*/ 1851794 h 5627787"/>
              <a:gd name="connsiteX584" fmla="*/ 9783626 w 11266624"/>
              <a:gd name="connsiteY584" fmla="*/ 1804913 h 5627787"/>
              <a:gd name="connsiteX585" fmla="*/ 9895619 w 11266624"/>
              <a:gd name="connsiteY585" fmla="*/ 1787984 h 5627787"/>
              <a:gd name="connsiteX586" fmla="*/ 9942500 w 11266624"/>
              <a:gd name="connsiteY586" fmla="*/ 1731987 h 5627787"/>
              <a:gd name="connsiteX587" fmla="*/ 9959429 w 11266624"/>
              <a:gd name="connsiteY587" fmla="*/ 1582229 h 5627787"/>
              <a:gd name="connsiteX588" fmla="*/ 9959429 w 11266624"/>
              <a:gd name="connsiteY588" fmla="*/ 498761 h 5627787"/>
              <a:gd name="connsiteX589" fmla="*/ 9950313 w 11266624"/>
              <a:gd name="connsiteY589" fmla="*/ 250683 h 5627787"/>
              <a:gd name="connsiteX590" fmla="*/ 9921013 w 11266624"/>
              <a:gd name="connsiteY590" fmla="*/ 187524 h 5627787"/>
              <a:gd name="connsiteX591" fmla="*/ 9869574 w 11266624"/>
              <a:gd name="connsiteY591" fmla="*/ 170594 h 5627787"/>
              <a:gd name="connsiteX592" fmla="*/ 9783626 w 11266624"/>
              <a:gd name="connsiteY592" fmla="*/ 191430 h 5627787"/>
              <a:gd name="connsiteX593" fmla="*/ 9761488 w 11266624"/>
              <a:gd name="connsiteY593" fmla="*/ 145852 h 5627787"/>
              <a:gd name="connsiteX594" fmla="*/ 8220968 w 11266624"/>
              <a:gd name="connsiteY594" fmla="*/ 0 h 5627787"/>
              <a:gd name="connsiteX595" fmla="*/ 8314078 w 11266624"/>
              <a:gd name="connsiteY595" fmla="*/ 38417 h 5627787"/>
              <a:gd name="connsiteX596" fmla="*/ 8352495 w 11266624"/>
              <a:gd name="connsiteY596" fmla="*/ 131527 h 5627787"/>
              <a:gd name="connsiteX597" fmla="*/ 8314078 w 11266624"/>
              <a:gd name="connsiteY597" fmla="*/ 225289 h 5627787"/>
              <a:gd name="connsiteX598" fmla="*/ 8220968 w 11266624"/>
              <a:gd name="connsiteY598" fmla="*/ 264356 h 5627787"/>
              <a:gd name="connsiteX599" fmla="*/ 8127206 w 11266624"/>
              <a:gd name="connsiteY599" fmla="*/ 225289 h 5627787"/>
              <a:gd name="connsiteX600" fmla="*/ 8088139 w 11266624"/>
              <a:gd name="connsiteY600" fmla="*/ 131527 h 5627787"/>
              <a:gd name="connsiteX601" fmla="*/ 8126555 w 11266624"/>
              <a:gd name="connsiteY601" fmla="*/ 38417 h 5627787"/>
              <a:gd name="connsiteX602" fmla="*/ 8220968 w 11266624"/>
              <a:gd name="connsiteY602" fmla="*/ 0 h 5627787"/>
              <a:gd name="connsiteX603" fmla="*/ 2639318 w 11266624"/>
              <a:gd name="connsiteY603" fmla="*/ 0 h 5627787"/>
              <a:gd name="connsiteX604" fmla="*/ 2732429 w 11266624"/>
              <a:gd name="connsiteY604" fmla="*/ 38417 h 5627787"/>
              <a:gd name="connsiteX605" fmla="*/ 2770845 w 11266624"/>
              <a:gd name="connsiteY605" fmla="*/ 131527 h 5627787"/>
              <a:gd name="connsiteX606" fmla="*/ 2732429 w 11266624"/>
              <a:gd name="connsiteY606" fmla="*/ 225289 h 5627787"/>
              <a:gd name="connsiteX607" fmla="*/ 2639318 w 11266624"/>
              <a:gd name="connsiteY607" fmla="*/ 264356 h 5627787"/>
              <a:gd name="connsiteX608" fmla="*/ 2545557 w 11266624"/>
              <a:gd name="connsiteY608" fmla="*/ 225289 h 5627787"/>
              <a:gd name="connsiteX609" fmla="*/ 2506489 w 11266624"/>
              <a:gd name="connsiteY609" fmla="*/ 131527 h 5627787"/>
              <a:gd name="connsiteX610" fmla="*/ 2544905 w 11266624"/>
              <a:gd name="connsiteY610" fmla="*/ 38417 h 5627787"/>
              <a:gd name="connsiteX611" fmla="*/ 2639318 w 11266624"/>
              <a:gd name="connsiteY611" fmla="*/ 0 h 562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Lst>
            <a:rect l="l" t="t" r="r" b="b"/>
            <a:pathLst>
              <a:path w="11266624" h="5627787">
                <a:moveTo>
                  <a:pt x="5450161" y="4341168"/>
                </a:moveTo>
                <a:cubicBezTo>
                  <a:pt x="5319067" y="4393258"/>
                  <a:pt x="5234422" y="4430155"/>
                  <a:pt x="5196222" y="4451859"/>
                </a:cubicBezTo>
                <a:cubicBezTo>
                  <a:pt x="5127637" y="4490058"/>
                  <a:pt x="5078586" y="4529993"/>
                  <a:pt x="5049069" y="4571665"/>
                </a:cubicBezTo>
                <a:cubicBezTo>
                  <a:pt x="5019551" y="4613337"/>
                  <a:pt x="5004792" y="4658916"/>
                  <a:pt x="5004792" y="4708401"/>
                </a:cubicBezTo>
                <a:cubicBezTo>
                  <a:pt x="5004792" y="4770909"/>
                  <a:pt x="5023458" y="4822782"/>
                  <a:pt x="5060789" y="4864020"/>
                </a:cubicBezTo>
                <a:cubicBezTo>
                  <a:pt x="5098120" y="4905257"/>
                  <a:pt x="5141094" y="4925876"/>
                  <a:pt x="5189711" y="4925876"/>
                </a:cubicBezTo>
                <a:cubicBezTo>
                  <a:pt x="5255691" y="4925876"/>
                  <a:pt x="5342508" y="4882468"/>
                  <a:pt x="5450161" y="4795652"/>
                </a:cubicBezTo>
                <a:close/>
                <a:moveTo>
                  <a:pt x="3307035" y="4341168"/>
                </a:moveTo>
                <a:cubicBezTo>
                  <a:pt x="3175943" y="4393258"/>
                  <a:pt x="3091297" y="4430155"/>
                  <a:pt x="3053097" y="4451859"/>
                </a:cubicBezTo>
                <a:cubicBezTo>
                  <a:pt x="2984513" y="4490058"/>
                  <a:pt x="2935462" y="4529993"/>
                  <a:pt x="2905944" y="4571665"/>
                </a:cubicBezTo>
                <a:cubicBezTo>
                  <a:pt x="2876427" y="4613337"/>
                  <a:pt x="2861667" y="4658916"/>
                  <a:pt x="2861667" y="4708401"/>
                </a:cubicBezTo>
                <a:cubicBezTo>
                  <a:pt x="2861667" y="4770909"/>
                  <a:pt x="2880334" y="4822782"/>
                  <a:pt x="2917664" y="4864020"/>
                </a:cubicBezTo>
                <a:cubicBezTo>
                  <a:pt x="2954995" y="4905257"/>
                  <a:pt x="2997969" y="4925876"/>
                  <a:pt x="3046586" y="4925876"/>
                </a:cubicBezTo>
                <a:cubicBezTo>
                  <a:pt x="3112567" y="4925876"/>
                  <a:pt x="3199384" y="4882468"/>
                  <a:pt x="3307035" y="4795652"/>
                </a:cubicBezTo>
                <a:close/>
                <a:moveTo>
                  <a:pt x="6515026" y="4009095"/>
                </a:moveTo>
                <a:cubicBezTo>
                  <a:pt x="6469013" y="4009095"/>
                  <a:pt x="6423000" y="4020815"/>
                  <a:pt x="6376987" y="4044256"/>
                </a:cubicBezTo>
                <a:cubicBezTo>
                  <a:pt x="6342261" y="4061619"/>
                  <a:pt x="6297984" y="4096346"/>
                  <a:pt x="6244158" y="4148435"/>
                </a:cubicBezTo>
                <a:lnTo>
                  <a:pt x="6244158" y="4862066"/>
                </a:lnTo>
                <a:cubicBezTo>
                  <a:pt x="6288434" y="4905475"/>
                  <a:pt x="6334231" y="4938248"/>
                  <a:pt x="6381545" y="4960386"/>
                </a:cubicBezTo>
                <a:cubicBezTo>
                  <a:pt x="6428860" y="4982524"/>
                  <a:pt x="6477260" y="4993593"/>
                  <a:pt x="6526746" y="4993593"/>
                </a:cubicBezTo>
                <a:cubicBezTo>
                  <a:pt x="6605749" y="4993593"/>
                  <a:pt x="6679326" y="4950185"/>
                  <a:pt x="6747476" y="4863368"/>
                </a:cubicBezTo>
                <a:cubicBezTo>
                  <a:pt x="6815628" y="4776552"/>
                  <a:pt x="6849703" y="4650234"/>
                  <a:pt x="6849703" y="4484415"/>
                </a:cubicBezTo>
                <a:cubicBezTo>
                  <a:pt x="6849703" y="4331618"/>
                  <a:pt x="6815628" y="4214199"/>
                  <a:pt x="6747476" y="4132157"/>
                </a:cubicBezTo>
                <a:cubicBezTo>
                  <a:pt x="6679326" y="4050116"/>
                  <a:pt x="6601842" y="4009095"/>
                  <a:pt x="6515026" y="4009095"/>
                </a:cubicBezTo>
                <a:close/>
                <a:moveTo>
                  <a:pt x="1981721" y="3915334"/>
                </a:moveTo>
                <a:cubicBezTo>
                  <a:pt x="1909664" y="3915334"/>
                  <a:pt x="1845202" y="3943332"/>
                  <a:pt x="1788337" y="3999328"/>
                </a:cubicBezTo>
                <a:cubicBezTo>
                  <a:pt x="1731473" y="4055325"/>
                  <a:pt x="1698265" y="4133243"/>
                  <a:pt x="1688715" y="4233081"/>
                </a:cubicBezTo>
                <a:lnTo>
                  <a:pt x="2240868" y="4233081"/>
                </a:lnTo>
                <a:cubicBezTo>
                  <a:pt x="2236527" y="4156683"/>
                  <a:pt x="2227411" y="4102857"/>
                  <a:pt x="2213521" y="4071603"/>
                </a:cubicBezTo>
                <a:cubicBezTo>
                  <a:pt x="2191817" y="4022986"/>
                  <a:pt x="2159478" y="3984787"/>
                  <a:pt x="2116503" y="3957005"/>
                </a:cubicBezTo>
                <a:cubicBezTo>
                  <a:pt x="2073529" y="3929224"/>
                  <a:pt x="2028602" y="3915334"/>
                  <a:pt x="1981721" y="3915334"/>
                </a:cubicBezTo>
                <a:close/>
                <a:moveTo>
                  <a:pt x="9964378" y="3859337"/>
                </a:moveTo>
                <a:lnTo>
                  <a:pt x="10520437" y="3859337"/>
                </a:lnTo>
                <a:lnTo>
                  <a:pt x="10520437" y="3907520"/>
                </a:lnTo>
                <a:lnTo>
                  <a:pt x="10493089" y="3907520"/>
                </a:lnTo>
                <a:cubicBezTo>
                  <a:pt x="10454022" y="3907520"/>
                  <a:pt x="10424722" y="3915984"/>
                  <a:pt x="10405188" y="3932914"/>
                </a:cubicBezTo>
                <a:cubicBezTo>
                  <a:pt x="10385654" y="3949843"/>
                  <a:pt x="10375887" y="3970896"/>
                  <a:pt x="10375887" y="3996073"/>
                </a:cubicBezTo>
                <a:cubicBezTo>
                  <a:pt x="10375887" y="4029931"/>
                  <a:pt x="10390212" y="4076812"/>
                  <a:pt x="10418861" y="4136715"/>
                </a:cubicBezTo>
                <a:lnTo>
                  <a:pt x="10709262" y="4738353"/>
                </a:lnTo>
                <a:lnTo>
                  <a:pt x="10976223" y="4079417"/>
                </a:lnTo>
                <a:cubicBezTo>
                  <a:pt x="10990981" y="4043822"/>
                  <a:pt x="10998361" y="4008661"/>
                  <a:pt x="10998361" y="3973934"/>
                </a:cubicBezTo>
                <a:cubicBezTo>
                  <a:pt x="10998361" y="3958307"/>
                  <a:pt x="10995323" y="3946587"/>
                  <a:pt x="10989245" y="3938774"/>
                </a:cubicBezTo>
                <a:cubicBezTo>
                  <a:pt x="10982300" y="3929224"/>
                  <a:pt x="10971449" y="3921628"/>
                  <a:pt x="10956689" y="3915984"/>
                </a:cubicBezTo>
                <a:cubicBezTo>
                  <a:pt x="10941931" y="3910341"/>
                  <a:pt x="10915886" y="3907520"/>
                  <a:pt x="10878554" y="3907520"/>
                </a:cubicBezTo>
                <a:lnTo>
                  <a:pt x="10878554" y="3859337"/>
                </a:lnTo>
                <a:lnTo>
                  <a:pt x="11266624" y="3859337"/>
                </a:lnTo>
                <a:lnTo>
                  <a:pt x="11266624" y="3907520"/>
                </a:lnTo>
                <a:cubicBezTo>
                  <a:pt x="11234501" y="3910993"/>
                  <a:pt x="11209760" y="3917938"/>
                  <a:pt x="11192396" y="3928356"/>
                </a:cubicBezTo>
                <a:cubicBezTo>
                  <a:pt x="11175033" y="3938774"/>
                  <a:pt x="11155933" y="3958307"/>
                  <a:pt x="11135097" y="3986957"/>
                </a:cubicBezTo>
                <a:cubicBezTo>
                  <a:pt x="11127283" y="3999111"/>
                  <a:pt x="11112525" y="4032536"/>
                  <a:pt x="11090820" y="4087230"/>
                </a:cubicBezTo>
                <a:lnTo>
                  <a:pt x="10605083" y="5277483"/>
                </a:lnTo>
                <a:cubicBezTo>
                  <a:pt x="10558202" y="5392949"/>
                  <a:pt x="10496779" y="5480199"/>
                  <a:pt x="10420815" y="5539234"/>
                </a:cubicBezTo>
                <a:cubicBezTo>
                  <a:pt x="10344851" y="5598270"/>
                  <a:pt x="10271708" y="5627787"/>
                  <a:pt x="10201386" y="5627787"/>
                </a:cubicBezTo>
                <a:cubicBezTo>
                  <a:pt x="10150165" y="5627787"/>
                  <a:pt x="10108058" y="5613029"/>
                  <a:pt x="10075068" y="5583511"/>
                </a:cubicBezTo>
                <a:cubicBezTo>
                  <a:pt x="10042079" y="5553993"/>
                  <a:pt x="10025583" y="5520135"/>
                  <a:pt x="10025583" y="5481935"/>
                </a:cubicBezTo>
                <a:cubicBezTo>
                  <a:pt x="10025583" y="5445472"/>
                  <a:pt x="10037521" y="5416172"/>
                  <a:pt x="10061395" y="5394034"/>
                </a:cubicBezTo>
                <a:cubicBezTo>
                  <a:pt x="10085269" y="5371896"/>
                  <a:pt x="10118043" y="5360826"/>
                  <a:pt x="10159714" y="5360826"/>
                </a:cubicBezTo>
                <a:cubicBezTo>
                  <a:pt x="10188364" y="5360826"/>
                  <a:pt x="10227431" y="5370376"/>
                  <a:pt x="10276917" y="5389476"/>
                </a:cubicBezTo>
                <a:cubicBezTo>
                  <a:pt x="10311644" y="5402498"/>
                  <a:pt x="10333347" y="5409010"/>
                  <a:pt x="10342029" y="5409010"/>
                </a:cubicBezTo>
                <a:cubicBezTo>
                  <a:pt x="10368074" y="5409010"/>
                  <a:pt x="10396506" y="5395553"/>
                  <a:pt x="10427326" y="5368640"/>
                </a:cubicBezTo>
                <a:cubicBezTo>
                  <a:pt x="10458146" y="5341727"/>
                  <a:pt x="10489183" y="5289637"/>
                  <a:pt x="10520437" y="5212370"/>
                </a:cubicBezTo>
                <a:lnTo>
                  <a:pt x="10605083" y="5005313"/>
                </a:lnTo>
                <a:lnTo>
                  <a:pt x="10176644" y="4105462"/>
                </a:lnTo>
                <a:cubicBezTo>
                  <a:pt x="10163621" y="4078548"/>
                  <a:pt x="10142785" y="4045124"/>
                  <a:pt x="10114136" y="4005188"/>
                </a:cubicBezTo>
                <a:cubicBezTo>
                  <a:pt x="10092431" y="3974803"/>
                  <a:pt x="10074635" y="3954401"/>
                  <a:pt x="10060744" y="3943983"/>
                </a:cubicBezTo>
                <a:cubicBezTo>
                  <a:pt x="10040776" y="3930092"/>
                  <a:pt x="10008654" y="3917938"/>
                  <a:pt x="9964378" y="3907520"/>
                </a:cubicBezTo>
                <a:close/>
                <a:moveTo>
                  <a:pt x="8976605" y="3824176"/>
                </a:moveTo>
                <a:lnTo>
                  <a:pt x="9033904" y="3824176"/>
                </a:lnTo>
                <a:lnTo>
                  <a:pt x="9033904" y="4782629"/>
                </a:lnTo>
                <a:cubicBezTo>
                  <a:pt x="9033904" y="4857291"/>
                  <a:pt x="9039330" y="4906994"/>
                  <a:pt x="9050182" y="4931736"/>
                </a:cubicBezTo>
                <a:cubicBezTo>
                  <a:pt x="9061034" y="4956479"/>
                  <a:pt x="9077095" y="4974928"/>
                  <a:pt x="9098365" y="4987082"/>
                </a:cubicBezTo>
                <a:cubicBezTo>
                  <a:pt x="9119636" y="4999236"/>
                  <a:pt x="9158485" y="5005313"/>
                  <a:pt x="9214916" y="5005313"/>
                </a:cubicBezTo>
                <a:lnTo>
                  <a:pt x="9214916" y="5052194"/>
                </a:lnTo>
                <a:lnTo>
                  <a:pt x="8635417" y="5052194"/>
                </a:lnTo>
                <a:lnTo>
                  <a:pt x="8635417" y="5005313"/>
                </a:lnTo>
                <a:cubicBezTo>
                  <a:pt x="8693584" y="5005313"/>
                  <a:pt x="8732651" y="4999671"/>
                  <a:pt x="8752619" y="4988384"/>
                </a:cubicBezTo>
                <a:cubicBezTo>
                  <a:pt x="8772587" y="4977098"/>
                  <a:pt x="8788431" y="4958432"/>
                  <a:pt x="8800151" y="4932387"/>
                </a:cubicBezTo>
                <a:cubicBezTo>
                  <a:pt x="8811871" y="4906343"/>
                  <a:pt x="8817731" y="4856424"/>
                  <a:pt x="8817731" y="4782629"/>
                </a:cubicBezTo>
                <a:lnTo>
                  <a:pt x="8817731" y="4322936"/>
                </a:lnTo>
                <a:cubicBezTo>
                  <a:pt x="8817731" y="4193580"/>
                  <a:pt x="8813825" y="4109802"/>
                  <a:pt x="8806011" y="4071603"/>
                </a:cubicBezTo>
                <a:cubicBezTo>
                  <a:pt x="8799934" y="4043822"/>
                  <a:pt x="8790384" y="4024505"/>
                  <a:pt x="8777362" y="4013653"/>
                </a:cubicBezTo>
                <a:cubicBezTo>
                  <a:pt x="8764339" y="4002801"/>
                  <a:pt x="8746542" y="3997375"/>
                  <a:pt x="8723970" y="3997375"/>
                </a:cubicBezTo>
                <a:cubicBezTo>
                  <a:pt x="8699661" y="3997375"/>
                  <a:pt x="8670143" y="4003886"/>
                  <a:pt x="8635417" y="4016908"/>
                </a:cubicBezTo>
                <a:lnTo>
                  <a:pt x="8617185" y="3970028"/>
                </a:lnTo>
                <a:close/>
                <a:moveTo>
                  <a:pt x="7566906" y="3824176"/>
                </a:moveTo>
                <a:lnTo>
                  <a:pt x="7624204" y="3824176"/>
                </a:lnTo>
                <a:lnTo>
                  <a:pt x="7624204" y="4782629"/>
                </a:lnTo>
                <a:cubicBezTo>
                  <a:pt x="7624204" y="4857291"/>
                  <a:pt x="7629630" y="4906994"/>
                  <a:pt x="7640482" y="4931736"/>
                </a:cubicBezTo>
                <a:cubicBezTo>
                  <a:pt x="7651335" y="4956479"/>
                  <a:pt x="7667395" y="4974928"/>
                  <a:pt x="7688666" y="4987082"/>
                </a:cubicBezTo>
                <a:cubicBezTo>
                  <a:pt x="7709935" y="4999236"/>
                  <a:pt x="7748786" y="5005313"/>
                  <a:pt x="7805217" y="5005313"/>
                </a:cubicBezTo>
                <a:lnTo>
                  <a:pt x="7805217" y="5052194"/>
                </a:lnTo>
                <a:lnTo>
                  <a:pt x="7225717" y="5052194"/>
                </a:lnTo>
                <a:lnTo>
                  <a:pt x="7225717" y="5005313"/>
                </a:lnTo>
                <a:cubicBezTo>
                  <a:pt x="7283884" y="5005313"/>
                  <a:pt x="7322951" y="4999671"/>
                  <a:pt x="7342919" y="4988384"/>
                </a:cubicBezTo>
                <a:cubicBezTo>
                  <a:pt x="7362887" y="4977098"/>
                  <a:pt x="7378730" y="4958432"/>
                  <a:pt x="7390451" y="4932387"/>
                </a:cubicBezTo>
                <a:cubicBezTo>
                  <a:pt x="7402171" y="4906343"/>
                  <a:pt x="7408031" y="4856424"/>
                  <a:pt x="7408031" y="4782629"/>
                </a:cubicBezTo>
                <a:lnTo>
                  <a:pt x="7408031" y="4322936"/>
                </a:lnTo>
                <a:cubicBezTo>
                  <a:pt x="7408031" y="4193580"/>
                  <a:pt x="7404124" y="4109802"/>
                  <a:pt x="7396311" y="4071603"/>
                </a:cubicBezTo>
                <a:cubicBezTo>
                  <a:pt x="7390234" y="4043822"/>
                  <a:pt x="7380684" y="4024505"/>
                  <a:pt x="7367662" y="4013653"/>
                </a:cubicBezTo>
                <a:cubicBezTo>
                  <a:pt x="7354639" y="4002801"/>
                  <a:pt x="7336841" y="3997375"/>
                  <a:pt x="7314270" y="3997375"/>
                </a:cubicBezTo>
                <a:cubicBezTo>
                  <a:pt x="7289961" y="3997375"/>
                  <a:pt x="7260443" y="4003886"/>
                  <a:pt x="7225717" y="4016908"/>
                </a:cubicBezTo>
                <a:lnTo>
                  <a:pt x="7207485" y="3970028"/>
                </a:lnTo>
                <a:close/>
                <a:moveTo>
                  <a:pt x="5267846" y="3824176"/>
                </a:moveTo>
                <a:cubicBezTo>
                  <a:pt x="5373762" y="3824176"/>
                  <a:pt x="5460579" y="3841974"/>
                  <a:pt x="5528295" y="3877568"/>
                </a:cubicBezTo>
                <a:cubicBezTo>
                  <a:pt x="5579517" y="3904481"/>
                  <a:pt x="5617282" y="3946587"/>
                  <a:pt x="5641591" y="4003886"/>
                </a:cubicBezTo>
                <a:cubicBezTo>
                  <a:pt x="5657217" y="4041217"/>
                  <a:pt x="5665031" y="4117616"/>
                  <a:pt x="5665031" y="4233081"/>
                </a:cubicBezTo>
                <a:lnTo>
                  <a:pt x="5665031" y="4638080"/>
                </a:lnTo>
                <a:cubicBezTo>
                  <a:pt x="5665031" y="4751810"/>
                  <a:pt x="5667201" y="4821480"/>
                  <a:pt x="5671542" y="4847090"/>
                </a:cubicBezTo>
                <a:cubicBezTo>
                  <a:pt x="5675882" y="4872702"/>
                  <a:pt x="5683044" y="4889848"/>
                  <a:pt x="5693029" y="4898529"/>
                </a:cubicBezTo>
                <a:cubicBezTo>
                  <a:pt x="5703013" y="4907211"/>
                  <a:pt x="5714516" y="4911552"/>
                  <a:pt x="5727538" y="4911552"/>
                </a:cubicBezTo>
                <a:cubicBezTo>
                  <a:pt x="5741429" y="4911552"/>
                  <a:pt x="5753583" y="4908513"/>
                  <a:pt x="5764002" y="4902436"/>
                </a:cubicBezTo>
                <a:cubicBezTo>
                  <a:pt x="5782233" y="4891150"/>
                  <a:pt x="5817393" y="4859462"/>
                  <a:pt x="5869484" y="4807372"/>
                </a:cubicBezTo>
                <a:lnTo>
                  <a:pt x="5869484" y="4880298"/>
                </a:lnTo>
                <a:cubicBezTo>
                  <a:pt x="5772248" y="5010522"/>
                  <a:pt x="5679355" y="5075635"/>
                  <a:pt x="5590803" y="5075635"/>
                </a:cubicBezTo>
                <a:cubicBezTo>
                  <a:pt x="5548262" y="5075635"/>
                  <a:pt x="5514404" y="5060876"/>
                  <a:pt x="5489228" y="5031358"/>
                </a:cubicBezTo>
                <a:cubicBezTo>
                  <a:pt x="5464051" y="5001841"/>
                  <a:pt x="5451028" y="4951487"/>
                  <a:pt x="5450161" y="4880298"/>
                </a:cubicBezTo>
                <a:cubicBezTo>
                  <a:pt x="5327749" y="4974928"/>
                  <a:pt x="5250917" y="5029622"/>
                  <a:pt x="5219663" y="5044381"/>
                </a:cubicBezTo>
                <a:cubicBezTo>
                  <a:pt x="5172782" y="5066085"/>
                  <a:pt x="5122862" y="5076937"/>
                  <a:pt x="5069904" y="5076937"/>
                </a:cubicBezTo>
                <a:cubicBezTo>
                  <a:pt x="4987429" y="5076937"/>
                  <a:pt x="4919495" y="5048722"/>
                  <a:pt x="4866103" y="4992291"/>
                </a:cubicBezTo>
                <a:cubicBezTo>
                  <a:pt x="4812711" y="4935861"/>
                  <a:pt x="4786015" y="4861633"/>
                  <a:pt x="4786015" y="4769607"/>
                </a:cubicBezTo>
                <a:cubicBezTo>
                  <a:pt x="4786015" y="4711440"/>
                  <a:pt x="4799038" y="4661087"/>
                  <a:pt x="4825082" y="4618546"/>
                </a:cubicBezTo>
                <a:cubicBezTo>
                  <a:pt x="4860677" y="4559511"/>
                  <a:pt x="4922534" y="4503949"/>
                  <a:pt x="5010653" y="4451859"/>
                </a:cubicBezTo>
                <a:cubicBezTo>
                  <a:pt x="5098771" y="4399769"/>
                  <a:pt x="5245273" y="4336393"/>
                  <a:pt x="5450161" y="4261731"/>
                </a:cubicBezTo>
                <a:lnTo>
                  <a:pt x="5450161" y="4214850"/>
                </a:lnTo>
                <a:cubicBezTo>
                  <a:pt x="5450161" y="4095912"/>
                  <a:pt x="5431278" y="4014304"/>
                  <a:pt x="5393513" y="3970028"/>
                </a:cubicBezTo>
                <a:cubicBezTo>
                  <a:pt x="5355748" y="3925752"/>
                  <a:pt x="5300836" y="3903613"/>
                  <a:pt x="5228778" y="3903613"/>
                </a:cubicBezTo>
                <a:cubicBezTo>
                  <a:pt x="5174084" y="3903613"/>
                  <a:pt x="5130676" y="3918372"/>
                  <a:pt x="5098554" y="3947889"/>
                </a:cubicBezTo>
                <a:cubicBezTo>
                  <a:pt x="5065564" y="3977407"/>
                  <a:pt x="5049069" y="4011266"/>
                  <a:pt x="5049069" y="4049465"/>
                </a:cubicBezTo>
                <a:lnTo>
                  <a:pt x="5051673" y="4124995"/>
                </a:lnTo>
                <a:cubicBezTo>
                  <a:pt x="5051673" y="4164931"/>
                  <a:pt x="5041472" y="4195750"/>
                  <a:pt x="5021070" y="4217454"/>
                </a:cubicBezTo>
                <a:cubicBezTo>
                  <a:pt x="5000669" y="4239159"/>
                  <a:pt x="4973973" y="4250011"/>
                  <a:pt x="4940982" y="4250011"/>
                </a:cubicBezTo>
                <a:cubicBezTo>
                  <a:pt x="4908860" y="4250011"/>
                  <a:pt x="4882598" y="4238725"/>
                  <a:pt x="4862196" y="4216152"/>
                </a:cubicBezTo>
                <a:cubicBezTo>
                  <a:pt x="4841794" y="4193580"/>
                  <a:pt x="4831593" y="4162760"/>
                  <a:pt x="4831593" y="4123693"/>
                </a:cubicBezTo>
                <a:cubicBezTo>
                  <a:pt x="4831593" y="4049031"/>
                  <a:pt x="4869793" y="3980446"/>
                  <a:pt x="4946191" y="3917938"/>
                </a:cubicBezTo>
                <a:cubicBezTo>
                  <a:pt x="5022589" y="3855430"/>
                  <a:pt x="5129808" y="3824176"/>
                  <a:pt x="5267846" y="3824176"/>
                </a:cubicBezTo>
                <a:close/>
                <a:moveTo>
                  <a:pt x="4183076" y="3824176"/>
                </a:moveTo>
                <a:cubicBezTo>
                  <a:pt x="4229956" y="3824176"/>
                  <a:pt x="4286821" y="3834160"/>
                  <a:pt x="4353669" y="3854128"/>
                </a:cubicBezTo>
                <a:cubicBezTo>
                  <a:pt x="4397946" y="3867150"/>
                  <a:pt x="4427464" y="3873661"/>
                  <a:pt x="4442222" y="3873661"/>
                </a:cubicBezTo>
                <a:cubicBezTo>
                  <a:pt x="4456113" y="3873661"/>
                  <a:pt x="4466965" y="3870623"/>
                  <a:pt x="4474779" y="3864546"/>
                </a:cubicBezTo>
                <a:cubicBezTo>
                  <a:pt x="4482592" y="3858469"/>
                  <a:pt x="4491708" y="3845012"/>
                  <a:pt x="4502125" y="3824176"/>
                </a:cubicBezTo>
                <a:lnTo>
                  <a:pt x="4545100" y="3824176"/>
                </a:lnTo>
                <a:lnTo>
                  <a:pt x="4545100" y="4230477"/>
                </a:lnTo>
                <a:lnTo>
                  <a:pt x="4502125" y="4230477"/>
                </a:lnTo>
                <a:cubicBezTo>
                  <a:pt x="4469135" y="4102857"/>
                  <a:pt x="4426812" y="4016041"/>
                  <a:pt x="4375157" y="3970028"/>
                </a:cubicBezTo>
                <a:cubicBezTo>
                  <a:pt x="4323501" y="3924015"/>
                  <a:pt x="4257738" y="3901009"/>
                  <a:pt x="4177867" y="3901009"/>
                </a:cubicBezTo>
                <a:cubicBezTo>
                  <a:pt x="4117095" y="3901009"/>
                  <a:pt x="4068044" y="3917070"/>
                  <a:pt x="4030712" y="3949192"/>
                </a:cubicBezTo>
                <a:cubicBezTo>
                  <a:pt x="3993382" y="3981314"/>
                  <a:pt x="3974716" y="4016908"/>
                  <a:pt x="3974716" y="4055976"/>
                </a:cubicBezTo>
                <a:cubicBezTo>
                  <a:pt x="3974716" y="4104593"/>
                  <a:pt x="3988607" y="4146265"/>
                  <a:pt x="4016388" y="4180991"/>
                </a:cubicBezTo>
                <a:cubicBezTo>
                  <a:pt x="4043301" y="4216586"/>
                  <a:pt x="4097996" y="4254352"/>
                  <a:pt x="4180470" y="4294287"/>
                </a:cubicBezTo>
                <a:lnTo>
                  <a:pt x="4370599" y="4386746"/>
                </a:lnTo>
                <a:cubicBezTo>
                  <a:pt x="4546836" y="4472695"/>
                  <a:pt x="4634955" y="4585990"/>
                  <a:pt x="4634955" y="4726633"/>
                </a:cubicBezTo>
                <a:cubicBezTo>
                  <a:pt x="4634955" y="4835153"/>
                  <a:pt x="4593934" y="4922621"/>
                  <a:pt x="4511893" y="4989035"/>
                </a:cubicBezTo>
                <a:cubicBezTo>
                  <a:pt x="4429851" y="5055450"/>
                  <a:pt x="4338043" y="5088657"/>
                  <a:pt x="4236467" y="5088657"/>
                </a:cubicBezTo>
                <a:cubicBezTo>
                  <a:pt x="4163542" y="5088657"/>
                  <a:pt x="4080198" y="5075635"/>
                  <a:pt x="3986436" y="5049590"/>
                </a:cubicBezTo>
                <a:cubicBezTo>
                  <a:pt x="3957787" y="5040908"/>
                  <a:pt x="3934347" y="5036567"/>
                  <a:pt x="3916115" y="5036567"/>
                </a:cubicBezTo>
                <a:cubicBezTo>
                  <a:pt x="3896147" y="5036567"/>
                  <a:pt x="3880521" y="5047854"/>
                  <a:pt x="3869234" y="5070426"/>
                </a:cubicBezTo>
                <a:lnTo>
                  <a:pt x="3826260" y="5070426"/>
                </a:lnTo>
                <a:lnTo>
                  <a:pt x="3826260" y="4644591"/>
                </a:lnTo>
                <a:lnTo>
                  <a:pt x="3869234" y="4644591"/>
                </a:lnTo>
                <a:cubicBezTo>
                  <a:pt x="3893543" y="4766134"/>
                  <a:pt x="3939990" y="4857726"/>
                  <a:pt x="4008575" y="4919365"/>
                </a:cubicBezTo>
                <a:cubicBezTo>
                  <a:pt x="4077160" y="4981005"/>
                  <a:pt x="4153992" y="5011825"/>
                  <a:pt x="4239072" y="5011825"/>
                </a:cubicBezTo>
                <a:cubicBezTo>
                  <a:pt x="4298976" y="5011825"/>
                  <a:pt x="4347810" y="4994244"/>
                  <a:pt x="4385575" y="4959084"/>
                </a:cubicBezTo>
                <a:cubicBezTo>
                  <a:pt x="4423340" y="4923923"/>
                  <a:pt x="4442222" y="4881600"/>
                  <a:pt x="4442222" y="4832115"/>
                </a:cubicBezTo>
                <a:cubicBezTo>
                  <a:pt x="4442222" y="4772211"/>
                  <a:pt x="4421169" y="4721858"/>
                  <a:pt x="4379064" y="4681054"/>
                </a:cubicBezTo>
                <a:cubicBezTo>
                  <a:pt x="4336957" y="4640251"/>
                  <a:pt x="4252963" y="4588595"/>
                  <a:pt x="4127079" y="4526087"/>
                </a:cubicBezTo>
                <a:cubicBezTo>
                  <a:pt x="4001195" y="4463579"/>
                  <a:pt x="3918720" y="4407148"/>
                  <a:pt x="3879652" y="4356795"/>
                </a:cubicBezTo>
                <a:cubicBezTo>
                  <a:pt x="3840585" y="4307309"/>
                  <a:pt x="3821051" y="4244802"/>
                  <a:pt x="3821051" y="4169271"/>
                </a:cubicBezTo>
                <a:cubicBezTo>
                  <a:pt x="3821051" y="4071169"/>
                  <a:pt x="3854693" y="3989127"/>
                  <a:pt x="3921975" y="3923147"/>
                </a:cubicBezTo>
                <a:cubicBezTo>
                  <a:pt x="3989258" y="3857166"/>
                  <a:pt x="4076291" y="3824176"/>
                  <a:pt x="4183076" y="3824176"/>
                </a:cubicBezTo>
                <a:close/>
                <a:moveTo>
                  <a:pt x="3124721" y="3824176"/>
                </a:moveTo>
                <a:cubicBezTo>
                  <a:pt x="3230637" y="3824176"/>
                  <a:pt x="3317453" y="3841974"/>
                  <a:pt x="3385170" y="3877568"/>
                </a:cubicBezTo>
                <a:cubicBezTo>
                  <a:pt x="3436393" y="3904481"/>
                  <a:pt x="3474157" y="3946587"/>
                  <a:pt x="3498466" y="4003886"/>
                </a:cubicBezTo>
                <a:cubicBezTo>
                  <a:pt x="3514093" y="4041217"/>
                  <a:pt x="3521906" y="4117616"/>
                  <a:pt x="3521906" y="4233081"/>
                </a:cubicBezTo>
                <a:lnTo>
                  <a:pt x="3521906" y="4638080"/>
                </a:lnTo>
                <a:cubicBezTo>
                  <a:pt x="3521906" y="4751810"/>
                  <a:pt x="3524077" y="4821480"/>
                  <a:pt x="3528418" y="4847090"/>
                </a:cubicBezTo>
                <a:cubicBezTo>
                  <a:pt x="3532759" y="4872702"/>
                  <a:pt x="3539921" y="4889848"/>
                  <a:pt x="3549905" y="4898529"/>
                </a:cubicBezTo>
                <a:cubicBezTo>
                  <a:pt x="3559889" y="4907211"/>
                  <a:pt x="3571391" y="4911552"/>
                  <a:pt x="3584414" y="4911552"/>
                </a:cubicBezTo>
                <a:cubicBezTo>
                  <a:pt x="3598305" y="4911552"/>
                  <a:pt x="3610459" y="4908513"/>
                  <a:pt x="3620877" y="4902436"/>
                </a:cubicBezTo>
                <a:cubicBezTo>
                  <a:pt x="3639108" y="4891150"/>
                  <a:pt x="3674269" y="4859462"/>
                  <a:pt x="3726359" y="4807372"/>
                </a:cubicBezTo>
                <a:lnTo>
                  <a:pt x="3726359" y="4880298"/>
                </a:lnTo>
                <a:cubicBezTo>
                  <a:pt x="3629125" y="5010522"/>
                  <a:pt x="3536231" y="5075635"/>
                  <a:pt x="3447678" y="5075635"/>
                </a:cubicBezTo>
                <a:cubicBezTo>
                  <a:pt x="3405138" y="5075635"/>
                  <a:pt x="3371280" y="5060876"/>
                  <a:pt x="3346103" y="5031358"/>
                </a:cubicBezTo>
                <a:cubicBezTo>
                  <a:pt x="3320926" y="5001841"/>
                  <a:pt x="3307904" y="4951487"/>
                  <a:pt x="3307035" y="4880298"/>
                </a:cubicBezTo>
                <a:cubicBezTo>
                  <a:pt x="3184625" y="4974928"/>
                  <a:pt x="3107792" y="5029622"/>
                  <a:pt x="3076538" y="5044381"/>
                </a:cubicBezTo>
                <a:cubicBezTo>
                  <a:pt x="3029657" y="5066085"/>
                  <a:pt x="2979738" y="5076937"/>
                  <a:pt x="2926780" y="5076937"/>
                </a:cubicBezTo>
                <a:cubicBezTo>
                  <a:pt x="2844304" y="5076937"/>
                  <a:pt x="2776370" y="5048722"/>
                  <a:pt x="2722978" y="4992291"/>
                </a:cubicBezTo>
                <a:cubicBezTo>
                  <a:pt x="2669586" y="4935861"/>
                  <a:pt x="2642890" y="4861633"/>
                  <a:pt x="2642890" y="4769607"/>
                </a:cubicBezTo>
                <a:cubicBezTo>
                  <a:pt x="2642890" y="4711440"/>
                  <a:pt x="2655913" y="4661087"/>
                  <a:pt x="2681958" y="4618546"/>
                </a:cubicBezTo>
                <a:cubicBezTo>
                  <a:pt x="2717552" y="4559511"/>
                  <a:pt x="2779409" y="4503949"/>
                  <a:pt x="2867528" y="4451859"/>
                </a:cubicBezTo>
                <a:cubicBezTo>
                  <a:pt x="2955646" y="4399769"/>
                  <a:pt x="3102149" y="4336393"/>
                  <a:pt x="3307035" y="4261731"/>
                </a:cubicBezTo>
                <a:lnTo>
                  <a:pt x="3307035" y="4214850"/>
                </a:lnTo>
                <a:cubicBezTo>
                  <a:pt x="3307035" y="4095912"/>
                  <a:pt x="3288153" y="4014304"/>
                  <a:pt x="3250388" y="3970028"/>
                </a:cubicBezTo>
                <a:cubicBezTo>
                  <a:pt x="3212623" y="3925752"/>
                  <a:pt x="3157712" y="3903613"/>
                  <a:pt x="3085654" y="3903613"/>
                </a:cubicBezTo>
                <a:cubicBezTo>
                  <a:pt x="3030959" y="3903613"/>
                  <a:pt x="2987551" y="3918372"/>
                  <a:pt x="2955429" y="3947889"/>
                </a:cubicBezTo>
                <a:cubicBezTo>
                  <a:pt x="2922439" y="3977407"/>
                  <a:pt x="2905944" y="4011266"/>
                  <a:pt x="2905944" y="4049465"/>
                </a:cubicBezTo>
                <a:lnTo>
                  <a:pt x="2908548" y="4124995"/>
                </a:lnTo>
                <a:cubicBezTo>
                  <a:pt x="2908548" y="4164931"/>
                  <a:pt x="2898348" y="4195750"/>
                  <a:pt x="2877946" y="4217454"/>
                </a:cubicBezTo>
                <a:cubicBezTo>
                  <a:pt x="2857544" y="4239159"/>
                  <a:pt x="2830848" y="4250011"/>
                  <a:pt x="2797857" y="4250011"/>
                </a:cubicBezTo>
                <a:cubicBezTo>
                  <a:pt x="2765736" y="4250011"/>
                  <a:pt x="2739474" y="4238725"/>
                  <a:pt x="2719071" y="4216152"/>
                </a:cubicBezTo>
                <a:cubicBezTo>
                  <a:pt x="2698670" y="4193580"/>
                  <a:pt x="2688469" y="4162760"/>
                  <a:pt x="2688469" y="4123693"/>
                </a:cubicBezTo>
                <a:cubicBezTo>
                  <a:pt x="2688469" y="4049031"/>
                  <a:pt x="2726668" y="3980446"/>
                  <a:pt x="2803066" y="3917938"/>
                </a:cubicBezTo>
                <a:cubicBezTo>
                  <a:pt x="2879465" y="3855430"/>
                  <a:pt x="2986683" y="3824176"/>
                  <a:pt x="3124721" y="3824176"/>
                </a:cubicBezTo>
                <a:close/>
                <a:moveTo>
                  <a:pt x="2054647" y="3822874"/>
                </a:moveTo>
                <a:cubicBezTo>
                  <a:pt x="2188344" y="3822874"/>
                  <a:pt x="2298167" y="3866933"/>
                  <a:pt x="2384116" y="3955052"/>
                </a:cubicBezTo>
                <a:cubicBezTo>
                  <a:pt x="2470063" y="4043171"/>
                  <a:pt x="2513038" y="4161024"/>
                  <a:pt x="2513038" y="4308612"/>
                </a:cubicBezTo>
                <a:lnTo>
                  <a:pt x="1688715" y="4308612"/>
                </a:lnTo>
                <a:cubicBezTo>
                  <a:pt x="1687848" y="4485717"/>
                  <a:pt x="1730822" y="4624624"/>
                  <a:pt x="1817638" y="4725330"/>
                </a:cubicBezTo>
                <a:cubicBezTo>
                  <a:pt x="1904454" y="4826038"/>
                  <a:pt x="2006464" y="4876391"/>
                  <a:pt x="2123666" y="4876391"/>
                </a:cubicBezTo>
                <a:cubicBezTo>
                  <a:pt x="2201800" y="4876391"/>
                  <a:pt x="2269735" y="4854904"/>
                  <a:pt x="2327468" y="4811930"/>
                </a:cubicBezTo>
                <a:cubicBezTo>
                  <a:pt x="2385200" y="4768956"/>
                  <a:pt x="2433601" y="4695379"/>
                  <a:pt x="2472668" y="4591199"/>
                </a:cubicBezTo>
                <a:lnTo>
                  <a:pt x="2513038" y="4617244"/>
                </a:lnTo>
                <a:cubicBezTo>
                  <a:pt x="2494806" y="4736183"/>
                  <a:pt x="2441848" y="4844486"/>
                  <a:pt x="2354163" y="4942154"/>
                </a:cubicBezTo>
                <a:cubicBezTo>
                  <a:pt x="2266479" y="5039823"/>
                  <a:pt x="2156656" y="5088657"/>
                  <a:pt x="2024696" y="5088657"/>
                </a:cubicBezTo>
                <a:cubicBezTo>
                  <a:pt x="1881448" y="5088657"/>
                  <a:pt x="1758820" y="5032878"/>
                  <a:pt x="1656810" y="4921318"/>
                </a:cubicBezTo>
                <a:cubicBezTo>
                  <a:pt x="1554801" y="4809760"/>
                  <a:pt x="1503797" y="4659784"/>
                  <a:pt x="1503797" y="4471392"/>
                </a:cubicBezTo>
                <a:cubicBezTo>
                  <a:pt x="1503797" y="4267374"/>
                  <a:pt x="1556104" y="4108283"/>
                  <a:pt x="1660717" y="3994119"/>
                </a:cubicBezTo>
                <a:cubicBezTo>
                  <a:pt x="1765332" y="3879956"/>
                  <a:pt x="1896641" y="3822874"/>
                  <a:pt x="2054647" y="3822874"/>
                </a:cubicBezTo>
                <a:close/>
                <a:moveTo>
                  <a:pt x="9633272" y="3467361"/>
                </a:moveTo>
                <a:lnTo>
                  <a:pt x="9673642" y="3467361"/>
                </a:lnTo>
                <a:lnTo>
                  <a:pt x="9673642" y="3859337"/>
                </a:lnTo>
                <a:lnTo>
                  <a:pt x="9952322" y="3859337"/>
                </a:lnTo>
                <a:lnTo>
                  <a:pt x="9952322" y="3950494"/>
                </a:lnTo>
                <a:lnTo>
                  <a:pt x="9673642" y="3950494"/>
                </a:lnTo>
                <a:lnTo>
                  <a:pt x="9673642" y="4724028"/>
                </a:lnTo>
                <a:cubicBezTo>
                  <a:pt x="9673642" y="4801295"/>
                  <a:pt x="9684711" y="4853385"/>
                  <a:pt x="9706849" y="4880298"/>
                </a:cubicBezTo>
                <a:cubicBezTo>
                  <a:pt x="9728987" y="4907211"/>
                  <a:pt x="9757419" y="4920667"/>
                  <a:pt x="9792146" y="4920667"/>
                </a:cubicBezTo>
                <a:cubicBezTo>
                  <a:pt x="9820796" y="4920667"/>
                  <a:pt x="9848576" y="4911769"/>
                  <a:pt x="9875490" y="4893971"/>
                </a:cubicBezTo>
                <a:cubicBezTo>
                  <a:pt x="9902403" y="4876174"/>
                  <a:pt x="9923239" y="4849912"/>
                  <a:pt x="9937998" y="4815185"/>
                </a:cubicBezTo>
                <a:lnTo>
                  <a:pt x="9988785" y="4815185"/>
                </a:lnTo>
                <a:cubicBezTo>
                  <a:pt x="9958400" y="4900266"/>
                  <a:pt x="9915426" y="4964293"/>
                  <a:pt x="9859863" y="5007267"/>
                </a:cubicBezTo>
                <a:cubicBezTo>
                  <a:pt x="9804300" y="5050241"/>
                  <a:pt x="9747001" y="5071728"/>
                  <a:pt x="9687967" y="5071728"/>
                </a:cubicBezTo>
                <a:cubicBezTo>
                  <a:pt x="9648031" y="5071728"/>
                  <a:pt x="9608963" y="5060659"/>
                  <a:pt x="9570764" y="5038521"/>
                </a:cubicBezTo>
                <a:cubicBezTo>
                  <a:pt x="9532564" y="5016382"/>
                  <a:pt x="9504350" y="4984695"/>
                  <a:pt x="9486118" y="4943457"/>
                </a:cubicBezTo>
                <a:cubicBezTo>
                  <a:pt x="9467887" y="4902219"/>
                  <a:pt x="9458771" y="4838626"/>
                  <a:pt x="9458771" y="4752678"/>
                </a:cubicBezTo>
                <a:lnTo>
                  <a:pt x="9458771" y="3950494"/>
                </a:lnTo>
                <a:lnTo>
                  <a:pt x="9269946" y="3950494"/>
                </a:lnTo>
                <a:lnTo>
                  <a:pt x="9269946" y="3907520"/>
                </a:lnTo>
                <a:cubicBezTo>
                  <a:pt x="9317694" y="3888420"/>
                  <a:pt x="9366528" y="3856081"/>
                  <a:pt x="9416448" y="3810502"/>
                </a:cubicBezTo>
                <a:cubicBezTo>
                  <a:pt x="9466367" y="3764924"/>
                  <a:pt x="9510861" y="3710881"/>
                  <a:pt x="9549928" y="3648373"/>
                </a:cubicBezTo>
                <a:cubicBezTo>
                  <a:pt x="9569896" y="3615383"/>
                  <a:pt x="9597677" y="3555045"/>
                  <a:pt x="9633272" y="3467361"/>
                </a:cubicBezTo>
                <a:close/>
                <a:moveTo>
                  <a:pt x="0" y="3286348"/>
                </a:moveTo>
                <a:lnTo>
                  <a:pt x="1313967" y="3286348"/>
                </a:lnTo>
                <a:lnTo>
                  <a:pt x="1330895" y="3674418"/>
                </a:lnTo>
                <a:lnTo>
                  <a:pt x="1285317" y="3674418"/>
                </a:lnTo>
                <a:cubicBezTo>
                  <a:pt x="1262745" y="3591942"/>
                  <a:pt x="1236483" y="3531388"/>
                  <a:pt x="1206532" y="3492754"/>
                </a:cubicBezTo>
                <a:cubicBezTo>
                  <a:pt x="1176580" y="3454121"/>
                  <a:pt x="1139683" y="3426123"/>
                  <a:pt x="1095840" y="3408759"/>
                </a:cubicBezTo>
                <a:cubicBezTo>
                  <a:pt x="1051998" y="3391396"/>
                  <a:pt x="984064" y="3382715"/>
                  <a:pt x="892039" y="3382715"/>
                </a:cubicBezTo>
                <a:lnTo>
                  <a:pt x="502668" y="3382715"/>
                </a:lnTo>
                <a:lnTo>
                  <a:pt x="502668" y="4076812"/>
                </a:lnTo>
                <a:lnTo>
                  <a:pt x="824322" y="4076812"/>
                </a:lnTo>
                <a:cubicBezTo>
                  <a:pt x="898116" y="4076812"/>
                  <a:pt x="952159" y="4060534"/>
                  <a:pt x="986451" y="4027978"/>
                </a:cubicBezTo>
                <a:cubicBezTo>
                  <a:pt x="1020744" y="3995421"/>
                  <a:pt x="1043534" y="3930960"/>
                  <a:pt x="1054819" y="3834594"/>
                </a:cubicBezTo>
                <a:lnTo>
                  <a:pt x="1103003" y="3834594"/>
                </a:lnTo>
                <a:lnTo>
                  <a:pt x="1103003" y="4432325"/>
                </a:lnTo>
                <a:lnTo>
                  <a:pt x="1054819" y="4432325"/>
                </a:lnTo>
                <a:cubicBezTo>
                  <a:pt x="1053951" y="4363740"/>
                  <a:pt x="1045053" y="4313387"/>
                  <a:pt x="1028123" y="4281264"/>
                </a:cubicBezTo>
                <a:cubicBezTo>
                  <a:pt x="1011194" y="4249143"/>
                  <a:pt x="987754" y="4225051"/>
                  <a:pt x="957803" y="4208990"/>
                </a:cubicBezTo>
                <a:cubicBezTo>
                  <a:pt x="927850" y="4192929"/>
                  <a:pt x="883358" y="4184898"/>
                  <a:pt x="824322" y="4184898"/>
                </a:cubicBezTo>
                <a:lnTo>
                  <a:pt x="502668" y="4184898"/>
                </a:lnTo>
                <a:lnTo>
                  <a:pt x="502668" y="4739655"/>
                </a:lnTo>
                <a:cubicBezTo>
                  <a:pt x="502668" y="4829076"/>
                  <a:pt x="508310" y="4888111"/>
                  <a:pt x="519596" y="4916761"/>
                </a:cubicBezTo>
                <a:cubicBezTo>
                  <a:pt x="528278" y="4938465"/>
                  <a:pt x="546509" y="4957130"/>
                  <a:pt x="574290" y="4972757"/>
                </a:cubicBezTo>
                <a:cubicBezTo>
                  <a:pt x="612490" y="4993593"/>
                  <a:pt x="652426" y="5004011"/>
                  <a:pt x="694098" y="5004011"/>
                </a:cubicBezTo>
                <a:lnTo>
                  <a:pt x="757908" y="5004011"/>
                </a:lnTo>
                <a:lnTo>
                  <a:pt x="757908" y="5052194"/>
                </a:lnTo>
                <a:lnTo>
                  <a:pt x="0" y="5052194"/>
                </a:lnTo>
                <a:lnTo>
                  <a:pt x="0" y="5004011"/>
                </a:lnTo>
                <a:lnTo>
                  <a:pt x="62508" y="5004011"/>
                </a:lnTo>
                <a:cubicBezTo>
                  <a:pt x="135434" y="5004011"/>
                  <a:pt x="188392" y="4982741"/>
                  <a:pt x="221382" y="4940201"/>
                </a:cubicBezTo>
                <a:cubicBezTo>
                  <a:pt x="242218" y="4912420"/>
                  <a:pt x="252636" y="4845571"/>
                  <a:pt x="252636" y="4739655"/>
                </a:cubicBezTo>
                <a:lnTo>
                  <a:pt x="252636" y="3598887"/>
                </a:lnTo>
                <a:cubicBezTo>
                  <a:pt x="252636" y="3509467"/>
                  <a:pt x="246993" y="3450431"/>
                  <a:pt x="235707" y="3421782"/>
                </a:cubicBezTo>
                <a:cubicBezTo>
                  <a:pt x="227025" y="3400078"/>
                  <a:pt x="209228" y="3381412"/>
                  <a:pt x="182314" y="3365785"/>
                </a:cubicBezTo>
                <a:cubicBezTo>
                  <a:pt x="144984" y="3344949"/>
                  <a:pt x="105048" y="3334531"/>
                  <a:pt x="62508" y="3334531"/>
                </a:cubicBezTo>
                <a:lnTo>
                  <a:pt x="0" y="3334531"/>
                </a:lnTo>
                <a:close/>
                <a:moveTo>
                  <a:pt x="8925818" y="3200400"/>
                </a:moveTo>
                <a:cubicBezTo>
                  <a:pt x="8962281" y="3200400"/>
                  <a:pt x="8993318" y="3213206"/>
                  <a:pt x="9018928" y="3238816"/>
                </a:cubicBezTo>
                <a:cubicBezTo>
                  <a:pt x="9044539" y="3264427"/>
                  <a:pt x="9057345" y="3295464"/>
                  <a:pt x="9057345" y="3331927"/>
                </a:cubicBezTo>
                <a:cubicBezTo>
                  <a:pt x="9057345" y="3368390"/>
                  <a:pt x="9044539" y="3399644"/>
                  <a:pt x="9018928" y="3425689"/>
                </a:cubicBezTo>
                <a:cubicBezTo>
                  <a:pt x="8993318" y="3451734"/>
                  <a:pt x="8962281" y="3464756"/>
                  <a:pt x="8925818" y="3464756"/>
                </a:cubicBezTo>
                <a:cubicBezTo>
                  <a:pt x="8889355" y="3464756"/>
                  <a:pt x="8858101" y="3451734"/>
                  <a:pt x="8832056" y="3425689"/>
                </a:cubicBezTo>
                <a:cubicBezTo>
                  <a:pt x="8806011" y="3399644"/>
                  <a:pt x="8792989" y="3368390"/>
                  <a:pt x="8792989" y="3331927"/>
                </a:cubicBezTo>
                <a:cubicBezTo>
                  <a:pt x="8792989" y="3295464"/>
                  <a:pt x="8805794" y="3264427"/>
                  <a:pt x="8831405" y="3238816"/>
                </a:cubicBezTo>
                <a:cubicBezTo>
                  <a:pt x="8857016" y="3213206"/>
                  <a:pt x="8888487" y="3200400"/>
                  <a:pt x="8925818" y="3200400"/>
                </a:cubicBezTo>
                <a:close/>
                <a:moveTo>
                  <a:pt x="8269151" y="3200400"/>
                </a:moveTo>
                <a:lnTo>
                  <a:pt x="8327752" y="3200400"/>
                </a:lnTo>
                <a:lnTo>
                  <a:pt x="8327752" y="4782629"/>
                </a:lnTo>
                <a:cubicBezTo>
                  <a:pt x="8327752" y="4857291"/>
                  <a:pt x="8333178" y="4906777"/>
                  <a:pt x="8344030" y="4931085"/>
                </a:cubicBezTo>
                <a:cubicBezTo>
                  <a:pt x="8354882" y="4955394"/>
                  <a:pt x="8371595" y="4973843"/>
                  <a:pt x="8394166" y="4986431"/>
                </a:cubicBezTo>
                <a:cubicBezTo>
                  <a:pt x="8416739" y="4999019"/>
                  <a:pt x="8458845" y="5005313"/>
                  <a:pt x="8520484" y="5005313"/>
                </a:cubicBezTo>
                <a:lnTo>
                  <a:pt x="8520484" y="5052194"/>
                </a:lnTo>
                <a:lnTo>
                  <a:pt x="7935776" y="5052194"/>
                </a:lnTo>
                <a:lnTo>
                  <a:pt x="7935776" y="5005313"/>
                </a:lnTo>
                <a:cubicBezTo>
                  <a:pt x="7990470" y="5005313"/>
                  <a:pt x="8027802" y="4999671"/>
                  <a:pt x="8047769" y="4988384"/>
                </a:cubicBezTo>
                <a:cubicBezTo>
                  <a:pt x="8067737" y="4977098"/>
                  <a:pt x="8083364" y="4958432"/>
                  <a:pt x="8094650" y="4932387"/>
                </a:cubicBezTo>
                <a:cubicBezTo>
                  <a:pt x="8105936" y="4906343"/>
                  <a:pt x="8111579" y="4856424"/>
                  <a:pt x="8111579" y="4782629"/>
                </a:cubicBezTo>
                <a:lnTo>
                  <a:pt x="8111579" y="3699160"/>
                </a:lnTo>
                <a:cubicBezTo>
                  <a:pt x="8111579" y="3564595"/>
                  <a:pt x="8108541" y="3481902"/>
                  <a:pt x="8102463" y="3451083"/>
                </a:cubicBezTo>
                <a:cubicBezTo>
                  <a:pt x="8096386" y="3420263"/>
                  <a:pt x="8086620" y="3399210"/>
                  <a:pt x="8073163" y="3387924"/>
                </a:cubicBezTo>
                <a:cubicBezTo>
                  <a:pt x="8059707" y="3376638"/>
                  <a:pt x="8042560" y="3370994"/>
                  <a:pt x="8021724" y="3370994"/>
                </a:cubicBezTo>
                <a:cubicBezTo>
                  <a:pt x="7999152" y="3370994"/>
                  <a:pt x="7970503" y="3377940"/>
                  <a:pt x="7935776" y="3391830"/>
                </a:cubicBezTo>
                <a:lnTo>
                  <a:pt x="7913638" y="3346252"/>
                </a:lnTo>
                <a:close/>
                <a:moveTo>
                  <a:pt x="7516117" y="3200400"/>
                </a:moveTo>
                <a:cubicBezTo>
                  <a:pt x="7552581" y="3200400"/>
                  <a:pt x="7583617" y="3213206"/>
                  <a:pt x="7609228" y="3238816"/>
                </a:cubicBezTo>
                <a:cubicBezTo>
                  <a:pt x="7634839" y="3264427"/>
                  <a:pt x="7647645" y="3295464"/>
                  <a:pt x="7647645" y="3331927"/>
                </a:cubicBezTo>
                <a:cubicBezTo>
                  <a:pt x="7647645" y="3368390"/>
                  <a:pt x="7634839" y="3399644"/>
                  <a:pt x="7609228" y="3425689"/>
                </a:cubicBezTo>
                <a:cubicBezTo>
                  <a:pt x="7583618" y="3451734"/>
                  <a:pt x="7552581" y="3464756"/>
                  <a:pt x="7516117" y="3464756"/>
                </a:cubicBezTo>
                <a:cubicBezTo>
                  <a:pt x="7479655" y="3464756"/>
                  <a:pt x="7448401" y="3451734"/>
                  <a:pt x="7422356" y="3425689"/>
                </a:cubicBezTo>
                <a:cubicBezTo>
                  <a:pt x="7396311" y="3399644"/>
                  <a:pt x="7383289" y="3368390"/>
                  <a:pt x="7383289" y="3331927"/>
                </a:cubicBezTo>
                <a:cubicBezTo>
                  <a:pt x="7383289" y="3295464"/>
                  <a:pt x="7396093" y="3264427"/>
                  <a:pt x="7421705" y="3238816"/>
                </a:cubicBezTo>
                <a:cubicBezTo>
                  <a:pt x="7447316" y="3213206"/>
                  <a:pt x="7478787" y="3200400"/>
                  <a:pt x="7516117" y="3200400"/>
                </a:cubicBezTo>
                <a:close/>
                <a:moveTo>
                  <a:pt x="6185557" y="3200400"/>
                </a:moveTo>
                <a:lnTo>
                  <a:pt x="6244158" y="3200400"/>
                </a:lnTo>
                <a:lnTo>
                  <a:pt x="6244158" y="4065092"/>
                </a:lnTo>
                <a:cubicBezTo>
                  <a:pt x="6359625" y="3904481"/>
                  <a:pt x="6484206" y="3824176"/>
                  <a:pt x="6617903" y="3824176"/>
                </a:cubicBezTo>
                <a:cubicBezTo>
                  <a:pt x="6740314" y="3824176"/>
                  <a:pt x="6847098" y="3876483"/>
                  <a:pt x="6938256" y="3981097"/>
                </a:cubicBezTo>
                <a:cubicBezTo>
                  <a:pt x="7029412" y="4085711"/>
                  <a:pt x="7074991" y="4228741"/>
                  <a:pt x="7074991" y="4410187"/>
                </a:cubicBezTo>
                <a:cubicBezTo>
                  <a:pt x="7074991" y="4622019"/>
                  <a:pt x="7004670" y="4792613"/>
                  <a:pt x="6864028" y="4921970"/>
                </a:cubicBezTo>
                <a:cubicBezTo>
                  <a:pt x="6743353" y="5033095"/>
                  <a:pt x="6608787" y="5088657"/>
                  <a:pt x="6460331" y="5088657"/>
                </a:cubicBezTo>
                <a:cubicBezTo>
                  <a:pt x="6390878" y="5088657"/>
                  <a:pt x="6320339" y="5076069"/>
                  <a:pt x="6248716" y="5050892"/>
                </a:cubicBezTo>
                <a:cubicBezTo>
                  <a:pt x="6177092" y="5025716"/>
                  <a:pt x="6103950" y="4987950"/>
                  <a:pt x="6029288" y="4937596"/>
                </a:cubicBezTo>
                <a:lnTo>
                  <a:pt x="6029288" y="3701765"/>
                </a:lnTo>
                <a:cubicBezTo>
                  <a:pt x="6029288" y="3566331"/>
                  <a:pt x="6026032" y="3482988"/>
                  <a:pt x="6019521" y="3451734"/>
                </a:cubicBezTo>
                <a:cubicBezTo>
                  <a:pt x="6013009" y="3420480"/>
                  <a:pt x="6002809" y="3399210"/>
                  <a:pt x="5988918" y="3387924"/>
                </a:cubicBezTo>
                <a:cubicBezTo>
                  <a:pt x="5975027" y="3376638"/>
                  <a:pt x="5957664" y="3370994"/>
                  <a:pt x="5936828" y="3370994"/>
                </a:cubicBezTo>
                <a:cubicBezTo>
                  <a:pt x="5912520" y="3370994"/>
                  <a:pt x="5882134" y="3377940"/>
                  <a:pt x="5845671" y="3391830"/>
                </a:cubicBezTo>
                <a:lnTo>
                  <a:pt x="5827440" y="3346252"/>
                </a:lnTo>
                <a:close/>
                <a:moveTo>
                  <a:pt x="9298260" y="1140768"/>
                </a:moveTo>
                <a:cubicBezTo>
                  <a:pt x="9167167" y="1192858"/>
                  <a:pt x="9082521" y="1229755"/>
                  <a:pt x="9044322" y="1251459"/>
                </a:cubicBezTo>
                <a:cubicBezTo>
                  <a:pt x="8975737" y="1289658"/>
                  <a:pt x="8926686" y="1329594"/>
                  <a:pt x="8897168" y="1371265"/>
                </a:cubicBezTo>
                <a:cubicBezTo>
                  <a:pt x="8867650" y="1412937"/>
                  <a:pt x="8852892" y="1458516"/>
                  <a:pt x="8852892" y="1508001"/>
                </a:cubicBezTo>
                <a:cubicBezTo>
                  <a:pt x="8852892" y="1570509"/>
                  <a:pt x="8871557" y="1622382"/>
                  <a:pt x="8908889" y="1663620"/>
                </a:cubicBezTo>
                <a:cubicBezTo>
                  <a:pt x="8946219" y="1704857"/>
                  <a:pt x="8989193" y="1725476"/>
                  <a:pt x="9037811" y="1725476"/>
                </a:cubicBezTo>
                <a:cubicBezTo>
                  <a:pt x="9103791" y="1725476"/>
                  <a:pt x="9190607" y="1682068"/>
                  <a:pt x="9298260" y="1595252"/>
                </a:cubicBezTo>
                <a:close/>
                <a:moveTo>
                  <a:pt x="5012011" y="1140768"/>
                </a:moveTo>
                <a:cubicBezTo>
                  <a:pt x="4880917" y="1192858"/>
                  <a:pt x="4796272" y="1229755"/>
                  <a:pt x="4758072" y="1251459"/>
                </a:cubicBezTo>
                <a:cubicBezTo>
                  <a:pt x="4689488" y="1289658"/>
                  <a:pt x="4640436" y="1329594"/>
                  <a:pt x="4610919" y="1371265"/>
                </a:cubicBezTo>
                <a:cubicBezTo>
                  <a:pt x="4581401" y="1412937"/>
                  <a:pt x="4566642" y="1458516"/>
                  <a:pt x="4566642" y="1508001"/>
                </a:cubicBezTo>
                <a:cubicBezTo>
                  <a:pt x="4566642" y="1570509"/>
                  <a:pt x="4585308" y="1622382"/>
                  <a:pt x="4622639" y="1663620"/>
                </a:cubicBezTo>
                <a:cubicBezTo>
                  <a:pt x="4659970" y="1704857"/>
                  <a:pt x="4702944" y="1725476"/>
                  <a:pt x="4751561" y="1725476"/>
                </a:cubicBezTo>
                <a:cubicBezTo>
                  <a:pt x="4817542" y="1725476"/>
                  <a:pt x="4904358" y="1682068"/>
                  <a:pt x="5012011" y="1595252"/>
                </a:cubicBezTo>
                <a:close/>
                <a:moveTo>
                  <a:pt x="9115946" y="623776"/>
                </a:moveTo>
                <a:cubicBezTo>
                  <a:pt x="9221861" y="623776"/>
                  <a:pt x="9308678" y="641574"/>
                  <a:pt x="9376395" y="677168"/>
                </a:cubicBezTo>
                <a:cubicBezTo>
                  <a:pt x="9427616" y="704081"/>
                  <a:pt x="9465381" y="746187"/>
                  <a:pt x="9489690" y="803486"/>
                </a:cubicBezTo>
                <a:cubicBezTo>
                  <a:pt x="9505317" y="840817"/>
                  <a:pt x="9513131" y="917216"/>
                  <a:pt x="9513131" y="1032681"/>
                </a:cubicBezTo>
                <a:lnTo>
                  <a:pt x="9513131" y="1437680"/>
                </a:lnTo>
                <a:cubicBezTo>
                  <a:pt x="9513131" y="1551409"/>
                  <a:pt x="9515300" y="1621080"/>
                  <a:pt x="9519642" y="1646691"/>
                </a:cubicBezTo>
                <a:cubicBezTo>
                  <a:pt x="9523982" y="1672301"/>
                  <a:pt x="9531145" y="1689448"/>
                  <a:pt x="9541129" y="1698129"/>
                </a:cubicBezTo>
                <a:cubicBezTo>
                  <a:pt x="9551112" y="1706811"/>
                  <a:pt x="9562616" y="1711151"/>
                  <a:pt x="9575639" y="1711151"/>
                </a:cubicBezTo>
                <a:cubicBezTo>
                  <a:pt x="9589528" y="1711151"/>
                  <a:pt x="9601683" y="1708113"/>
                  <a:pt x="9612101" y="1702036"/>
                </a:cubicBezTo>
                <a:cubicBezTo>
                  <a:pt x="9630333" y="1690750"/>
                  <a:pt x="9665493" y="1659062"/>
                  <a:pt x="9717583" y="1606972"/>
                </a:cubicBezTo>
                <a:lnTo>
                  <a:pt x="9717583" y="1679898"/>
                </a:lnTo>
                <a:cubicBezTo>
                  <a:pt x="9620349" y="1810122"/>
                  <a:pt x="9527455" y="1875234"/>
                  <a:pt x="9438903" y="1875234"/>
                </a:cubicBezTo>
                <a:cubicBezTo>
                  <a:pt x="9396362" y="1875234"/>
                  <a:pt x="9362504" y="1860476"/>
                  <a:pt x="9337327" y="1830958"/>
                </a:cubicBezTo>
                <a:cubicBezTo>
                  <a:pt x="9312150" y="1801441"/>
                  <a:pt x="9299127" y="1751087"/>
                  <a:pt x="9298260" y="1679898"/>
                </a:cubicBezTo>
                <a:cubicBezTo>
                  <a:pt x="9175849" y="1774528"/>
                  <a:pt x="9099016" y="1829222"/>
                  <a:pt x="9067763" y="1843981"/>
                </a:cubicBezTo>
                <a:cubicBezTo>
                  <a:pt x="9020882" y="1865685"/>
                  <a:pt x="8970962" y="1876537"/>
                  <a:pt x="8918004" y="1876537"/>
                </a:cubicBezTo>
                <a:cubicBezTo>
                  <a:pt x="8835528" y="1876537"/>
                  <a:pt x="8767595" y="1848322"/>
                  <a:pt x="8714203" y="1791891"/>
                </a:cubicBezTo>
                <a:cubicBezTo>
                  <a:pt x="8660811" y="1735460"/>
                  <a:pt x="8634115" y="1661232"/>
                  <a:pt x="8634115" y="1569207"/>
                </a:cubicBezTo>
                <a:cubicBezTo>
                  <a:pt x="8634115" y="1511040"/>
                  <a:pt x="8647137" y="1460686"/>
                  <a:pt x="8673182" y="1418146"/>
                </a:cubicBezTo>
                <a:cubicBezTo>
                  <a:pt x="8708776" y="1359111"/>
                  <a:pt x="8770633" y="1303549"/>
                  <a:pt x="8858752" y="1251459"/>
                </a:cubicBezTo>
                <a:cubicBezTo>
                  <a:pt x="8946870" y="1199369"/>
                  <a:pt x="9093373" y="1135993"/>
                  <a:pt x="9298260" y="1061331"/>
                </a:cubicBezTo>
                <a:lnTo>
                  <a:pt x="9298260" y="1014450"/>
                </a:lnTo>
                <a:cubicBezTo>
                  <a:pt x="9298260" y="895512"/>
                  <a:pt x="9279378" y="813904"/>
                  <a:pt x="9241612" y="769628"/>
                </a:cubicBezTo>
                <a:cubicBezTo>
                  <a:pt x="9203847" y="725351"/>
                  <a:pt x="9148935" y="703213"/>
                  <a:pt x="9076878" y="703213"/>
                </a:cubicBezTo>
                <a:cubicBezTo>
                  <a:pt x="9022184" y="703213"/>
                  <a:pt x="8978776" y="717972"/>
                  <a:pt x="8946654" y="747490"/>
                </a:cubicBezTo>
                <a:cubicBezTo>
                  <a:pt x="8913663" y="777007"/>
                  <a:pt x="8897168" y="810865"/>
                  <a:pt x="8897168" y="849065"/>
                </a:cubicBezTo>
                <a:lnTo>
                  <a:pt x="8899773" y="924595"/>
                </a:lnTo>
                <a:cubicBezTo>
                  <a:pt x="8899773" y="964530"/>
                  <a:pt x="8889572" y="995350"/>
                  <a:pt x="8869170" y="1017055"/>
                </a:cubicBezTo>
                <a:cubicBezTo>
                  <a:pt x="8848768" y="1038759"/>
                  <a:pt x="8822072" y="1049611"/>
                  <a:pt x="8789082" y="1049611"/>
                </a:cubicBezTo>
                <a:cubicBezTo>
                  <a:pt x="8756959" y="1049611"/>
                  <a:pt x="8730698" y="1038324"/>
                  <a:pt x="8710296" y="1015752"/>
                </a:cubicBezTo>
                <a:cubicBezTo>
                  <a:pt x="8689894" y="993180"/>
                  <a:pt x="8679693" y="962360"/>
                  <a:pt x="8679693" y="923293"/>
                </a:cubicBezTo>
                <a:cubicBezTo>
                  <a:pt x="8679693" y="848631"/>
                  <a:pt x="8717892" y="780046"/>
                  <a:pt x="8794291" y="717538"/>
                </a:cubicBezTo>
                <a:cubicBezTo>
                  <a:pt x="8870689" y="655030"/>
                  <a:pt x="8977908" y="623776"/>
                  <a:pt x="9115946" y="623776"/>
                </a:cubicBezTo>
                <a:close/>
                <a:moveTo>
                  <a:pt x="8271755" y="623776"/>
                </a:moveTo>
                <a:lnTo>
                  <a:pt x="8329054" y="623776"/>
                </a:lnTo>
                <a:lnTo>
                  <a:pt x="8329054" y="1582229"/>
                </a:lnTo>
                <a:cubicBezTo>
                  <a:pt x="8329054" y="1656891"/>
                  <a:pt x="8334480" y="1706594"/>
                  <a:pt x="8345332" y="1731336"/>
                </a:cubicBezTo>
                <a:cubicBezTo>
                  <a:pt x="8356184" y="1756079"/>
                  <a:pt x="8372245" y="1774528"/>
                  <a:pt x="8393515" y="1786682"/>
                </a:cubicBezTo>
                <a:cubicBezTo>
                  <a:pt x="8414786" y="1798836"/>
                  <a:pt x="8453635" y="1804913"/>
                  <a:pt x="8510066" y="1804913"/>
                </a:cubicBezTo>
                <a:lnTo>
                  <a:pt x="8510066" y="1851794"/>
                </a:lnTo>
                <a:lnTo>
                  <a:pt x="7930567" y="1851794"/>
                </a:lnTo>
                <a:lnTo>
                  <a:pt x="7930567" y="1804913"/>
                </a:lnTo>
                <a:cubicBezTo>
                  <a:pt x="7988734" y="1804913"/>
                  <a:pt x="8027801" y="1799270"/>
                  <a:pt x="8047769" y="1787984"/>
                </a:cubicBezTo>
                <a:cubicBezTo>
                  <a:pt x="8067737" y="1776698"/>
                  <a:pt x="8083581" y="1758033"/>
                  <a:pt x="8095301" y="1731987"/>
                </a:cubicBezTo>
                <a:cubicBezTo>
                  <a:pt x="8107021" y="1705942"/>
                  <a:pt x="8112881" y="1656023"/>
                  <a:pt x="8112881" y="1582229"/>
                </a:cubicBezTo>
                <a:lnTo>
                  <a:pt x="8112881" y="1122536"/>
                </a:lnTo>
                <a:cubicBezTo>
                  <a:pt x="8112881" y="993180"/>
                  <a:pt x="8108975" y="909402"/>
                  <a:pt x="8101161" y="871203"/>
                </a:cubicBezTo>
                <a:cubicBezTo>
                  <a:pt x="8095084" y="843422"/>
                  <a:pt x="8085534" y="824105"/>
                  <a:pt x="8072512" y="813253"/>
                </a:cubicBezTo>
                <a:cubicBezTo>
                  <a:pt x="8059489" y="802401"/>
                  <a:pt x="8041692" y="796975"/>
                  <a:pt x="8019120" y="796975"/>
                </a:cubicBezTo>
                <a:cubicBezTo>
                  <a:pt x="7994811" y="796975"/>
                  <a:pt x="7965293" y="803486"/>
                  <a:pt x="7930567" y="816509"/>
                </a:cubicBezTo>
                <a:lnTo>
                  <a:pt x="7912335" y="769628"/>
                </a:lnTo>
                <a:close/>
                <a:moveTo>
                  <a:pt x="7351439" y="623776"/>
                </a:moveTo>
                <a:cubicBezTo>
                  <a:pt x="7468642" y="623776"/>
                  <a:pt x="7565007" y="654813"/>
                  <a:pt x="7640538" y="716887"/>
                </a:cubicBezTo>
                <a:cubicBezTo>
                  <a:pt x="7716069" y="778960"/>
                  <a:pt x="7753834" y="843422"/>
                  <a:pt x="7753834" y="910270"/>
                </a:cubicBezTo>
                <a:cubicBezTo>
                  <a:pt x="7753834" y="943261"/>
                  <a:pt x="7743199" y="969956"/>
                  <a:pt x="7721929" y="990358"/>
                </a:cubicBezTo>
                <a:cubicBezTo>
                  <a:pt x="7700658" y="1010760"/>
                  <a:pt x="7670924" y="1020961"/>
                  <a:pt x="7632725" y="1020961"/>
                </a:cubicBezTo>
                <a:cubicBezTo>
                  <a:pt x="7581503" y="1020961"/>
                  <a:pt x="7542870" y="1004466"/>
                  <a:pt x="7516824" y="971476"/>
                </a:cubicBezTo>
                <a:cubicBezTo>
                  <a:pt x="7502066" y="953244"/>
                  <a:pt x="7492299" y="918518"/>
                  <a:pt x="7487524" y="867296"/>
                </a:cubicBezTo>
                <a:cubicBezTo>
                  <a:pt x="7482750" y="816074"/>
                  <a:pt x="7465169" y="777007"/>
                  <a:pt x="7434783" y="750094"/>
                </a:cubicBezTo>
                <a:cubicBezTo>
                  <a:pt x="7404397" y="724049"/>
                  <a:pt x="7362291" y="711027"/>
                  <a:pt x="7308466" y="711027"/>
                </a:cubicBezTo>
                <a:cubicBezTo>
                  <a:pt x="7221649" y="711027"/>
                  <a:pt x="7151761" y="743149"/>
                  <a:pt x="7098804" y="807393"/>
                </a:cubicBezTo>
                <a:cubicBezTo>
                  <a:pt x="7028483" y="892473"/>
                  <a:pt x="6993321" y="1004900"/>
                  <a:pt x="6993321" y="1144675"/>
                </a:cubicBezTo>
                <a:cubicBezTo>
                  <a:pt x="6993321" y="1287054"/>
                  <a:pt x="7028266" y="1412720"/>
                  <a:pt x="7098153" y="1521675"/>
                </a:cubicBezTo>
                <a:cubicBezTo>
                  <a:pt x="7168040" y="1630629"/>
                  <a:pt x="7262453" y="1685107"/>
                  <a:pt x="7381391" y="1685107"/>
                </a:cubicBezTo>
                <a:cubicBezTo>
                  <a:pt x="7466472" y="1685107"/>
                  <a:pt x="7542870" y="1656023"/>
                  <a:pt x="7610586" y="1597856"/>
                </a:cubicBezTo>
                <a:cubicBezTo>
                  <a:pt x="7658335" y="1557921"/>
                  <a:pt x="7704782" y="1485429"/>
                  <a:pt x="7749926" y="1380381"/>
                </a:cubicBezTo>
                <a:lnTo>
                  <a:pt x="7787692" y="1398613"/>
                </a:lnTo>
                <a:cubicBezTo>
                  <a:pt x="7755570" y="1555750"/>
                  <a:pt x="7692628" y="1676642"/>
                  <a:pt x="7598866" y="1761288"/>
                </a:cubicBezTo>
                <a:cubicBezTo>
                  <a:pt x="7505105" y="1845934"/>
                  <a:pt x="7401359" y="1888257"/>
                  <a:pt x="7287630" y="1888257"/>
                </a:cubicBezTo>
                <a:cubicBezTo>
                  <a:pt x="7152195" y="1888257"/>
                  <a:pt x="7034125" y="1831392"/>
                  <a:pt x="6933418" y="1717663"/>
                </a:cubicBezTo>
                <a:cubicBezTo>
                  <a:pt x="6832711" y="1603934"/>
                  <a:pt x="6782358" y="1450268"/>
                  <a:pt x="6782358" y="1256668"/>
                </a:cubicBezTo>
                <a:cubicBezTo>
                  <a:pt x="6782358" y="1069144"/>
                  <a:pt x="6838137" y="916782"/>
                  <a:pt x="6949696" y="799579"/>
                </a:cubicBezTo>
                <a:cubicBezTo>
                  <a:pt x="7061256" y="682377"/>
                  <a:pt x="7195170" y="623776"/>
                  <a:pt x="7351439" y="623776"/>
                </a:cubicBezTo>
                <a:close/>
                <a:moveTo>
                  <a:pt x="5770847" y="623776"/>
                </a:moveTo>
                <a:lnTo>
                  <a:pt x="5826844" y="623776"/>
                </a:lnTo>
                <a:lnTo>
                  <a:pt x="5826844" y="876412"/>
                </a:lnTo>
                <a:cubicBezTo>
                  <a:pt x="5966618" y="707988"/>
                  <a:pt x="6099881" y="623776"/>
                  <a:pt x="6226634" y="623776"/>
                </a:cubicBezTo>
                <a:cubicBezTo>
                  <a:pt x="6291746" y="623776"/>
                  <a:pt x="6347743" y="640054"/>
                  <a:pt x="6394624" y="672610"/>
                </a:cubicBezTo>
                <a:cubicBezTo>
                  <a:pt x="6441504" y="705167"/>
                  <a:pt x="6478835" y="758776"/>
                  <a:pt x="6506616" y="833438"/>
                </a:cubicBezTo>
                <a:cubicBezTo>
                  <a:pt x="6525716" y="885528"/>
                  <a:pt x="6535266" y="965399"/>
                  <a:pt x="6535266" y="1073051"/>
                </a:cubicBezTo>
                <a:lnTo>
                  <a:pt x="6535266" y="1582229"/>
                </a:lnTo>
                <a:cubicBezTo>
                  <a:pt x="6535266" y="1657760"/>
                  <a:pt x="6541343" y="1708981"/>
                  <a:pt x="6553497" y="1735894"/>
                </a:cubicBezTo>
                <a:cubicBezTo>
                  <a:pt x="6563047" y="1757598"/>
                  <a:pt x="6578457" y="1774528"/>
                  <a:pt x="6599727" y="1786682"/>
                </a:cubicBezTo>
                <a:cubicBezTo>
                  <a:pt x="6620997" y="1798836"/>
                  <a:pt x="6660282" y="1804913"/>
                  <a:pt x="6717580" y="1804913"/>
                </a:cubicBezTo>
                <a:lnTo>
                  <a:pt x="6717580" y="1851794"/>
                </a:lnTo>
                <a:lnTo>
                  <a:pt x="6127663" y="1851794"/>
                </a:lnTo>
                <a:lnTo>
                  <a:pt x="6127663" y="1804913"/>
                </a:lnTo>
                <a:lnTo>
                  <a:pt x="6152406" y="1804913"/>
                </a:lnTo>
                <a:cubicBezTo>
                  <a:pt x="6207968" y="1804913"/>
                  <a:pt x="6246818" y="1796449"/>
                  <a:pt x="6268956" y="1779519"/>
                </a:cubicBezTo>
                <a:cubicBezTo>
                  <a:pt x="6291095" y="1762590"/>
                  <a:pt x="6306504" y="1737631"/>
                  <a:pt x="6315187" y="1704640"/>
                </a:cubicBezTo>
                <a:cubicBezTo>
                  <a:pt x="6318659" y="1691618"/>
                  <a:pt x="6320396" y="1650814"/>
                  <a:pt x="6320396" y="1582229"/>
                </a:cubicBezTo>
                <a:lnTo>
                  <a:pt x="6320396" y="1093887"/>
                </a:lnTo>
                <a:cubicBezTo>
                  <a:pt x="6320396" y="985366"/>
                  <a:pt x="6306288" y="906581"/>
                  <a:pt x="6278072" y="857529"/>
                </a:cubicBezTo>
                <a:cubicBezTo>
                  <a:pt x="6249856" y="808478"/>
                  <a:pt x="6202325" y="783952"/>
                  <a:pt x="6135477" y="783952"/>
                </a:cubicBezTo>
                <a:cubicBezTo>
                  <a:pt x="6032165" y="783952"/>
                  <a:pt x="5929287" y="840383"/>
                  <a:pt x="5826844" y="953244"/>
                </a:cubicBezTo>
                <a:lnTo>
                  <a:pt x="5826844" y="1582229"/>
                </a:lnTo>
                <a:cubicBezTo>
                  <a:pt x="5826844" y="1662969"/>
                  <a:pt x="5831619" y="1712888"/>
                  <a:pt x="5841169" y="1731987"/>
                </a:cubicBezTo>
                <a:cubicBezTo>
                  <a:pt x="5853324" y="1757164"/>
                  <a:pt x="5870035" y="1775613"/>
                  <a:pt x="5891306" y="1787333"/>
                </a:cubicBezTo>
                <a:cubicBezTo>
                  <a:pt x="5912575" y="1799053"/>
                  <a:pt x="5955767" y="1804913"/>
                  <a:pt x="6020879" y="1804913"/>
                </a:cubicBezTo>
                <a:lnTo>
                  <a:pt x="6020879" y="1851794"/>
                </a:lnTo>
                <a:lnTo>
                  <a:pt x="5430961" y="1851794"/>
                </a:lnTo>
                <a:lnTo>
                  <a:pt x="5430961" y="1804913"/>
                </a:lnTo>
                <a:lnTo>
                  <a:pt x="5457006" y="1804913"/>
                </a:lnTo>
                <a:cubicBezTo>
                  <a:pt x="5517778" y="1804913"/>
                  <a:pt x="5558798" y="1789504"/>
                  <a:pt x="5580069" y="1758684"/>
                </a:cubicBezTo>
                <a:cubicBezTo>
                  <a:pt x="5601339" y="1727864"/>
                  <a:pt x="5611973" y="1669046"/>
                  <a:pt x="5611973" y="1582229"/>
                </a:cubicBezTo>
                <a:lnTo>
                  <a:pt x="5611973" y="1139466"/>
                </a:lnTo>
                <a:cubicBezTo>
                  <a:pt x="5611973" y="996219"/>
                  <a:pt x="5608718" y="908968"/>
                  <a:pt x="5602206" y="877714"/>
                </a:cubicBezTo>
                <a:cubicBezTo>
                  <a:pt x="5595696" y="846460"/>
                  <a:pt x="5585712" y="825190"/>
                  <a:pt x="5572255" y="813904"/>
                </a:cubicBezTo>
                <a:cubicBezTo>
                  <a:pt x="5558798" y="802618"/>
                  <a:pt x="5540784" y="796975"/>
                  <a:pt x="5518212" y="796975"/>
                </a:cubicBezTo>
                <a:cubicBezTo>
                  <a:pt x="5493904" y="796975"/>
                  <a:pt x="5464819" y="803486"/>
                  <a:pt x="5430961" y="816509"/>
                </a:cubicBezTo>
                <a:lnTo>
                  <a:pt x="5411427" y="769628"/>
                </a:lnTo>
                <a:close/>
                <a:moveTo>
                  <a:pt x="4829696" y="623776"/>
                </a:moveTo>
                <a:cubicBezTo>
                  <a:pt x="4935613" y="623776"/>
                  <a:pt x="5022428" y="641574"/>
                  <a:pt x="5090146" y="677168"/>
                </a:cubicBezTo>
                <a:cubicBezTo>
                  <a:pt x="5141367" y="704081"/>
                  <a:pt x="5179132" y="746187"/>
                  <a:pt x="5203441" y="803486"/>
                </a:cubicBezTo>
                <a:cubicBezTo>
                  <a:pt x="5219067" y="840817"/>
                  <a:pt x="5226881" y="917216"/>
                  <a:pt x="5226881" y="1032681"/>
                </a:cubicBezTo>
                <a:lnTo>
                  <a:pt x="5226881" y="1437680"/>
                </a:lnTo>
                <a:cubicBezTo>
                  <a:pt x="5226881" y="1551409"/>
                  <a:pt x="5229051" y="1621080"/>
                  <a:pt x="5233392" y="1646691"/>
                </a:cubicBezTo>
                <a:cubicBezTo>
                  <a:pt x="5237733" y="1672301"/>
                  <a:pt x="5244896" y="1689448"/>
                  <a:pt x="5254879" y="1698129"/>
                </a:cubicBezTo>
                <a:cubicBezTo>
                  <a:pt x="5264864" y="1706811"/>
                  <a:pt x="5276367" y="1711151"/>
                  <a:pt x="5289389" y="1711151"/>
                </a:cubicBezTo>
                <a:cubicBezTo>
                  <a:pt x="5303279" y="1711151"/>
                  <a:pt x="5315434" y="1708113"/>
                  <a:pt x="5325852" y="1702036"/>
                </a:cubicBezTo>
                <a:cubicBezTo>
                  <a:pt x="5344083" y="1690750"/>
                  <a:pt x="5379244" y="1659062"/>
                  <a:pt x="5431334" y="1606972"/>
                </a:cubicBezTo>
                <a:lnTo>
                  <a:pt x="5431334" y="1679898"/>
                </a:lnTo>
                <a:cubicBezTo>
                  <a:pt x="5334099" y="1810122"/>
                  <a:pt x="5241206" y="1875234"/>
                  <a:pt x="5152653" y="1875234"/>
                </a:cubicBezTo>
                <a:cubicBezTo>
                  <a:pt x="5110112" y="1875234"/>
                  <a:pt x="5076254" y="1860476"/>
                  <a:pt x="5051078" y="1830958"/>
                </a:cubicBezTo>
                <a:cubicBezTo>
                  <a:pt x="5025901" y="1801441"/>
                  <a:pt x="5012878" y="1751087"/>
                  <a:pt x="5012011" y="1679898"/>
                </a:cubicBezTo>
                <a:cubicBezTo>
                  <a:pt x="4889600" y="1774528"/>
                  <a:pt x="4812767" y="1829222"/>
                  <a:pt x="4781513" y="1843981"/>
                </a:cubicBezTo>
                <a:cubicBezTo>
                  <a:pt x="4734632" y="1865685"/>
                  <a:pt x="4684713" y="1876537"/>
                  <a:pt x="4631754" y="1876537"/>
                </a:cubicBezTo>
                <a:cubicBezTo>
                  <a:pt x="4549279" y="1876537"/>
                  <a:pt x="4481346" y="1848322"/>
                  <a:pt x="4427953" y="1791891"/>
                </a:cubicBezTo>
                <a:cubicBezTo>
                  <a:pt x="4374562" y="1735460"/>
                  <a:pt x="4347865" y="1661232"/>
                  <a:pt x="4347865" y="1569207"/>
                </a:cubicBezTo>
                <a:cubicBezTo>
                  <a:pt x="4347865" y="1511040"/>
                  <a:pt x="4360888" y="1460686"/>
                  <a:pt x="4386933" y="1418146"/>
                </a:cubicBezTo>
                <a:cubicBezTo>
                  <a:pt x="4422527" y="1359111"/>
                  <a:pt x="4484383" y="1303549"/>
                  <a:pt x="4572503" y="1251459"/>
                </a:cubicBezTo>
                <a:cubicBezTo>
                  <a:pt x="4660621" y="1199369"/>
                  <a:pt x="4807124" y="1135993"/>
                  <a:pt x="5012011" y="1061331"/>
                </a:cubicBezTo>
                <a:lnTo>
                  <a:pt x="5012011" y="1014450"/>
                </a:lnTo>
                <a:cubicBezTo>
                  <a:pt x="5012011" y="895512"/>
                  <a:pt x="4993128" y="813904"/>
                  <a:pt x="4955363" y="769628"/>
                </a:cubicBezTo>
                <a:cubicBezTo>
                  <a:pt x="4917597" y="725351"/>
                  <a:pt x="4862687" y="703213"/>
                  <a:pt x="4790628" y="703213"/>
                </a:cubicBezTo>
                <a:cubicBezTo>
                  <a:pt x="4735934" y="703213"/>
                  <a:pt x="4692526" y="717972"/>
                  <a:pt x="4660404" y="747490"/>
                </a:cubicBezTo>
                <a:cubicBezTo>
                  <a:pt x="4627414" y="777007"/>
                  <a:pt x="4610919" y="810865"/>
                  <a:pt x="4610919" y="849065"/>
                </a:cubicBezTo>
                <a:lnTo>
                  <a:pt x="4613524" y="924595"/>
                </a:lnTo>
                <a:cubicBezTo>
                  <a:pt x="4613524" y="964530"/>
                  <a:pt x="4603322" y="995350"/>
                  <a:pt x="4582921" y="1017055"/>
                </a:cubicBezTo>
                <a:cubicBezTo>
                  <a:pt x="4562519" y="1038759"/>
                  <a:pt x="4535823" y="1049611"/>
                  <a:pt x="4502832" y="1049611"/>
                </a:cubicBezTo>
                <a:cubicBezTo>
                  <a:pt x="4470710" y="1049611"/>
                  <a:pt x="4444448" y="1038324"/>
                  <a:pt x="4424047" y="1015752"/>
                </a:cubicBezTo>
                <a:cubicBezTo>
                  <a:pt x="4403645" y="993180"/>
                  <a:pt x="4393443" y="962360"/>
                  <a:pt x="4393443" y="923293"/>
                </a:cubicBezTo>
                <a:cubicBezTo>
                  <a:pt x="4393443" y="848631"/>
                  <a:pt x="4431643" y="780046"/>
                  <a:pt x="4508041" y="717538"/>
                </a:cubicBezTo>
                <a:cubicBezTo>
                  <a:pt x="4584440" y="655030"/>
                  <a:pt x="4691658" y="623776"/>
                  <a:pt x="4829696" y="623776"/>
                </a:cubicBezTo>
                <a:close/>
                <a:moveTo>
                  <a:pt x="3332448" y="623776"/>
                </a:moveTo>
                <a:lnTo>
                  <a:pt x="3388445" y="623776"/>
                </a:lnTo>
                <a:lnTo>
                  <a:pt x="3388445" y="876412"/>
                </a:lnTo>
                <a:cubicBezTo>
                  <a:pt x="3528219" y="707988"/>
                  <a:pt x="3661483" y="623776"/>
                  <a:pt x="3788234" y="623776"/>
                </a:cubicBezTo>
                <a:cubicBezTo>
                  <a:pt x="3853347" y="623776"/>
                  <a:pt x="3909343" y="640054"/>
                  <a:pt x="3956224" y="672610"/>
                </a:cubicBezTo>
                <a:cubicBezTo>
                  <a:pt x="4003105" y="705167"/>
                  <a:pt x="4040436" y="758776"/>
                  <a:pt x="4068217" y="833438"/>
                </a:cubicBezTo>
                <a:cubicBezTo>
                  <a:pt x="4087317" y="885528"/>
                  <a:pt x="4096867" y="965399"/>
                  <a:pt x="4096867" y="1073051"/>
                </a:cubicBezTo>
                <a:lnTo>
                  <a:pt x="4096867" y="1582229"/>
                </a:lnTo>
                <a:cubicBezTo>
                  <a:pt x="4096867" y="1657760"/>
                  <a:pt x="4102944" y="1708981"/>
                  <a:pt x="4115098" y="1735894"/>
                </a:cubicBezTo>
                <a:cubicBezTo>
                  <a:pt x="4124648" y="1757598"/>
                  <a:pt x="4140057" y="1774528"/>
                  <a:pt x="4161328" y="1786682"/>
                </a:cubicBezTo>
                <a:cubicBezTo>
                  <a:pt x="4182598" y="1798836"/>
                  <a:pt x="4221883" y="1804913"/>
                  <a:pt x="4279181" y="1804913"/>
                </a:cubicBezTo>
                <a:lnTo>
                  <a:pt x="4279181" y="1851794"/>
                </a:lnTo>
                <a:lnTo>
                  <a:pt x="3689264" y="1851794"/>
                </a:lnTo>
                <a:lnTo>
                  <a:pt x="3689264" y="1804913"/>
                </a:lnTo>
                <a:lnTo>
                  <a:pt x="3714007" y="1804913"/>
                </a:lnTo>
                <a:cubicBezTo>
                  <a:pt x="3769568" y="1804913"/>
                  <a:pt x="3808419" y="1796449"/>
                  <a:pt x="3830558" y="1779519"/>
                </a:cubicBezTo>
                <a:cubicBezTo>
                  <a:pt x="3852696" y="1762590"/>
                  <a:pt x="3868106" y="1737631"/>
                  <a:pt x="3876787" y="1704640"/>
                </a:cubicBezTo>
                <a:cubicBezTo>
                  <a:pt x="3880260" y="1691618"/>
                  <a:pt x="3881996" y="1650814"/>
                  <a:pt x="3881996" y="1582229"/>
                </a:cubicBezTo>
                <a:lnTo>
                  <a:pt x="3881996" y="1093887"/>
                </a:lnTo>
                <a:cubicBezTo>
                  <a:pt x="3881996" y="985366"/>
                  <a:pt x="3867889" y="906581"/>
                  <a:pt x="3839673" y="857529"/>
                </a:cubicBezTo>
                <a:cubicBezTo>
                  <a:pt x="3811458" y="808478"/>
                  <a:pt x="3763926" y="783952"/>
                  <a:pt x="3697077" y="783952"/>
                </a:cubicBezTo>
                <a:cubicBezTo>
                  <a:pt x="3593766" y="783952"/>
                  <a:pt x="3490888" y="840383"/>
                  <a:pt x="3388445" y="953244"/>
                </a:cubicBezTo>
                <a:lnTo>
                  <a:pt x="3388445" y="1582229"/>
                </a:lnTo>
                <a:cubicBezTo>
                  <a:pt x="3388445" y="1662969"/>
                  <a:pt x="3393219" y="1712888"/>
                  <a:pt x="3402769" y="1731987"/>
                </a:cubicBezTo>
                <a:cubicBezTo>
                  <a:pt x="3414924" y="1757164"/>
                  <a:pt x="3431636" y="1775613"/>
                  <a:pt x="3452906" y="1787333"/>
                </a:cubicBezTo>
                <a:cubicBezTo>
                  <a:pt x="3474176" y="1799053"/>
                  <a:pt x="3517367" y="1804913"/>
                  <a:pt x="3582479" y="1804913"/>
                </a:cubicBezTo>
                <a:lnTo>
                  <a:pt x="3582479" y="1851794"/>
                </a:lnTo>
                <a:lnTo>
                  <a:pt x="2992562" y="1851794"/>
                </a:lnTo>
                <a:lnTo>
                  <a:pt x="2992562" y="1804913"/>
                </a:lnTo>
                <a:lnTo>
                  <a:pt x="3018607" y="1804913"/>
                </a:lnTo>
                <a:cubicBezTo>
                  <a:pt x="3079378" y="1804913"/>
                  <a:pt x="3120399" y="1789504"/>
                  <a:pt x="3141669" y="1758684"/>
                </a:cubicBezTo>
                <a:cubicBezTo>
                  <a:pt x="3162939" y="1727864"/>
                  <a:pt x="3173574" y="1669046"/>
                  <a:pt x="3173574" y="1582229"/>
                </a:cubicBezTo>
                <a:lnTo>
                  <a:pt x="3173574" y="1139466"/>
                </a:lnTo>
                <a:cubicBezTo>
                  <a:pt x="3173574" y="996219"/>
                  <a:pt x="3170318" y="908968"/>
                  <a:pt x="3163807" y="877714"/>
                </a:cubicBezTo>
                <a:cubicBezTo>
                  <a:pt x="3157296" y="846460"/>
                  <a:pt x="3147312" y="825190"/>
                  <a:pt x="3133856" y="813904"/>
                </a:cubicBezTo>
                <a:cubicBezTo>
                  <a:pt x="3120399" y="802618"/>
                  <a:pt x="3102385" y="796975"/>
                  <a:pt x="3079812" y="796975"/>
                </a:cubicBezTo>
                <a:cubicBezTo>
                  <a:pt x="3055504" y="796975"/>
                  <a:pt x="3026420" y="803486"/>
                  <a:pt x="2992562" y="816509"/>
                </a:cubicBezTo>
                <a:lnTo>
                  <a:pt x="2973028" y="769628"/>
                </a:lnTo>
                <a:close/>
                <a:moveTo>
                  <a:pt x="2690106" y="623776"/>
                </a:moveTo>
                <a:lnTo>
                  <a:pt x="2747405" y="623776"/>
                </a:lnTo>
                <a:lnTo>
                  <a:pt x="2747405" y="1582229"/>
                </a:lnTo>
                <a:cubicBezTo>
                  <a:pt x="2747405" y="1656891"/>
                  <a:pt x="2752831" y="1706594"/>
                  <a:pt x="2763683" y="1731336"/>
                </a:cubicBezTo>
                <a:cubicBezTo>
                  <a:pt x="2774535" y="1756079"/>
                  <a:pt x="2790596" y="1774528"/>
                  <a:pt x="2811866" y="1786682"/>
                </a:cubicBezTo>
                <a:cubicBezTo>
                  <a:pt x="2833136" y="1798836"/>
                  <a:pt x="2871986" y="1804913"/>
                  <a:pt x="2928417" y="1804913"/>
                </a:cubicBezTo>
                <a:lnTo>
                  <a:pt x="2928417" y="1851794"/>
                </a:lnTo>
                <a:lnTo>
                  <a:pt x="2348917" y="1851794"/>
                </a:lnTo>
                <a:lnTo>
                  <a:pt x="2348917" y="1804913"/>
                </a:lnTo>
                <a:cubicBezTo>
                  <a:pt x="2407084" y="1804913"/>
                  <a:pt x="2446152" y="1799270"/>
                  <a:pt x="2466120" y="1787984"/>
                </a:cubicBezTo>
                <a:cubicBezTo>
                  <a:pt x="2486087" y="1776698"/>
                  <a:pt x="2501931" y="1758033"/>
                  <a:pt x="2513652" y="1731987"/>
                </a:cubicBezTo>
                <a:cubicBezTo>
                  <a:pt x="2525372" y="1705942"/>
                  <a:pt x="2531232" y="1656023"/>
                  <a:pt x="2531232" y="1582229"/>
                </a:cubicBezTo>
                <a:lnTo>
                  <a:pt x="2531232" y="1122536"/>
                </a:lnTo>
                <a:cubicBezTo>
                  <a:pt x="2531232" y="993180"/>
                  <a:pt x="2527325" y="909402"/>
                  <a:pt x="2519512" y="871203"/>
                </a:cubicBezTo>
                <a:cubicBezTo>
                  <a:pt x="2513434" y="843422"/>
                  <a:pt x="2503885" y="824105"/>
                  <a:pt x="2490862" y="813253"/>
                </a:cubicBezTo>
                <a:cubicBezTo>
                  <a:pt x="2477840" y="802401"/>
                  <a:pt x="2460042" y="796975"/>
                  <a:pt x="2437470" y="796975"/>
                </a:cubicBezTo>
                <a:cubicBezTo>
                  <a:pt x="2413161" y="796975"/>
                  <a:pt x="2383644" y="803486"/>
                  <a:pt x="2348917" y="816509"/>
                </a:cubicBezTo>
                <a:lnTo>
                  <a:pt x="2330686" y="769628"/>
                </a:lnTo>
                <a:close/>
                <a:moveTo>
                  <a:pt x="847726" y="85949"/>
                </a:moveTo>
                <a:lnTo>
                  <a:pt x="2161691" y="85949"/>
                </a:lnTo>
                <a:lnTo>
                  <a:pt x="2178620" y="474018"/>
                </a:lnTo>
                <a:lnTo>
                  <a:pt x="2133043" y="474018"/>
                </a:lnTo>
                <a:cubicBezTo>
                  <a:pt x="2110470" y="391542"/>
                  <a:pt x="2084208" y="330988"/>
                  <a:pt x="2054256" y="292355"/>
                </a:cubicBezTo>
                <a:cubicBezTo>
                  <a:pt x="2024305" y="253721"/>
                  <a:pt x="1987407" y="225723"/>
                  <a:pt x="1943565" y="208360"/>
                </a:cubicBezTo>
                <a:cubicBezTo>
                  <a:pt x="1899723" y="190996"/>
                  <a:pt x="1831790" y="182315"/>
                  <a:pt x="1739764" y="182315"/>
                </a:cubicBezTo>
                <a:lnTo>
                  <a:pt x="1350392" y="182315"/>
                </a:lnTo>
                <a:lnTo>
                  <a:pt x="1350392" y="876412"/>
                </a:lnTo>
                <a:lnTo>
                  <a:pt x="1672047" y="876412"/>
                </a:lnTo>
                <a:cubicBezTo>
                  <a:pt x="1745841" y="876412"/>
                  <a:pt x="1799885" y="860134"/>
                  <a:pt x="1834176" y="827578"/>
                </a:cubicBezTo>
                <a:cubicBezTo>
                  <a:pt x="1868469" y="795022"/>
                  <a:pt x="1891258" y="730560"/>
                  <a:pt x="1902544" y="634194"/>
                </a:cubicBezTo>
                <a:lnTo>
                  <a:pt x="1950728" y="634194"/>
                </a:lnTo>
                <a:lnTo>
                  <a:pt x="1950728" y="1231925"/>
                </a:lnTo>
                <a:lnTo>
                  <a:pt x="1902544" y="1231925"/>
                </a:lnTo>
                <a:cubicBezTo>
                  <a:pt x="1901677" y="1163340"/>
                  <a:pt x="1892777" y="1112987"/>
                  <a:pt x="1875849" y="1080865"/>
                </a:cubicBezTo>
                <a:cubicBezTo>
                  <a:pt x="1858919" y="1048742"/>
                  <a:pt x="1835479" y="1024651"/>
                  <a:pt x="1805528" y="1008590"/>
                </a:cubicBezTo>
                <a:cubicBezTo>
                  <a:pt x="1775576" y="992529"/>
                  <a:pt x="1731083" y="984498"/>
                  <a:pt x="1672047" y="984498"/>
                </a:cubicBezTo>
                <a:lnTo>
                  <a:pt x="1350392" y="984498"/>
                </a:lnTo>
                <a:lnTo>
                  <a:pt x="1350392" y="1539255"/>
                </a:lnTo>
                <a:cubicBezTo>
                  <a:pt x="1350392" y="1628676"/>
                  <a:pt x="1356035" y="1687711"/>
                  <a:pt x="1367322" y="1716361"/>
                </a:cubicBezTo>
                <a:cubicBezTo>
                  <a:pt x="1376003" y="1738065"/>
                  <a:pt x="1394235" y="1756730"/>
                  <a:pt x="1422016" y="1772357"/>
                </a:cubicBezTo>
                <a:cubicBezTo>
                  <a:pt x="1460215" y="1793193"/>
                  <a:pt x="1500151" y="1803611"/>
                  <a:pt x="1541822" y="1803611"/>
                </a:cubicBezTo>
                <a:lnTo>
                  <a:pt x="1605632" y="1803611"/>
                </a:lnTo>
                <a:lnTo>
                  <a:pt x="1605632" y="1851794"/>
                </a:lnTo>
                <a:lnTo>
                  <a:pt x="847726" y="1851794"/>
                </a:lnTo>
                <a:lnTo>
                  <a:pt x="847726" y="1803611"/>
                </a:lnTo>
                <a:lnTo>
                  <a:pt x="910233" y="1803611"/>
                </a:lnTo>
                <a:cubicBezTo>
                  <a:pt x="983159" y="1803611"/>
                  <a:pt x="1036117" y="1782341"/>
                  <a:pt x="1069107" y="1739801"/>
                </a:cubicBezTo>
                <a:cubicBezTo>
                  <a:pt x="1089943" y="1712020"/>
                  <a:pt x="1100361" y="1645171"/>
                  <a:pt x="1100361" y="1539255"/>
                </a:cubicBezTo>
                <a:lnTo>
                  <a:pt x="1100361" y="398488"/>
                </a:lnTo>
                <a:cubicBezTo>
                  <a:pt x="1100361" y="309067"/>
                  <a:pt x="1094718" y="250031"/>
                  <a:pt x="1083431" y="221382"/>
                </a:cubicBezTo>
                <a:cubicBezTo>
                  <a:pt x="1074750" y="199678"/>
                  <a:pt x="1056953" y="181013"/>
                  <a:pt x="1030040" y="165385"/>
                </a:cubicBezTo>
                <a:cubicBezTo>
                  <a:pt x="992709" y="144550"/>
                  <a:pt x="952773" y="134132"/>
                  <a:pt x="910233" y="134132"/>
                </a:cubicBezTo>
                <a:lnTo>
                  <a:pt x="847726" y="134132"/>
                </a:lnTo>
                <a:close/>
                <a:moveTo>
                  <a:pt x="10117001" y="0"/>
                </a:moveTo>
                <a:lnTo>
                  <a:pt x="10175602" y="0"/>
                </a:lnTo>
                <a:lnTo>
                  <a:pt x="10175602" y="1582229"/>
                </a:lnTo>
                <a:cubicBezTo>
                  <a:pt x="10175602" y="1656891"/>
                  <a:pt x="10181028" y="1706377"/>
                  <a:pt x="10191880" y="1730685"/>
                </a:cubicBezTo>
                <a:cubicBezTo>
                  <a:pt x="10202732" y="1754994"/>
                  <a:pt x="10219445" y="1773442"/>
                  <a:pt x="10242016" y="1786031"/>
                </a:cubicBezTo>
                <a:cubicBezTo>
                  <a:pt x="10264588" y="1798619"/>
                  <a:pt x="10306695" y="1804913"/>
                  <a:pt x="10368334" y="1804913"/>
                </a:cubicBezTo>
                <a:lnTo>
                  <a:pt x="10368334" y="1851794"/>
                </a:lnTo>
                <a:lnTo>
                  <a:pt x="9783626" y="1851794"/>
                </a:lnTo>
                <a:lnTo>
                  <a:pt x="9783626" y="1804913"/>
                </a:lnTo>
                <a:cubicBezTo>
                  <a:pt x="9838320" y="1804913"/>
                  <a:pt x="9875652" y="1799270"/>
                  <a:pt x="9895619" y="1787984"/>
                </a:cubicBezTo>
                <a:cubicBezTo>
                  <a:pt x="9915586" y="1776698"/>
                  <a:pt x="9931213" y="1758033"/>
                  <a:pt x="9942500" y="1731987"/>
                </a:cubicBezTo>
                <a:cubicBezTo>
                  <a:pt x="9953786" y="1705942"/>
                  <a:pt x="9959429" y="1656023"/>
                  <a:pt x="9959429" y="1582229"/>
                </a:cubicBezTo>
                <a:lnTo>
                  <a:pt x="9959429" y="498761"/>
                </a:lnTo>
                <a:cubicBezTo>
                  <a:pt x="9959429" y="364195"/>
                  <a:pt x="9956391" y="281502"/>
                  <a:pt x="9950313" y="250683"/>
                </a:cubicBezTo>
                <a:cubicBezTo>
                  <a:pt x="9944236" y="219863"/>
                  <a:pt x="9934469" y="198810"/>
                  <a:pt x="9921013" y="187524"/>
                </a:cubicBezTo>
                <a:cubicBezTo>
                  <a:pt x="9907557" y="176238"/>
                  <a:pt x="9890410" y="170594"/>
                  <a:pt x="9869574" y="170594"/>
                </a:cubicBezTo>
                <a:cubicBezTo>
                  <a:pt x="9847002" y="170594"/>
                  <a:pt x="9818353" y="177540"/>
                  <a:pt x="9783626" y="191430"/>
                </a:cubicBezTo>
                <a:lnTo>
                  <a:pt x="9761488" y="145852"/>
                </a:lnTo>
                <a:close/>
                <a:moveTo>
                  <a:pt x="8220968" y="0"/>
                </a:moveTo>
                <a:cubicBezTo>
                  <a:pt x="8257431" y="0"/>
                  <a:pt x="8288468" y="12806"/>
                  <a:pt x="8314078" y="38417"/>
                </a:cubicBezTo>
                <a:cubicBezTo>
                  <a:pt x="8339689" y="64027"/>
                  <a:pt x="8352495" y="95064"/>
                  <a:pt x="8352495" y="131527"/>
                </a:cubicBezTo>
                <a:cubicBezTo>
                  <a:pt x="8352495" y="167990"/>
                  <a:pt x="8339689" y="199244"/>
                  <a:pt x="8314078" y="225289"/>
                </a:cubicBezTo>
                <a:cubicBezTo>
                  <a:pt x="8288468" y="251334"/>
                  <a:pt x="8257431" y="264356"/>
                  <a:pt x="8220968" y="264356"/>
                </a:cubicBezTo>
                <a:cubicBezTo>
                  <a:pt x="8184505" y="264356"/>
                  <a:pt x="8153251" y="251334"/>
                  <a:pt x="8127206" y="225289"/>
                </a:cubicBezTo>
                <a:cubicBezTo>
                  <a:pt x="8101161" y="199244"/>
                  <a:pt x="8088139" y="167990"/>
                  <a:pt x="8088139" y="131527"/>
                </a:cubicBezTo>
                <a:cubicBezTo>
                  <a:pt x="8088139" y="95064"/>
                  <a:pt x="8100944" y="64027"/>
                  <a:pt x="8126555" y="38417"/>
                </a:cubicBezTo>
                <a:cubicBezTo>
                  <a:pt x="8152166" y="12806"/>
                  <a:pt x="8183637" y="0"/>
                  <a:pt x="8220968" y="0"/>
                </a:cubicBezTo>
                <a:close/>
                <a:moveTo>
                  <a:pt x="2639318" y="0"/>
                </a:moveTo>
                <a:cubicBezTo>
                  <a:pt x="2675781" y="0"/>
                  <a:pt x="2706818" y="12806"/>
                  <a:pt x="2732429" y="38417"/>
                </a:cubicBezTo>
                <a:cubicBezTo>
                  <a:pt x="2758040" y="64027"/>
                  <a:pt x="2770845" y="95064"/>
                  <a:pt x="2770845" y="131527"/>
                </a:cubicBezTo>
                <a:cubicBezTo>
                  <a:pt x="2770845" y="167990"/>
                  <a:pt x="2758040" y="199244"/>
                  <a:pt x="2732429" y="225289"/>
                </a:cubicBezTo>
                <a:cubicBezTo>
                  <a:pt x="2706818" y="251334"/>
                  <a:pt x="2675781" y="264356"/>
                  <a:pt x="2639318" y="264356"/>
                </a:cubicBezTo>
                <a:cubicBezTo>
                  <a:pt x="2602855" y="264356"/>
                  <a:pt x="2571601" y="251334"/>
                  <a:pt x="2545557" y="225289"/>
                </a:cubicBezTo>
                <a:cubicBezTo>
                  <a:pt x="2519512" y="199244"/>
                  <a:pt x="2506489" y="167990"/>
                  <a:pt x="2506489" y="131527"/>
                </a:cubicBezTo>
                <a:cubicBezTo>
                  <a:pt x="2506489" y="95064"/>
                  <a:pt x="2519294" y="64027"/>
                  <a:pt x="2544905" y="38417"/>
                </a:cubicBezTo>
                <a:cubicBezTo>
                  <a:pt x="2570516" y="12806"/>
                  <a:pt x="2601987" y="0"/>
                  <a:pt x="2639318" y="0"/>
                </a:cubicBezTo>
                <a:close/>
              </a:path>
            </a:pathLst>
          </a:custGeom>
        </p:spPr>
      </p:pic>
    </p:spTree>
    <p:extLst>
      <p:ext uri="{BB962C8B-B14F-4D97-AF65-F5344CB8AC3E}">
        <p14:creationId xmlns:p14="http://schemas.microsoft.com/office/powerpoint/2010/main" val="3498004509"/>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holding a folder and a person waving&#10;&#10;AI-generated content may be incorrect.">
            <a:extLst>
              <a:ext uri="{FF2B5EF4-FFF2-40B4-BE49-F238E27FC236}">
                <a16:creationId xmlns:a16="http://schemas.microsoft.com/office/drawing/2014/main" id="{7CC1C52F-9152-93F4-E602-7A0B75F03197}"/>
              </a:ext>
            </a:extLst>
          </p:cNvPr>
          <p:cNvPicPr>
            <a:picLocks noChangeAspect="1"/>
          </p:cNvPicPr>
          <p:nvPr/>
        </p:nvPicPr>
        <p:blipFill>
          <a:blip r:embed="rId2">
            <a:extLst>
              <a:ext uri="{28A0092B-C50C-407E-A947-70E740481C1C}">
                <a14:useLocalDpi xmlns:a14="http://schemas.microsoft.com/office/drawing/2010/main" val="0"/>
              </a:ext>
            </a:extLst>
          </a:blip>
          <a:srcRect r="6588" b="-1"/>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A9ED38A-BBB4-6EFB-6B52-9AC3EFA99F80}"/>
              </a:ext>
            </a:extLst>
          </p:cNvPr>
          <p:cNvSpPr txBox="1"/>
          <p:nvPr/>
        </p:nvSpPr>
        <p:spPr>
          <a:xfrm>
            <a:off x="7249886" y="5107487"/>
            <a:ext cx="4717113" cy="1323439"/>
          </a:xfrm>
          <a:prstGeom prst="rect">
            <a:avLst/>
          </a:prstGeom>
          <a:noFill/>
        </p:spPr>
        <p:txBody>
          <a:bodyPr wrap="square" rtlCol="0">
            <a:spAutoFit/>
          </a:bodyPr>
          <a:lstStyle/>
          <a:p>
            <a:pPr algn="r"/>
            <a:r>
              <a:rPr lang="en-SG" sz="3000">
                <a:latin typeface="Times New Roman" panose="02020603050405020304" pitchFamily="18" charset="0"/>
                <a:ea typeface="Cascadia Code" panose="020B0609020000020004" pitchFamily="49" charset="0"/>
                <a:cs typeface="Times New Roman" panose="02020603050405020304" pitchFamily="18" charset="0"/>
              </a:rPr>
              <a:t>Government &amp; NGO Grant</a:t>
            </a:r>
          </a:p>
          <a:p>
            <a:pPr algn="r"/>
            <a:endParaRPr lang="en-SG" sz="1000">
              <a:latin typeface="Times New Roman" panose="02020603050405020304" pitchFamily="18" charset="0"/>
              <a:ea typeface="Cascadia Code" panose="020B0609020000020004" pitchFamily="49" charset="0"/>
              <a:cs typeface="Times New Roman" panose="02020603050405020304" pitchFamily="18" charset="0"/>
            </a:endParaRPr>
          </a:p>
          <a:p>
            <a:pPr algn="r"/>
            <a:r>
              <a:rPr lang="en-SG" sz="2000" err="1">
                <a:solidFill>
                  <a:schemeClr val="bg1">
                    <a:lumMod val="50000"/>
                    <a:lumOff val="50000"/>
                  </a:schemeClr>
                </a:solidFill>
                <a:latin typeface="Times New Roman" panose="02020603050405020304" pitchFamily="18" charset="0"/>
                <a:ea typeface="Cascadia Code" panose="020B0609020000020004" pitchFamily="49" charset="0"/>
                <a:cs typeface="Times New Roman" panose="02020603050405020304" pitchFamily="18" charset="0"/>
              </a:rPr>
              <a:t>CycHope</a:t>
            </a:r>
            <a:r>
              <a:rPr lang="en-SG" sz="2000">
                <a:solidFill>
                  <a:schemeClr val="bg1">
                    <a:lumMod val="50000"/>
                    <a:lumOff val="50000"/>
                  </a:schemeClr>
                </a:solidFill>
                <a:latin typeface="Times New Roman" panose="02020603050405020304" pitchFamily="18" charset="0"/>
                <a:ea typeface="Cascadia Code" panose="020B0609020000020004" pitchFamily="49" charset="0"/>
                <a:cs typeface="Times New Roman" panose="02020603050405020304" pitchFamily="18" charset="0"/>
              </a:rPr>
              <a:t> compliments other solutions, </a:t>
            </a:r>
          </a:p>
          <a:p>
            <a:pPr algn="r"/>
            <a:r>
              <a:rPr lang="en-SG" sz="2000">
                <a:solidFill>
                  <a:schemeClr val="bg1">
                    <a:lumMod val="50000"/>
                    <a:lumOff val="50000"/>
                  </a:schemeClr>
                </a:solidFill>
                <a:latin typeface="Times New Roman" panose="02020603050405020304" pitchFamily="18" charset="0"/>
                <a:ea typeface="Cascadia Code" panose="020B0609020000020004" pitchFamily="49" charset="0"/>
                <a:cs typeface="Times New Roman" panose="02020603050405020304" pitchFamily="18" charset="0"/>
              </a:rPr>
              <a:t>Making them more efficient</a:t>
            </a:r>
          </a:p>
        </p:txBody>
      </p:sp>
      <p:pic>
        <p:nvPicPr>
          <p:cNvPr id="21" name="Picture 20">
            <a:extLst>
              <a:ext uri="{FF2B5EF4-FFF2-40B4-BE49-F238E27FC236}">
                <a16:creationId xmlns:a16="http://schemas.microsoft.com/office/drawing/2014/main" id="{30BFFCA9-B6CA-02C3-7004-96F51F8936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16" y="-64057"/>
            <a:ext cx="10441076" cy="6922047"/>
          </a:xfrm>
          <a:prstGeom prst="rect">
            <a:avLst/>
          </a:prstGeom>
        </p:spPr>
      </p:pic>
    </p:spTree>
    <p:extLst>
      <p:ext uri="{BB962C8B-B14F-4D97-AF65-F5344CB8AC3E}">
        <p14:creationId xmlns:p14="http://schemas.microsoft.com/office/powerpoint/2010/main" val="726315214"/>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0DA79-F19C-52AC-2DCB-0BC44458DCF9}"/>
            </a:ext>
          </a:extLst>
        </p:cNvPr>
        <p:cNvGrpSpPr/>
        <p:nvPr/>
      </p:nvGrpSpPr>
      <p:grpSpPr>
        <a:xfrm>
          <a:off x="0" y="0"/>
          <a:ext cx="0" cy="0"/>
          <a:chOff x="0" y="0"/>
          <a:chExt cx="0" cy="0"/>
        </a:xfrm>
      </p:grpSpPr>
      <p:pic>
        <p:nvPicPr>
          <p:cNvPr id="5" name="Picture 4" descr="A row of framed pictures on a wall&#10;&#10;AI-generated content may be incorrect.">
            <a:extLst>
              <a:ext uri="{FF2B5EF4-FFF2-40B4-BE49-F238E27FC236}">
                <a16:creationId xmlns:a16="http://schemas.microsoft.com/office/drawing/2014/main" id="{28B3A8CF-9D76-57B1-16C4-36DA930896AE}"/>
              </a:ext>
            </a:extLst>
          </p:cNvPr>
          <p:cNvPicPr>
            <a:picLocks noChangeAspect="1"/>
          </p:cNvPicPr>
          <p:nvPr/>
        </p:nvPicPr>
        <p:blipFill>
          <a:blip r:embed="rId2">
            <a:extLst>
              <a:ext uri="{28A0092B-C50C-407E-A947-70E740481C1C}">
                <a14:useLocalDpi xmlns:a14="http://schemas.microsoft.com/office/drawing/2010/main" val="0"/>
              </a:ext>
            </a:extLst>
          </a:blip>
          <a:srcRect t="24254" b="10351"/>
          <a:stretch/>
        </p:blipFill>
        <p:spPr>
          <a:xfrm>
            <a:off x="-114709" y="0"/>
            <a:ext cx="12421418" cy="6092214"/>
          </a:xfrm>
          <a:prstGeom prst="rect">
            <a:avLst/>
          </a:prstGeom>
        </p:spPr>
      </p:pic>
      <p:sp>
        <p:nvSpPr>
          <p:cNvPr id="11" name="TextBox 10">
            <a:extLst>
              <a:ext uri="{FF2B5EF4-FFF2-40B4-BE49-F238E27FC236}">
                <a16:creationId xmlns:a16="http://schemas.microsoft.com/office/drawing/2014/main" id="{AEE8C201-1962-C57A-FD9E-E6AA95089997}"/>
              </a:ext>
            </a:extLst>
          </p:cNvPr>
          <p:cNvSpPr txBox="1"/>
          <p:nvPr/>
        </p:nvSpPr>
        <p:spPr>
          <a:xfrm>
            <a:off x="3326481" y="4584109"/>
            <a:ext cx="8572523" cy="1508105"/>
          </a:xfrm>
          <a:prstGeom prst="rect">
            <a:avLst/>
          </a:prstGeom>
          <a:noFill/>
        </p:spPr>
        <p:txBody>
          <a:bodyPr wrap="square" rtlCol="0">
            <a:spAutoFit/>
          </a:bodyPr>
          <a:lstStyle/>
          <a:p>
            <a:pPr algn="r"/>
            <a:r>
              <a:rPr lang="en-SG" sz="3600">
                <a:latin typeface="Times New Roman" panose="02020603050405020304" pitchFamily="18" charset="0"/>
                <a:ea typeface="Cascadia Code" panose="020B0609020000020004" pitchFamily="49" charset="0"/>
                <a:cs typeface="Times New Roman" panose="02020603050405020304" pitchFamily="18" charset="0"/>
              </a:rPr>
              <a:t>Marketplace of </a:t>
            </a:r>
            <a:r>
              <a:rPr lang="en-SG" sz="3600" err="1">
                <a:latin typeface="Times New Roman" panose="02020603050405020304" pitchFamily="18" charset="0"/>
                <a:ea typeface="Cascadia Code" panose="020B0609020000020004" pitchFamily="49" charset="0"/>
                <a:cs typeface="Times New Roman" panose="02020603050405020304" pitchFamily="18" charset="0"/>
              </a:rPr>
              <a:t>VentCanvas</a:t>
            </a:r>
            <a:endParaRPr lang="en-SG" sz="3600">
              <a:latin typeface="Times New Roman" panose="02020603050405020304" pitchFamily="18" charset="0"/>
              <a:ea typeface="Cascadia Code" panose="020B0609020000020004" pitchFamily="49" charset="0"/>
              <a:cs typeface="Times New Roman" panose="02020603050405020304" pitchFamily="18" charset="0"/>
            </a:endParaRPr>
          </a:p>
          <a:p>
            <a:pPr algn="r"/>
            <a:r>
              <a:rPr lang="en-SG" sz="2400" spc="300">
                <a:solidFill>
                  <a:schemeClr val="bg1">
                    <a:lumMod val="50000"/>
                    <a:lumOff val="50000"/>
                  </a:schemeClr>
                </a:solidFill>
                <a:latin typeface="Times New Roman" panose="02020603050405020304" pitchFamily="18" charset="0"/>
                <a:ea typeface="Cascadia Code" panose="020B0609020000020004" pitchFamily="49" charset="0"/>
                <a:cs typeface="Times New Roman" panose="02020603050405020304" pitchFamily="18" charset="0"/>
              </a:rPr>
              <a:t>Emotions to Art, Art to Value</a:t>
            </a:r>
          </a:p>
          <a:p>
            <a:pPr algn="r"/>
            <a:r>
              <a:rPr lang="en-SG" sz="1600">
                <a:solidFill>
                  <a:schemeClr val="bg1">
                    <a:lumMod val="50000"/>
                    <a:lumOff val="50000"/>
                  </a:schemeClr>
                </a:solidFill>
                <a:latin typeface="Franklin Gothic Book" panose="020B0503020102020204" pitchFamily="34" charset="0"/>
                <a:ea typeface="Cascadia Code" panose="020B0609020000020004" pitchFamily="49" charset="0"/>
                <a:cs typeface="Times New Roman" panose="02020603050405020304" pitchFamily="18" charset="0"/>
              </a:rPr>
              <a:t>Users can turn </a:t>
            </a:r>
            <a:r>
              <a:rPr lang="en-SG" sz="1600" err="1">
                <a:solidFill>
                  <a:schemeClr val="bg1">
                    <a:lumMod val="50000"/>
                    <a:lumOff val="50000"/>
                  </a:schemeClr>
                </a:solidFill>
                <a:latin typeface="Franklin Gothic Book" panose="020B0503020102020204" pitchFamily="34" charset="0"/>
                <a:ea typeface="Cascadia Code" panose="020B0609020000020004" pitchFamily="49" charset="0"/>
                <a:cs typeface="Times New Roman" panose="02020603050405020304" pitchFamily="18" charset="0"/>
              </a:rPr>
              <a:t>VentCanvas</a:t>
            </a:r>
            <a:r>
              <a:rPr lang="en-SG" sz="1600">
                <a:solidFill>
                  <a:schemeClr val="bg1">
                    <a:lumMod val="50000"/>
                    <a:lumOff val="50000"/>
                  </a:schemeClr>
                </a:solidFill>
                <a:latin typeface="Franklin Gothic Book" panose="020B0503020102020204" pitchFamily="34" charset="0"/>
                <a:ea typeface="Cascadia Code" panose="020B0609020000020004" pitchFamily="49" charset="0"/>
                <a:cs typeface="Times New Roman" panose="02020603050405020304" pitchFamily="18" charset="0"/>
              </a:rPr>
              <a:t> art into NFTs</a:t>
            </a:r>
          </a:p>
          <a:p>
            <a:pPr algn="r"/>
            <a:r>
              <a:rPr lang="en-SG" sz="1600">
                <a:solidFill>
                  <a:schemeClr val="bg1">
                    <a:lumMod val="50000"/>
                    <a:lumOff val="50000"/>
                  </a:schemeClr>
                </a:solidFill>
                <a:latin typeface="Franklin Gothic Book" panose="020B0503020102020204" pitchFamily="34" charset="0"/>
                <a:ea typeface="Cascadia Code" panose="020B0609020000020004" pitchFamily="49" charset="0"/>
                <a:cs typeface="Times New Roman" panose="02020603050405020304" pitchFamily="18" charset="0"/>
              </a:rPr>
              <a:t>Revenue will be given back to community</a:t>
            </a:r>
          </a:p>
        </p:txBody>
      </p:sp>
      <p:sp>
        <p:nvSpPr>
          <p:cNvPr id="7" name="TextBox 6">
            <a:extLst>
              <a:ext uri="{FF2B5EF4-FFF2-40B4-BE49-F238E27FC236}">
                <a16:creationId xmlns:a16="http://schemas.microsoft.com/office/drawing/2014/main" id="{6C290BBF-AE59-6D26-2BE1-BA224B747DA6}"/>
              </a:ext>
            </a:extLst>
          </p:cNvPr>
          <p:cNvSpPr txBox="1"/>
          <p:nvPr/>
        </p:nvSpPr>
        <p:spPr>
          <a:xfrm>
            <a:off x="-1267961" y="7181078"/>
            <a:ext cx="14439676" cy="2400657"/>
          </a:xfrm>
          <a:prstGeom prst="rect">
            <a:avLst/>
          </a:prstGeom>
          <a:noFill/>
        </p:spPr>
        <p:txBody>
          <a:bodyPr wrap="square" rtlCol="0">
            <a:spAutoFit/>
          </a:bodyPr>
          <a:lstStyle/>
          <a:p>
            <a:pPr algn="ctr"/>
            <a:r>
              <a:rPr lang="en-SG" sz="15000">
                <a:gradFill flip="none" rotWithShape="1">
                  <a:gsLst>
                    <a:gs pos="0">
                      <a:srgbClr val="192C33">
                        <a:alpha val="50000"/>
                      </a:srgbClr>
                    </a:gs>
                    <a:gs pos="100000">
                      <a:srgbClr val="7CA5B2">
                        <a:alpha val="25000"/>
                      </a:srgbClr>
                    </a:gs>
                  </a:gsLst>
                  <a:lin ang="16200000" scaled="1"/>
                  <a:tileRect/>
                </a:gradFill>
                <a:latin typeface="Times New Roman" panose="02020603050405020304" pitchFamily="18" charset="0"/>
                <a:cs typeface="Times New Roman" panose="02020603050405020304" pitchFamily="18" charset="0"/>
              </a:rPr>
              <a:t>Cost Structure</a:t>
            </a:r>
          </a:p>
        </p:txBody>
      </p:sp>
      <p:sp>
        <p:nvSpPr>
          <p:cNvPr id="15" name="TextBox 14">
            <a:extLst>
              <a:ext uri="{FF2B5EF4-FFF2-40B4-BE49-F238E27FC236}">
                <a16:creationId xmlns:a16="http://schemas.microsoft.com/office/drawing/2014/main" id="{C07F9FE2-45E9-7269-55A5-D27D223EA477}"/>
              </a:ext>
            </a:extLst>
          </p:cNvPr>
          <p:cNvSpPr txBox="1"/>
          <p:nvPr/>
        </p:nvSpPr>
        <p:spPr>
          <a:xfrm>
            <a:off x="149791" y="-1744760"/>
            <a:ext cx="3868057" cy="830997"/>
          </a:xfrm>
          <a:prstGeom prst="rect">
            <a:avLst/>
          </a:prstGeom>
          <a:noFill/>
        </p:spPr>
        <p:txBody>
          <a:bodyPr wrap="square" rtlCol="0">
            <a:spAutoFit/>
          </a:bodyPr>
          <a:lstStyle/>
          <a:p>
            <a:pPr algn="ctr"/>
            <a:r>
              <a:rPr lang="en-SG" sz="4800">
                <a:latin typeface="Times New Roman" panose="02020603050405020304" pitchFamily="18" charset="0"/>
                <a:cs typeface="Times New Roman" panose="02020603050405020304" pitchFamily="18" charset="0"/>
              </a:rPr>
              <a:t>Hosting</a:t>
            </a:r>
          </a:p>
        </p:txBody>
      </p:sp>
      <p:sp>
        <p:nvSpPr>
          <p:cNvPr id="16" name="TextBox 15">
            <a:extLst>
              <a:ext uri="{FF2B5EF4-FFF2-40B4-BE49-F238E27FC236}">
                <a16:creationId xmlns:a16="http://schemas.microsoft.com/office/drawing/2014/main" id="{E7B5022F-4D67-B7D1-EDAB-332432E9BDD1}"/>
              </a:ext>
            </a:extLst>
          </p:cNvPr>
          <p:cNvSpPr txBox="1"/>
          <p:nvPr/>
        </p:nvSpPr>
        <p:spPr>
          <a:xfrm>
            <a:off x="4167639" y="-1744760"/>
            <a:ext cx="3868057" cy="830997"/>
          </a:xfrm>
          <a:prstGeom prst="rect">
            <a:avLst/>
          </a:prstGeom>
          <a:noFill/>
        </p:spPr>
        <p:txBody>
          <a:bodyPr wrap="square" rtlCol="0">
            <a:spAutoFit/>
          </a:bodyPr>
          <a:lstStyle/>
          <a:p>
            <a:pPr algn="ctr"/>
            <a:r>
              <a:rPr lang="en-SG" sz="4800">
                <a:latin typeface="Times New Roman" panose="02020603050405020304" pitchFamily="18" charset="0"/>
                <a:cs typeface="Times New Roman" panose="02020603050405020304" pitchFamily="18" charset="0"/>
              </a:rPr>
              <a:t>AI Model</a:t>
            </a:r>
          </a:p>
        </p:txBody>
      </p:sp>
      <p:sp>
        <p:nvSpPr>
          <p:cNvPr id="17" name="TextBox 16">
            <a:extLst>
              <a:ext uri="{FF2B5EF4-FFF2-40B4-BE49-F238E27FC236}">
                <a16:creationId xmlns:a16="http://schemas.microsoft.com/office/drawing/2014/main" id="{4A78D680-D2C4-CB35-BDDB-791B67534E56}"/>
              </a:ext>
            </a:extLst>
          </p:cNvPr>
          <p:cNvSpPr txBox="1"/>
          <p:nvPr/>
        </p:nvSpPr>
        <p:spPr>
          <a:xfrm>
            <a:off x="8185487" y="-2114092"/>
            <a:ext cx="3856722" cy="1569660"/>
          </a:xfrm>
          <a:prstGeom prst="rect">
            <a:avLst/>
          </a:prstGeom>
          <a:noFill/>
        </p:spPr>
        <p:txBody>
          <a:bodyPr wrap="square" rtlCol="0">
            <a:spAutoFit/>
          </a:bodyPr>
          <a:lstStyle/>
          <a:p>
            <a:pPr algn="ctr"/>
            <a:r>
              <a:rPr lang="en-SG" sz="4800">
                <a:latin typeface="Times New Roman" panose="02020603050405020304" pitchFamily="18" charset="0"/>
                <a:cs typeface="Times New Roman" panose="02020603050405020304" pitchFamily="18" charset="0"/>
              </a:rPr>
              <a:t>App Development</a:t>
            </a:r>
          </a:p>
        </p:txBody>
      </p:sp>
    </p:spTree>
    <p:extLst>
      <p:ext uri="{BB962C8B-B14F-4D97-AF65-F5344CB8AC3E}">
        <p14:creationId xmlns:p14="http://schemas.microsoft.com/office/powerpoint/2010/main" val="724793549"/>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AEDA4-30EC-A0E6-C7C7-493ED7FC19E0}"/>
            </a:ext>
          </a:extLst>
        </p:cNvPr>
        <p:cNvGrpSpPr/>
        <p:nvPr/>
      </p:nvGrpSpPr>
      <p:grpSpPr>
        <a:xfrm>
          <a:off x="0" y="0"/>
          <a:ext cx="0" cy="0"/>
          <a:chOff x="0" y="0"/>
          <a:chExt cx="0" cy="0"/>
        </a:xfrm>
      </p:grpSpPr>
      <p:pic>
        <p:nvPicPr>
          <p:cNvPr id="5" name="Picture 2" descr="免費 礦機特寫照片 圖庫相片">
            <a:extLst>
              <a:ext uri="{FF2B5EF4-FFF2-40B4-BE49-F238E27FC236}">
                <a16:creationId xmlns:a16="http://schemas.microsoft.com/office/drawing/2014/main" id="{82B2D62C-82CA-35B3-1F50-0F1E47A28C2A}"/>
              </a:ext>
            </a:extLst>
          </p:cNvPr>
          <p:cNvPicPr>
            <a:picLocks noChangeAspect="1" noChangeArrowheads="1"/>
          </p:cNvPicPr>
          <p:nvPr/>
        </p:nvPicPr>
        <p:blipFill>
          <a:blip r:embed="rId2">
            <a:alphaModFix amt="2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0" y="-638766"/>
            <a:ext cx="12192000" cy="813553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8F12407-8D23-6586-73A2-6C8E72160495}"/>
              </a:ext>
            </a:extLst>
          </p:cNvPr>
          <p:cNvSpPr txBox="1"/>
          <p:nvPr/>
        </p:nvSpPr>
        <p:spPr>
          <a:xfrm>
            <a:off x="149791" y="2273273"/>
            <a:ext cx="3868057" cy="830997"/>
          </a:xfrm>
          <a:prstGeom prst="rect">
            <a:avLst/>
          </a:prstGeom>
          <a:noFill/>
        </p:spPr>
        <p:txBody>
          <a:bodyPr wrap="square" rtlCol="0">
            <a:spAutoFit/>
          </a:bodyPr>
          <a:lstStyle/>
          <a:p>
            <a:pPr algn="ctr"/>
            <a:r>
              <a:rPr lang="en-SG" sz="4800">
                <a:latin typeface="Times New Roman" panose="02020603050405020304" pitchFamily="18" charset="0"/>
                <a:cs typeface="Times New Roman" panose="02020603050405020304" pitchFamily="18" charset="0"/>
              </a:rPr>
              <a:t>Hosting</a:t>
            </a:r>
          </a:p>
        </p:txBody>
      </p:sp>
      <p:sp>
        <p:nvSpPr>
          <p:cNvPr id="3" name="TextBox 2">
            <a:extLst>
              <a:ext uri="{FF2B5EF4-FFF2-40B4-BE49-F238E27FC236}">
                <a16:creationId xmlns:a16="http://schemas.microsoft.com/office/drawing/2014/main" id="{C23A7B3F-1353-ABBD-BABF-A7C7C26D38B2}"/>
              </a:ext>
            </a:extLst>
          </p:cNvPr>
          <p:cNvSpPr txBox="1"/>
          <p:nvPr/>
        </p:nvSpPr>
        <p:spPr>
          <a:xfrm>
            <a:off x="4167639" y="2273273"/>
            <a:ext cx="3868057" cy="830997"/>
          </a:xfrm>
          <a:prstGeom prst="rect">
            <a:avLst/>
          </a:prstGeom>
          <a:noFill/>
        </p:spPr>
        <p:txBody>
          <a:bodyPr wrap="square" rtlCol="0">
            <a:spAutoFit/>
          </a:bodyPr>
          <a:lstStyle/>
          <a:p>
            <a:pPr algn="ctr"/>
            <a:r>
              <a:rPr lang="en-SG" sz="4800">
                <a:latin typeface="Times New Roman" panose="02020603050405020304" pitchFamily="18" charset="0"/>
                <a:cs typeface="Times New Roman" panose="02020603050405020304" pitchFamily="18" charset="0"/>
              </a:rPr>
              <a:t>AI Model</a:t>
            </a:r>
          </a:p>
        </p:txBody>
      </p:sp>
      <p:sp>
        <p:nvSpPr>
          <p:cNvPr id="6" name="TextBox 5">
            <a:extLst>
              <a:ext uri="{FF2B5EF4-FFF2-40B4-BE49-F238E27FC236}">
                <a16:creationId xmlns:a16="http://schemas.microsoft.com/office/drawing/2014/main" id="{2FBB710E-E221-0A09-F78C-28442F4BD4D6}"/>
              </a:ext>
            </a:extLst>
          </p:cNvPr>
          <p:cNvSpPr txBox="1"/>
          <p:nvPr/>
        </p:nvSpPr>
        <p:spPr>
          <a:xfrm>
            <a:off x="-1267961" y="3473601"/>
            <a:ext cx="14439676" cy="2400657"/>
          </a:xfrm>
          <a:prstGeom prst="rect">
            <a:avLst/>
          </a:prstGeom>
          <a:noFill/>
        </p:spPr>
        <p:txBody>
          <a:bodyPr wrap="square" rtlCol="0">
            <a:spAutoFit/>
          </a:bodyPr>
          <a:lstStyle/>
          <a:p>
            <a:pPr algn="ctr"/>
            <a:r>
              <a:rPr lang="en-SG" sz="15000">
                <a:gradFill flip="none" rotWithShape="1">
                  <a:gsLst>
                    <a:gs pos="0">
                      <a:srgbClr val="192C33">
                        <a:alpha val="50000"/>
                      </a:srgbClr>
                    </a:gs>
                    <a:gs pos="100000">
                      <a:srgbClr val="7CA5B2">
                        <a:alpha val="25000"/>
                      </a:srgbClr>
                    </a:gs>
                  </a:gsLst>
                  <a:lin ang="16200000" scaled="1"/>
                  <a:tileRect/>
                </a:gradFill>
                <a:latin typeface="Times New Roman" panose="02020603050405020304" pitchFamily="18" charset="0"/>
                <a:cs typeface="Times New Roman" panose="02020603050405020304" pitchFamily="18" charset="0"/>
              </a:rPr>
              <a:t>Cost Structure</a:t>
            </a:r>
          </a:p>
        </p:txBody>
      </p:sp>
      <p:sp>
        <p:nvSpPr>
          <p:cNvPr id="4" name="TextBox 3">
            <a:extLst>
              <a:ext uri="{FF2B5EF4-FFF2-40B4-BE49-F238E27FC236}">
                <a16:creationId xmlns:a16="http://schemas.microsoft.com/office/drawing/2014/main" id="{93E8E77D-35FE-8DDE-FF7C-36D2701A777D}"/>
              </a:ext>
            </a:extLst>
          </p:cNvPr>
          <p:cNvSpPr txBox="1"/>
          <p:nvPr/>
        </p:nvSpPr>
        <p:spPr>
          <a:xfrm>
            <a:off x="8185487" y="1903941"/>
            <a:ext cx="3856722" cy="1569660"/>
          </a:xfrm>
          <a:prstGeom prst="rect">
            <a:avLst/>
          </a:prstGeom>
          <a:noFill/>
        </p:spPr>
        <p:txBody>
          <a:bodyPr wrap="square" rtlCol="0">
            <a:spAutoFit/>
          </a:bodyPr>
          <a:lstStyle/>
          <a:p>
            <a:pPr algn="ctr"/>
            <a:r>
              <a:rPr lang="en-SG" sz="4800">
                <a:latin typeface="Times New Roman" panose="02020603050405020304" pitchFamily="18" charset="0"/>
                <a:cs typeface="Times New Roman" panose="02020603050405020304" pitchFamily="18" charset="0"/>
              </a:rPr>
              <a:t>App Development</a:t>
            </a:r>
          </a:p>
        </p:txBody>
      </p:sp>
    </p:spTree>
    <p:extLst>
      <p:ext uri="{BB962C8B-B14F-4D97-AF65-F5344CB8AC3E}">
        <p14:creationId xmlns:p14="http://schemas.microsoft.com/office/powerpoint/2010/main" val="552951922"/>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B501D9-6814-BAA3-CF5C-615A2D3185F3}"/>
              </a:ext>
            </a:extLst>
          </p:cNvPr>
          <p:cNvSpPr txBox="1"/>
          <p:nvPr/>
        </p:nvSpPr>
        <p:spPr>
          <a:xfrm>
            <a:off x="152624" y="2396199"/>
            <a:ext cx="3868057" cy="461665"/>
          </a:xfrm>
          <a:prstGeom prst="rect">
            <a:avLst/>
          </a:prstGeom>
          <a:noFill/>
        </p:spPr>
        <p:txBody>
          <a:bodyPr wrap="square" rtlCol="0">
            <a:spAutoFit/>
          </a:bodyPr>
          <a:lstStyle/>
          <a:p>
            <a:pPr algn="ctr"/>
            <a:r>
              <a:rPr lang="en-SG" sz="2400">
                <a:solidFill>
                  <a:schemeClr val="tx1">
                    <a:lumMod val="75000"/>
                  </a:schemeClr>
                </a:solidFill>
                <a:latin typeface="Times New Roman" panose="02020603050405020304" pitchFamily="18" charset="0"/>
                <a:cs typeface="Times New Roman" panose="02020603050405020304" pitchFamily="18" charset="0"/>
              </a:rPr>
              <a:t>Hosting</a:t>
            </a:r>
          </a:p>
        </p:txBody>
      </p:sp>
      <p:sp>
        <p:nvSpPr>
          <p:cNvPr id="3" name="TextBox 2">
            <a:extLst>
              <a:ext uri="{FF2B5EF4-FFF2-40B4-BE49-F238E27FC236}">
                <a16:creationId xmlns:a16="http://schemas.microsoft.com/office/drawing/2014/main" id="{12F8ED24-9EBC-9FF1-6A45-2F4431F6D9B5}"/>
              </a:ext>
            </a:extLst>
          </p:cNvPr>
          <p:cNvSpPr txBox="1"/>
          <p:nvPr/>
        </p:nvSpPr>
        <p:spPr>
          <a:xfrm>
            <a:off x="4170472" y="2367171"/>
            <a:ext cx="3868057" cy="461665"/>
          </a:xfrm>
          <a:prstGeom prst="rect">
            <a:avLst/>
          </a:prstGeom>
          <a:noFill/>
        </p:spPr>
        <p:txBody>
          <a:bodyPr wrap="square" rtlCol="0">
            <a:spAutoFit/>
          </a:bodyPr>
          <a:lstStyle/>
          <a:p>
            <a:pPr algn="ctr"/>
            <a:r>
              <a:rPr lang="en-SG" sz="2400">
                <a:solidFill>
                  <a:schemeClr val="tx1">
                    <a:lumMod val="75000"/>
                  </a:schemeClr>
                </a:solidFill>
                <a:latin typeface="Times New Roman" panose="02020603050405020304" pitchFamily="18" charset="0"/>
                <a:cs typeface="Times New Roman" panose="02020603050405020304" pitchFamily="18" charset="0"/>
              </a:rPr>
              <a:t>AI Model</a:t>
            </a:r>
          </a:p>
        </p:txBody>
      </p:sp>
      <p:sp>
        <p:nvSpPr>
          <p:cNvPr id="4" name="TextBox 3">
            <a:extLst>
              <a:ext uri="{FF2B5EF4-FFF2-40B4-BE49-F238E27FC236}">
                <a16:creationId xmlns:a16="http://schemas.microsoft.com/office/drawing/2014/main" id="{C8B5E1F6-5751-5150-B17F-522F5FF0F11B}"/>
              </a:ext>
            </a:extLst>
          </p:cNvPr>
          <p:cNvSpPr txBox="1"/>
          <p:nvPr/>
        </p:nvSpPr>
        <p:spPr>
          <a:xfrm>
            <a:off x="8188320" y="2367171"/>
            <a:ext cx="3856722" cy="461665"/>
          </a:xfrm>
          <a:prstGeom prst="rect">
            <a:avLst/>
          </a:prstGeom>
          <a:noFill/>
        </p:spPr>
        <p:txBody>
          <a:bodyPr wrap="square" rtlCol="0">
            <a:spAutoFit/>
          </a:bodyPr>
          <a:lstStyle/>
          <a:p>
            <a:pPr algn="ctr"/>
            <a:r>
              <a:rPr lang="en-SG" sz="2400">
                <a:solidFill>
                  <a:schemeClr val="tx1">
                    <a:lumMod val="75000"/>
                  </a:schemeClr>
                </a:solidFill>
                <a:latin typeface="Times New Roman" panose="02020603050405020304" pitchFamily="18" charset="0"/>
                <a:cs typeface="Times New Roman" panose="02020603050405020304" pitchFamily="18" charset="0"/>
              </a:rPr>
              <a:t>App Development</a:t>
            </a:r>
          </a:p>
        </p:txBody>
      </p:sp>
      <p:sp>
        <p:nvSpPr>
          <p:cNvPr id="5" name="TextBox 4">
            <a:extLst>
              <a:ext uri="{FF2B5EF4-FFF2-40B4-BE49-F238E27FC236}">
                <a16:creationId xmlns:a16="http://schemas.microsoft.com/office/drawing/2014/main" id="{53355074-B2C4-994F-C938-D68184084A97}"/>
              </a:ext>
            </a:extLst>
          </p:cNvPr>
          <p:cNvSpPr txBox="1"/>
          <p:nvPr/>
        </p:nvSpPr>
        <p:spPr>
          <a:xfrm>
            <a:off x="146957" y="3013502"/>
            <a:ext cx="3868057" cy="1200329"/>
          </a:xfrm>
          <a:prstGeom prst="rect">
            <a:avLst/>
          </a:prstGeom>
          <a:noFill/>
        </p:spPr>
        <p:txBody>
          <a:bodyPr wrap="square" rtlCol="0">
            <a:spAutoFit/>
          </a:bodyPr>
          <a:lstStyle/>
          <a:p>
            <a:pPr algn="ctr"/>
            <a:r>
              <a:rPr lang="en-SG" sz="3600">
                <a:latin typeface="Times New Roman" panose="02020603050405020304" pitchFamily="18" charset="0"/>
                <a:cs typeface="Times New Roman" panose="02020603050405020304" pitchFamily="18" charset="0"/>
              </a:rPr>
              <a:t>Serverless Hosting to reduce cost</a:t>
            </a:r>
          </a:p>
        </p:txBody>
      </p:sp>
      <p:sp>
        <p:nvSpPr>
          <p:cNvPr id="6" name="TextBox 5">
            <a:extLst>
              <a:ext uri="{FF2B5EF4-FFF2-40B4-BE49-F238E27FC236}">
                <a16:creationId xmlns:a16="http://schemas.microsoft.com/office/drawing/2014/main" id="{5898066E-0E0A-4A4B-A50F-68FB0A3451B9}"/>
              </a:ext>
            </a:extLst>
          </p:cNvPr>
          <p:cNvSpPr txBox="1"/>
          <p:nvPr/>
        </p:nvSpPr>
        <p:spPr>
          <a:xfrm>
            <a:off x="4006512" y="3013502"/>
            <a:ext cx="4178976" cy="1200329"/>
          </a:xfrm>
          <a:prstGeom prst="rect">
            <a:avLst/>
          </a:prstGeom>
          <a:noFill/>
        </p:spPr>
        <p:txBody>
          <a:bodyPr wrap="square" rtlCol="0">
            <a:spAutoFit/>
          </a:bodyPr>
          <a:lstStyle/>
          <a:p>
            <a:pPr algn="ctr"/>
            <a:r>
              <a:rPr lang="en-SG" sz="3600">
                <a:latin typeface="Times New Roman" panose="02020603050405020304" pitchFamily="18" charset="0"/>
                <a:cs typeface="Times New Roman" panose="02020603050405020304" pitchFamily="18" charset="0"/>
              </a:rPr>
              <a:t>Use open source &amp; pre-trained model</a:t>
            </a:r>
          </a:p>
        </p:txBody>
      </p:sp>
      <p:sp>
        <p:nvSpPr>
          <p:cNvPr id="7" name="TextBox 6">
            <a:extLst>
              <a:ext uri="{FF2B5EF4-FFF2-40B4-BE49-F238E27FC236}">
                <a16:creationId xmlns:a16="http://schemas.microsoft.com/office/drawing/2014/main" id="{4B4C4AC2-9081-27F8-4DF9-5DC62E977356}"/>
              </a:ext>
            </a:extLst>
          </p:cNvPr>
          <p:cNvSpPr txBox="1"/>
          <p:nvPr/>
        </p:nvSpPr>
        <p:spPr>
          <a:xfrm>
            <a:off x="8176985" y="3013502"/>
            <a:ext cx="3868057" cy="1015663"/>
          </a:xfrm>
          <a:prstGeom prst="rect">
            <a:avLst/>
          </a:prstGeom>
          <a:noFill/>
        </p:spPr>
        <p:txBody>
          <a:bodyPr wrap="square" rtlCol="0">
            <a:spAutoFit/>
          </a:bodyPr>
          <a:lstStyle/>
          <a:p>
            <a:pPr algn="ctr"/>
            <a:r>
              <a:rPr lang="en-SG" sz="3600">
                <a:latin typeface="Times New Roman" panose="02020603050405020304" pitchFamily="18" charset="0"/>
                <a:cs typeface="Times New Roman" panose="02020603050405020304" pitchFamily="18" charset="0"/>
              </a:rPr>
              <a:t>B2B Services</a:t>
            </a:r>
          </a:p>
          <a:p>
            <a:pPr algn="ctr"/>
            <a:r>
              <a:rPr lang="en-SG" sz="2400">
                <a:solidFill>
                  <a:schemeClr val="bg1">
                    <a:lumMod val="50000"/>
                    <a:lumOff val="50000"/>
                  </a:schemeClr>
                </a:solidFill>
                <a:latin typeface="Times New Roman" panose="02020603050405020304" pitchFamily="18" charset="0"/>
                <a:cs typeface="Times New Roman" panose="02020603050405020304" pitchFamily="18" charset="0"/>
              </a:rPr>
              <a:t>e.g. </a:t>
            </a:r>
            <a:r>
              <a:rPr lang="en-SG" sz="2400" err="1">
                <a:solidFill>
                  <a:schemeClr val="bg1">
                    <a:lumMod val="50000"/>
                    <a:lumOff val="50000"/>
                  </a:schemeClr>
                </a:solidFill>
                <a:latin typeface="Times New Roman" panose="02020603050405020304" pitchFamily="18" charset="0"/>
                <a:cs typeface="Times New Roman" panose="02020603050405020304" pitchFamily="18" charset="0"/>
              </a:rPr>
              <a:t>VentCanvas</a:t>
            </a:r>
            <a:endParaRPr lang="en-SG" sz="2400">
              <a:solidFill>
                <a:schemeClr val="bg1">
                  <a:lumMod val="50000"/>
                  <a:lumOff val="50000"/>
                </a:schemeClr>
              </a:solidFill>
              <a:latin typeface="Times New Roman" panose="02020603050405020304" pitchFamily="18" charset="0"/>
              <a:cs typeface="Times New Roman" panose="02020603050405020304" pitchFamily="18" charset="0"/>
            </a:endParaRPr>
          </a:p>
        </p:txBody>
      </p:sp>
      <p:pic>
        <p:nvPicPr>
          <p:cNvPr id="13" name="Picture 2" descr="免費 礦機特寫照片 圖庫相片">
            <a:extLst>
              <a:ext uri="{FF2B5EF4-FFF2-40B4-BE49-F238E27FC236}">
                <a16:creationId xmlns:a16="http://schemas.microsoft.com/office/drawing/2014/main" id="{B8877FDA-A3B5-4ECE-A37D-5509CC2C2FBD}"/>
              </a:ext>
            </a:extLst>
          </p:cNvPr>
          <p:cNvPicPr>
            <a:picLocks noChangeAspect="1" noChangeArrowheads="1"/>
          </p:cNvPicPr>
          <p:nvPr/>
        </p:nvPicPr>
        <p:blipFill>
          <a:blip r:embed="rId2">
            <a:alphaModFix amt="20000"/>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 y="-638766"/>
            <a:ext cx="12192000" cy="813553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DD72EFD-EF45-6F13-C2D0-B24B1E387D4F}"/>
              </a:ext>
            </a:extLst>
          </p:cNvPr>
          <p:cNvSpPr txBox="1"/>
          <p:nvPr/>
        </p:nvSpPr>
        <p:spPr>
          <a:xfrm>
            <a:off x="-1267961" y="7000556"/>
            <a:ext cx="14439676" cy="2400657"/>
          </a:xfrm>
          <a:prstGeom prst="rect">
            <a:avLst/>
          </a:prstGeom>
          <a:noFill/>
        </p:spPr>
        <p:txBody>
          <a:bodyPr wrap="square" rtlCol="0">
            <a:spAutoFit/>
          </a:bodyPr>
          <a:lstStyle/>
          <a:p>
            <a:pPr algn="ctr"/>
            <a:r>
              <a:rPr lang="en-SG" sz="15000">
                <a:gradFill flip="none" rotWithShape="1">
                  <a:gsLst>
                    <a:gs pos="0">
                      <a:srgbClr val="192C33">
                        <a:alpha val="50000"/>
                      </a:srgbClr>
                    </a:gs>
                    <a:gs pos="100000">
                      <a:srgbClr val="7CA5B2">
                        <a:alpha val="25000"/>
                      </a:srgbClr>
                    </a:gs>
                  </a:gsLst>
                  <a:lin ang="16200000" scaled="1"/>
                  <a:tileRect/>
                </a:gradFill>
                <a:latin typeface="Times New Roman" panose="02020603050405020304" pitchFamily="18" charset="0"/>
                <a:cs typeface="Times New Roman" panose="02020603050405020304" pitchFamily="18" charset="0"/>
              </a:rPr>
              <a:t>Cost Structure</a:t>
            </a:r>
          </a:p>
        </p:txBody>
      </p:sp>
    </p:spTree>
    <p:extLst>
      <p:ext uri="{BB962C8B-B14F-4D97-AF65-F5344CB8AC3E}">
        <p14:creationId xmlns:p14="http://schemas.microsoft.com/office/powerpoint/2010/main" val="1990596896"/>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94D06-4F28-853E-A8C4-587771454DAE}"/>
            </a:ext>
          </a:extLst>
        </p:cNvPr>
        <p:cNvGrpSpPr/>
        <p:nvPr/>
      </p:nvGrpSpPr>
      <p:grpSpPr>
        <a:xfrm>
          <a:off x="0" y="0"/>
          <a:ext cx="0" cy="0"/>
          <a:chOff x="0" y="0"/>
          <a:chExt cx="0" cy="0"/>
        </a:xfrm>
      </p:grpSpPr>
      <p:pic>
        <p:nvPicPr>
          <p:cNvPr id="5" name="Picture 2">
            <a:extLst>
              <a:ext uri="{FF2B5EF4-FFF2-40B4-BE49-F238E27FC236}">
                <a16:creationId xmlns:a16="http://schemas.microsoft.com/office/drawing/2014/main" id="{33FFF288-FF73-98AB-2B66-C78CA63E9DEE}"/>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p:blipFill>
        <p:spPr bwMode="auto">
          <a:xfrm>
            <a:off x="0" y="-622994"/>
            <a:ext cx="12192000" cy="81039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537E50-CA81-A16C-897B-D73C601596EA}"/>
              </a:ext>
            </a:extLst>
          </p:cNvPr>
          <p:cNvSpPr txBox="1"/>
          <p:nvPr/>
        </p:nvSpPr>
        <p:spPr>
          <a:xfrm>
            <a:off x="149791" y="2365606"/>
            <a:ext cx="3868057" cy="830997"/>
          </a:xfrm>
          <a:prstGeom prst="rect">
            <a:avLst/>
          </a:prstGeom>
          <a:noFill/>
        </p:spPr>
        <p:txBody>
          <a:bodyPr wrap="square" rtlCol="0">
            <a:spAutoFit/>
          </a:bodyPr>
          <a:lstStyle/>
          <a:p>
            <a:pPr algn="ctr"/>
            <a:r>
              <a:rPr lang="en-SG" sz="4800">
                <a:latin typeface="Times New Roman" panose="02020603050405020304" pitchFamily="18" charset="0"/>
                <a:cs typeface="Times New Roman" panose="02020603050405020304" pitchFamily="18" charset="0"/>
              </a:rPr>
              <a:t>Active Users</a:t>
            </a:r>
          </a:p>
        </p:txBody>
      </p:sp>
      <p:sp>
        <p:nvSpPr>
          <p:cNvPr id="3" name="!!TB2">
            <a:extLst>
              <a:ext uri="{FF2B5EF4-FFF2-40B4-BE49-F238E27FC236}">
                <a16:creationId xmlns:a16="http://schemas.microsoft.com/office/drawing/2014/main" id="{A886A711-64CF-8E3B-57F3-2579125B66EA}"/>
              </a:ext>
            </a:extLst>
          </p:cNvPr>
          <p:cNvSpPr txBox="1"/>
          <p:nvPr/>
        </p:nvSpPr>
        <p:spPr>
          <a:xfrm>
            <a:off x="4178974" y="2018747"/>
            <a:ext cx="3845386" cy="1569660"/>
          </a:xfrm>
          <a:prstGeom prst="rect">
            <a:avLst/>
          </a:prstGeom>
          <a:noFill/>
        </p:spPr>
        <p:txBody>
          <a:bodyPr wrap="square" rtlCol="0">
            <a:spAutoFit/>
          </a:bodyPr>
          <a:lstStyle/>
          <a:p>
            <a:pPr algn="ctr"/>
            <a:r>
              <a:rPr lang="en-SG" sz="4800">
                <a:latin typeface="Times New Roman" panose="02020603050405020304" pitchFamily="18" charset="0"/>
                <a:cs typeface="Times New Roman" panose="02020603050405020304" pitchFamily="18" charset="0"/>
              </a:rPr>
              <a:t>Stress Reduction</a:t>
            </a:r>
            <a:endParaRPr lang="en-SG" sz="3600">
              <a:latin typeface="Times New Roman" panose="02020603050405020304" pitchFamily="18" charset="0"/>
              <a:cs typeface="Times New Roman" panose="02020603050405020304" pitchFamily="18" charset="0"/>
            </a:endParaRPr>
          </a:p>
        </p:txBody>
      </p:sp>
      <p:sp>
        <p:nvSpPr>
          <p:cNvPr id="4" name="!!TB3">
            <a:extLst>
              <a:ext uri="{FF2B5EF4-FFF2-40B4-BE49-F238E27FC236}">
                <a16:creationId xmlns:a16="http://schemas.microsoft.com/office/drawing/2014/main" id="{A124FA6A-9485-6579-ADEC-A54F714ACD30}"/>
              </a:ext>
            </a:extLst>
          </p:cNvPr>
          <p:cNvSpPr txBox="1"/>
          <p:nvPr/>
        </p:nvSpPr>
        <p:spPr>
          <a:xfrm>
            <a:off x="8664692" y="2088607"/>
            <a:ext cx="2898312" cy="1569660"/>
          </a:xfrm>
          <a:prstGeom prst="rect">
            <a:avLst/>
          </a:prstGeom>
          <a:noFill/>
        </p:spPr>
        <p:txBody>
          <a:bodyPr wrap="square" rtlCol="0">
            <a:spAutoFit/>
          </a:bodyPr>
          <a:lstStyle/>
          <a:p>
            <a:pPr algn="ctr"/>
            <a:r>
              <a:rPr lang="en-SG" sz="4800">
                <a:latin typeface="Times New Roman" panose="02020603050405020304" pitchFamily="18" charset="0"/>
                <a:cs typeface="Times New Roman" panose="02020603050405020304" pitchFamily="18" charset="0"/>
              </a:rPr>
              <a:t>Depth of Usage</a:t>
            </a:r>
          </a:p>
        </p:txBody>
      </p:sp>
      <p:pic>
        <p:nvPicPr>
          <p:cNvPr id="7" name="Picture 6">
            <a:extLst>
              <a:ext uri="{FF2B5EF4-FFF2-40B4-BE49-F238E27FC236}">
                <a16:creationId xmlns:a16="http://schemas.microsoft.com/office/drawing/2014/main" id="{12291BE0-A3B5-B806-F080-19883658D28E}"/>
              </a:ext>
            </a:extLst>
          </p:cNvPr>
          <p:cNvPicPr>
            <a:picLocks noChangeAspect="1"/>
          </p:cNvPicPr>
          <p:nvPr/>
        </p:nvPicPr>
        <p:blipFill>
          <a:blip r:embed="rId3">
            <a:alphaModFix amt="50000"/>
          </a:blip>
          <a:stretch>
            <a:fillRect/>
          </a:stretch>
        </p:blipFill>
        <p:spPr>
          <a:xfrm>
            <a:off x="0" y="3703211"/>
            <a:ext cx="12192000" cy="3154789"/>
          </a:xfrm>
          <a:prstGeom prst="rect">
            <a:avLst/>
          </a:prstGeom>
        </p:spPr>
      </p:pic>
    </p:spTree>
    <p:extLst>
      <p:ext uri="{BB962C8B-B14F-4D97-AF65-F5344CB8AC3E}">
        <p14:creationId xmlns:p14="http://schemas.microsoft.com/office/powerpoint/2010/main" val="1113457140"/>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4B506-F260-6DE2-3CEA-4E1CF9834F95}"/>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8D6F050F-CDB5-85FE-AE29-C09C7691279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p:blipFill>
        <p:spPr bwMode="auto">
          <a:xfrm>
            <a:off x="0" y="-622994"/>
            <a:ext cx="12192000" cy="81039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2C7C03-7ED1-896B-F66F-E25266588ED8}"/>
              </a:ext>
            </a:extLst>
          </p:cNvPr>
          <p:cNvSpPr txBox="1"/>
          <p:nvPr/>
        </p:nvSpPr>
        <p:spPr>
          <a:xfrm>
            <a:off x="152624" y="2396199"/>
            <a:ext cx="3868057" cy="461665"/>
          </a:xfrm>
          <a:prstGeom prst="rect">
            <a:avLst/>
          </a:prstGeom>
          <a:noFill/>
        </p:spPr>
        <p:txBody>
          <a:bodyPr wrap="square" rtlCol="0">
            <a:spAutoFit/>
          </a:bodyPr>
          <a:lstStyle/>
          <a:p>
            <a:pPr algn="ctr"/>
            <a:r>
              <a:rPr lang="en-SG" sz="2400">
                <a:solidFill>
                  <a:schemeClr val="tx1">
                    <a:lumMod val="75000"/>
                  </a:schemeClr>
                </a:solidFill>
                <a:latin typeface="Times New Roman" panose="02020603050405020304" pitchFamily="18" charset="0"/>
                <a:cs typeface="Times New Roman" panose="02020603050405020304" pitchFamily="18" charset="0"/>
              </a:rPr>
              <a:t>Active Users</a:t>
            </a:r>
          </a:p>
        </p:txBody>
      </p:sp>
      <p:sp>
        <p:nvSpPr>
          <p:cNvPr id="3" name="!!TB2">
            <a:extLst>
              <a:ext uri="{FF2B5EF4-FFF2-40B4-BE49-F238E27FC236}">
                <a16:creationId xmlns:a16="http://schemas.microsoft.com/office/drawing/2014/main" id="{CB04C835-56C4-996C-0BAC-EB8874406299}"/>
              </a:ext>
            </a:extLst>
          </p:cNvPr>
          <p:cNvSpPr txBox="1"/>
          <p:nvPr/>
        </p:nvSpPr>
        <p:spPr>
          <a:xfrm>
            <a:off x="4170472" y="2367171"/>
            <a:ext cx="3868057" cy="461665"/>
          </a:xfrm>
          <a:prstGeom prst="rect">
            <a:avLst/>
          </a:prstGeom>
          <a:noFill/>
        </p:spPr>
        <p:txBody>
          <a:bodyPr wrap="square" rtlCol="0">
            <a:spAutoFit/>
          </a:bodyPr>
          <a:lstStyle/>
          <a:p>
            <a:pPr algn="ctr"/>
            <a:r>
              <a:rPr lang="en-SG" sz="2400">
                <a:solidFill>
                  <a:schemeClr val="tx1">
                    <a:lumMod val="75000"/>
                  </a:schemeClr>
                </a:solidFill>
                <a:latin typeface="Times New Roman" panose="02020603050405020304" pitchFamily="18" charset="0"/>
                <a:cs typeface="Times New Roman" panose="02020603050405020304" pitchFamily="18" charset="0"/>
              </a:rPr>
              <a:t>Stress Reduction</a:t>
            </a:r>
          </a:p>
        </p:txBody>
      </p:sp>
      <p:sp>
        <p:nvSpPr>
          <p:cNvPr id="4" name="!!TB3">
            <a:extLst>
              <a:ext uri="{FF2B5EF4-FFF2-40B4-BE49-F238E27FC236}">
                <a16:creationId xmlns:a16="http://schemas.microsoft.com/office/drawing/2014/main" id="{686E38EE-DFA7-C994-8242-4BC9079BF89E}"/>
              </a:ext>
            </a:extLst>
          </p:cNvPr>
          <p:cNvSpPr txBox="1"/>
          <p:nvPr/>
        </p:nvSpPr>
        <p:spPr>
          <a:xfrm>
            <a:off x="8188320" y="2367171"/>
            <a:ext cx="3856722" cy="461665"/>
          </a:xfrm>
          <a:prstGeom prst="rect">
            <a:avLst/>
          </a:prstGeom>
          <a:noFill/>
        </p:spPr>
        <p:txBody>
          <a:bodyPr wrap="square" rtlCol="0">
            <a:spAutoFit/>
          </a:bodyPr>
          <a:lstStyle/>
          <a:p>
            <a:pPr algn="ctr"/>
            <a:r>
              <a:rPr lang="en-SG" sz="2400">
                <a:solidFill>
                  <a:schemeClr val="tx1">
                    <a:lumMod val="75000"/>
                  </a:schemeClr>
                </a:solidFill>
                <a:latin typeface="Times New Roman" panose="02020603050405020304" pitchFamily="18" charset="0"/>
                <a:cs typeface="Times New Roman" panose="02020603050405020304" pitchFamily="18" charset="0"/>
              </a:rPr>
              <a:t>Depth of Usage</a:t>
            </a:r>
          </a:p>
        </p:txBody>
      </p:sp>
      <p:sp>
        <p:nvSpPr>
          <p:cNvPr id="5" name="TextBox 4">
            <a:extLst>
              <a:ext uri="{FF2B5EF4-FFF2-40B4-BE49-F238E27FC236}">
                <a16:creationId xmlns:a16="http://schemas.microsoft.com/office/drawing/2014/main" id="{E288B51D-96C6-2AE6-35E0-6702E48958DD}"/>
              </a:ext>
            </a:extLst>
          </p:cNvPr>
          <p:cNvSpPr txBox="1"/>
          <p:nvPr/>
        </p:nvSpPr>
        <p:spPr>
          <a:xfrm>
            <a:off x="146957" y="3013502"/>
            <a:ext cx="3868057" cy="1200329"/>
          </a:xfrm>
          <a:prstGeom prst="rect">
            <a:avLst/>
          </a:prstGeom>
          <a:noFill/>
        </p:spPr>
        <p:txBody>
          <a:bodyPr wrap="square" rtlCol="0">
            <a:spAutoFit/>
          </a:bodyPr>
          <a:lstStyle/>
          <a:p>
            <a:pPr algn="ctr"/>
            <a:r>
              <a:rPr lang="en-SG" sz="3600">
                <a:latin typeface="Times New Roman" panose="02020603050405020304" pitchFamily="18" charset="0"/>
                <a:cs typeface="Times New Roman" panose="02020603050405020304" pitchFamily="18" charset="0"/>
              </a:rPr>
              <a:t>Measure X Day Retention</a:t>
            </a:r>
          </a:p>
        </p:txBody>
      </p:sp>
      <p:sp>
        <p:nvSpPr>
          <p:cNvPr id="6" name="TextBox 5">
            <a:extLst>
              <a:ext uri="{FF2B5EF4-FFF2-40B4-BE49-F238E27FC236}">
                <a16:creationId xmlns:a16="http://schemas.microsoft.com/office/drawing/2014/main" id="{2E9CCBB7-879D-DFFD-FD2C-8F1132008DAF}"/>
              </a:ext>
            </a:extLst>
          </p:cNvPr>
          <p:cNvSpPr txBox="1"/>
          <p:nvPr/>
        </p:nvSpPr>
        <p:spPr>
          <a:xfrm>
            <a:off x="4006512" y="3013502"/>
            <a:ext cx="4178976" cy="1200329"/>
          </a:xfrm>
          <a:prstGeom prst="rect">
            <a:avLst/>
          </a:prstGeom>
          <a:noFill/>
        </p:spPr>
        <p:txBody>
          <a:bodyPr wrap="square" rtlCol="0">
            <a:spAutoFit/>
          </a:bodyPr>
          <a:lstStyle/>
          <a:p>
            <a:pPr algn="ctr"/>
            <a:r>
              <a:rPr lang="en-SG" sz="3600">
                <a:latin typeface="Times New Roman" panose="02020603050405020304" pitchFamily="18" charset="0"/>
                <a:cs typeface="Times New Roman" panose="02020603050405020304" pitchFamily="18" charset="0"/>
              </a:rPr>
              <a:t>Conduct Survey Amongst Users</a:t>
            </a:r>
          </a:p>
        </p:txBody>
      </p:sp>
      <p:sp>
        <p:nvSpPr>
          <p:cNvPr id="7" name="TextBox 6">
            <a:extLst>
              <a:ext uri="{FF2B5EF4-FFF2-40B4-BE49-F238E27FC236}">
                <a16:creationId xmlns:a16="http://schemas.microsoft.com/office/drawing/2014/main" id="{F4B4FF43-0028-041F-B698-5A9955F00D11}"/>
              </a:ext>
            </a:extLst>
          </p:cNvPr>
          <p:cNvSpPr txBox="1"/>
          <p:nvPr/>
        </p:nvSpPr>
        <p:spPr>
          <a:xfrm>
            <a:off x="8176985" y="3013502"/>
            <a:ext cx="3868057" cy="1200329"/>
          </a:xfrm>
          <a:prstGeom prst="rect">
            <a:avLst/>
          </a:prstGeom>
          <a:noFill/>
        </p:spPr>
        <p:txBody>
          <a:bodyPr wrap="square" rtlCol="0">
            <a:spAutoFit/>
          </a:bodyPr>
          <a:lstStyle/>
          <a:p>
            <a:pPr algn="ctr"/>
            <a:r>
              <a:rPr lang="en-SG" sz="3600">
                <a:latin typeface="Times New Roman" panose="02020603050405020304" pitchFamily="18" charset="0"/>
                <a:cs typeface="Times New Roman" panose="02020603050405020304" pitchFamily="18" charset="0"/>
              </a:rPr>
              <a:t>Track statistic of each feature</a:t>
            </a:r>
            <a:endParaRPr lang="en-SG" sz="2400">
              <a:solidFill>
                <a:schemeClr val="bg1">
                  <a:lumMod val="50000"/>
                  <a:lumOff val="50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16241C0-78A3-F1D4-2DC6-6B2859497BCC}"/>
              </a:ext>
            </a:extLst>
          </p:cNvPr>
          <p:cNvPicPr>
            <a:picLocks noChangeAspect="1"/>
          </p:cNvPicPr>
          <p:nvPr/>
        </p:nvPicPr>
        <p:blipFill>
          <a:blip r:embed="rId3">
            <a:alphaModFix amt="50000"/>
          </a:blip>
          <a:stretch>
            <a:fillRect/>
          </a:stretch>
        </p:blipFill>
        <p:spPr>
          <a:xfrm>
            <a:off x="0" y="6995045"/>
            <a:ext cx="12192000" cy="3154789"/>
          </a:xfrm>
          <a:prstGeom prst="rect">
            <a:avLst/>
          </a:prstGeom>
        </p:spPr>
      </p:pic>
    </p:spTree>
    <p:extLst>
      <p:ext uri="{BB962C8B-B14F-4D97-AF65-F5344CB8AC3E}">
        <p14:creationId xmlns:p14="http://schemas.microsoft.com/office/powerpoint/2010/main" val="4192216299"/>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AF70-814F-B96A-28D0-70C4739F882E}"/>
            </a:ext>
          </a:extLst>
        </p:cNvPr>
        <p:cNvGrpSpPr/>
        <p:nvPr/>
      </p:nvGrpSpPr>
      <p:grpSpPr>
        <a:xfrm>
          <a:off x="0" y="0"/>
          <a:ext cx="0" cy="0"/>
          <a:chOff x="0" y="0"/>
          <a:chExt cx="0" cy="0"/>
        </a:xfrm>
      </p:grpSpPr>
      <p:pic>
        <p:nvPicPr>
          <p:cNvPr id="5" name="!!Others">
            <a:extLst>
              <a:ext uri="{FF2B5EF4-FFF2-40B4-BE49-F238E27FC236}">
                <a16:creationId xmlns:a16="http://schemas.microsoft.com/office/drawing/2014/main" id="{30D7386F-07C5-889F-B971-B4017A5A8306}"/>
              </a:ext>
            </a:extLst>
          </p:cNvPr>
          <p:cNvPicPr>
            <a:picLocks noChangeAspect="1"/>
          </p:cNvPicPr>
          <p:nvPr/>
        </p:nvPicPr>
        <p:blipFill>
          <a:blip r:embed="rId2"/>
          <a:stretch>
            <a:fillRect/>
          </a:stretch>
        </p:blipFill>
        <p:spPr>
          <a:xfrm>
            <a:off x="3027188" y="362857"/>
            <a:ext cx="6137624" cy="6132286"/>
          </a:xfrm>
          <a:prstGeom prst="rect">
            <a:avLst/>
          </a:prstGeom>
        </p:spPr>
      </p:pic>
      <p:grpSp>
        <p:nvGrpSpPr>
          <p:cNvPr id="24" name="!!40%">
            <a:extLst>
              <a:ext uri="{FF2B5EF4-FFF2-40B4-BE49-F238E27FC236}">
                <a16:creationId xmlns:a16="http://schemas.microsoft.com/office/drawing/2014/main" id="{62B93FAA-09E2-38E8-0F8B-90DFBA2D826D}"/>
              </a:ext>
            </a:extLst>
          </p:cNvPr>
          <p:cNvGrpSpPr/>
          <p:nvPr/>
        </p:nvGrpSpPr>
        <p:grpSpPr>
          <a:xfrm>
            <a:off x="3029857" y="362857"/>
            <a:ext cx="6132286" cy="6132286"/>
            <a:chOff x="2591378" y="-75622"/>
            <a:chExt cx="7009244" cy="7009244"/>
          </a:xfrm>
        </p:grpSpPr>
        <p:sp>
          <p:nvSpPr>
            <p:cNvPr id="8" name="Partial Circle 7">
              <a:extLst>
                <a:ext uri="{FF2B5EF4-FFF2-40B4-BE49-F238E27FC236}">
                  <a16:creationId xmlns:a16="http://schemas.microsoft.com/office/drawing/2014/main" id="{8FAD3BB0-3AF5-DC9F-14C4-DE5FCB51AC3E}"/>
                </a:ext>
              </a:extLst>
            </p:cNvPr>
            <p:cNvSpPr>
              <a:spLocks noChangeAspect="1"/>
            </p:cNvSpPr>
            <p:nvPr/>
          </p:nvSpPr>
          <p:spPr>
            <a:xfrm flipH="1">
              <a:off x="2591378" y="-75622"/>
              <a:ext cx="7009244" cy="7009244"/>
            </a:xfrm>
            <a:prstGeom prst="pie">
              <a:avLst>
                <a:gd name="adj1" fmla="val 7456162"/>
                <a:gd name="adj2" fmla="val 16200000"/>
              </a:avLst>
            </a:prstGeom>
            <a:solidFill>
              <a:srgbClr val="8E1616"/>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rgbClr val="7D0A0A"/>
                </a:solidFill>
              </a:endParaRPr>
            </a:p>
          </p:txBody>
        </p:sp>
        <p:pic>
          <p:nvPicPr>
            <p:cNvPr id="23" name="Picture 22">
              <a:extLst>
                <a:ext uri="{FF2B5EF4-FFF2-40B4-BE49-F238E27FC236}">
                  <a16:creationId xmlns:a16="http://schemas.microsoft.com/office/drawing/2014/main" id="{864C87CD-5ADE-B50A-5FE3-E873B738C9FA}"/>
                </a:ext>
              </a:extLst>
            </p:cNvPr>
            <p:cNvPicPr>
              <a:picLocks noChangeAspect="1"/>
            </p:cNvPicPr>
            <p:nvPr/>
          </p:nvPicPr>
          <p:blipFill>
            <a:blip r:embed="rId3"/>
            <a:srcRect l="50000"/>
            <a:stretch>
              <a:fillRect/>
            </a:stretch>
          </p:blipFill>
          <p:spPr>
            <a:xfrm>
              <a:off x="6096000" y="932471"/>
              <a:ext cx="2493481" cy="4993057"/>
            </a:xfrm>
            <a:custGeom>
              <a:avLst/>
              <a:gdLst>
                <a:gd name="connsiteX0" fmla="*/ 0 w 2493480"/>
                <a:gd name="connsiteY0" fmla="*/ 0 h 4993057"/>
                <a:gd name="connsiteX1" fmla="*/ 2493480 w 2493480"/>
                <a:gd name="connsiteY1" fmla="*/ 0 h 4993057"/>
                <a:gd name="connsiteX2" fmla="*/ 2493480 w 2493480"/>
                <a:gd name="connsiteY2" fmla="*/ 4993057 h 4993057"/>
                <a:gd name="connsiteX3" fmla="*/ 1701061 w 2493480"/>
                <a:gd name="connsiteY3" fmla="*/ 4993057 h 4993057"/>
                <a:gd name="connsiteX4" fmla="*/ 0 w 2493480"/>
                <a:gd name="connsiteY4" fmla="*/ 2496529 h 49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480" h="4993057">
                  <a:moveTo>
                    <a:pt x="0" y="0"/>
                  </a:moveTo>
                  <a:lnTo>
                    <a:pt x="2493480" y="0"/>
                  </a:lnTo>
                  <a:lnTo>
                    <a:pt x="2493480" y="4993057"/>
                  </a:lnTo>
                  <a:lnTo>
                    <a:pt x="1701061" y="4993057"/>
                  </a:lnTo>
                  <a:lnTo>
                    <a:pt x="0" y="2496529"/>
                  </a:lnTo>
                  <a:close/>
                </a:path>
              </a:pathLst>
            </a:custGeom>
          </p:spPr>
        </p:pic>
      </p:grpSp>
      <p:sp>
        <p:nvSpPr>
          <p:cNvPr id="30" name="!!Emoji">
            <a:extLst>
              <a:ext uri="{FF2B5EF4-FFF2-40B4-BE49-F238E27FC236}">
                <a16:creationId xmlns:a16="http://schemas.microsoft.com/office/drawing/2014/main" id="{C167E4AD-E6A4-0922-D377-A8BC4526201B}"/>
              </a:ext>
            </a:extLst>
          </p:cNvPr>
          <p:cNvSpPr/>
          <p:nvPr/>
        </p:nvSpPr>
        <p:spPr>
          <a:xfrm>
            <a:off x="4594732" y="1930401"/>
            <a:ext cx="2997198" cy="2997196"/>
          </a:xfrm>
          <a:custGeom>
            <a:avLst/>
            <a:gdLst>
              <a:gd name="connsiteX0" fmla="*/ 1172634 w 3350381"/>
              <a:gd name="connsiteY0" fmla="*/ 2261508 h 3350381"/>
              <a:gd name="connsiteX1" fmla="*/ 2177748 w 3350381"/>
              <a:gd name="connsiteY1" fmla="*/ 2261508 h 3350381"/>
              <a:gd name="connsiteX2" fmla="*/ 2177748 w 3350381"/>
              <a:gd name="connsiteY2" fmla="*/ 2010229 h 3350381"/>
              <a:gd name="connsiteX3" fmla="*/ 1172634 w 3350381"/>
              <a:gd name="connsiteY3" fmla="*/ 2010229 h 3350381"/>
              <a:gd name="connsiteX4" fmla="*/ 1172634 w 3350381"/>
              <a:gd name="connsiteY4" fmla="*/ 2261508 h 3350381"/>
              <a:gd name="connsiteX5" fmla="*/ 1088874 w 3350381"/>
              <a:gd name="connsiteY5" fmla="*/ 1088874 h 3350381"/>
              <a:gd name="connsiteX6" fmla="*/ 839689 w 3350381"/>
              <a:gd name="connsiteY6" fmla="*/ 1164258 h 3350381"/>
              <a:gd name="connsiteX7" fmla="*/ 649136 w 3350381"/>
              <a:gd name="connsiteY7" fmla="*/ 1356905 h 3350381"/>
              <a:gd name="connsiteX8" fmla="*/ 858535 w 3350381"/>
              <a:gd name="connsiteY8" fmla="*/ 1495108 h 3350381"/>
              <a:gd name="connsiteX9" fmla="*/ 959047 w 3350381"/>
              <a:gd name="connsiteY9" fmla="*/ 1388314 h 3350381"/>
              <a:gd name="connsiteX10" fmla="*/ 1088874 w 3350381"/>
              <a:gd name="connsiteY10" fmla="*/ 1344341 h 3350381"/>
              <a:gd name="connsiteX11" fmla="*/ 1218701 w 3350381"/>
              <a:gd name="connsiteY11" fmla="*/ 1388314 h 3350381"/>
              <a:gd name="connsiteX12" fmla="*/ 1319213 w 3350381"/>
              <a:gd name="connsiteY12" fmla="*/ 1490920 h 3350381"/>
              <a:gd name="connsiteX13" fmla="*/ 1528612 w 3350381"/>
              <a:gd name="connsiteY13" fmla="*/ 1352717 h 3350381"/>
              <a:gd name="connsiteX14" fmla="*/ 1338059 w 3350381"/>
              <a:gd name="connsiteY14" fmla="*/ 1164258 h 3350381"/>
              <a:gd name="connsiteX15" fmla="*/ 1088874 w 3350381"/>
              <a:gd name="connsiteY15" fmla="*/ 1088874 h 3350381"/>
              <a:gd name="connsiteX16" fmla="*/ 2261508 w 3350381"/>
              <a:gd name="connsiteY16" fmla="*/ 1088874 h 3350381"/>
              <a:gd name="connsiteX17" fmla="*/ 2012323 w 3350381"/>
              <a:gd name="connsiteY17" fmla="*/ 1164258 h 3350381"/>
              <a:gd name="connsiteX18" fmla="*/ 1821770 w 3350381"/>
              <a:gd name="connsiteY18" fmla="*/ 1356905 h 3350381"/>
              <a:gd name="connsiteX19" fmla="*/ 2031169 w 3350381"/>
              <a:gd name="connsiteY19" fmla="*/ 1495108 h 3350381"/>
              <a:gd name="connsiteX20" fmla="*/ 2131680 w 3350381"/>
              <a:gd name="connsiteY20" fmla="*/ 1392502 h 3350381"/>
              <a:gd name="connsiteX21" fmla="*/ 2261508 w 3350381"/>
              <a:gd name="connsiteY21" fmla="*/ 1348529 h 3350381"/>
              <a:gd name="connsiteX22" fmla="*/ 2393429 w 3350381"/>
              <a:gd name="connsiteY22" fmla="*/ 1390408 h 3350381"/>
              <a:gd name="connsiteX23" fmla="*/ 2491846 w 3350381"/>
              <a:gd name="connsiteY23" fmla="*/ 1495108 h 3350381"/>
              <a:gd name="connsiteX24" fmla="*/ 2701245 w 3350381"/>
              <a:gd name="connsiteY24" fmla="*/ 1356905 h 3350381"/>
              <a:gd name="connsiteX25" fmla="*/ 2510692 w 3350381"/>
              <a:gd name="connsiteY25" fmla="*/ 1164258 h 3350381"/>
              <a:gd name="connsiteX26" fmla="*/ 2261508 w 3350381"/>
              <a:gd name="connsiteY26" fmla="*/ 1088874 h 3350381"/>
              <a:gd name="connsiteX27" fmla="*/ 1675191 w 3350381"/>
              <a:gd name="connsiteY27" fmla="*/ 3350382 h 3350381"/>
              <a:gd name="connsiteX28" fmla="*/ 1021866 w 3350381"/>
              <a:gd name="connsiteY28" fmla="*/ 3218461 h 3350381"/>
              <a:gd name="connsiteX29" fmla="*/ 489993 w 3350381"/>
              <a:gd name="connsiteY29" fmla="*/ 2860388 h 3350381"/>
              <a:gd name="connsiteX30" fmla="*/ 131921 w 3350381"/>
              <a:gd name="connsiteY30" fmla="*/ 2328515 h 3350381"/>
              <a:gd name="connsiteX31" fmla="*/ 0 w 3350381"/>
              <a:gd name="connsiteY31" fmla="*/ 1675191 h 3350381"/>
              <a:gd name="connsiteX32" fmla="*/ 131921 w 3350381"/>
              <a:gd name="connsiteY32" fmla="*/ 1021866 h 3350381"/>
              <a:gd name="connsiteX33" fmla="*/ 489993 w 3350381"/>
              <a:gd name="connsiteY33" fmla="*/ 489993 h 3350381"/>
              <a:gd name="connsiteX34" fmla="*/ 1021866 w 3350381"/>
              <a:gd name="connsiteY34" fmla="*/ 131921 h 3350381"/>
              <a:gd name="connsiteX35" fmla="*/ 1675191 w 3350381"/>
              <a:gd name="connsiteY35" fmla="*/ 0 h 3350381"/>
              <a:gd name="connsiteX36" fmla="*/ 2328515 w 3350381"/>
              <a:gd name="connsiteY36" fmla="*/ 131921 h 3350381"/>
              <a:gd name="connsiteX37" fmla="*/ 2860388 w 3350381"/>
              <a:gd name="connsiteY37" fmla="*/ 489993 h 3350381"/>
              <a:gd name="connsiteX38" fmla="*/ 3218461 w 3350381"/>
              <a:gd name="connsiteY38" fmla="*/ 1021866 h 3350381"/>
              <a:gd name="connsiteX39" fmla="*/ 3350382 w 3350381"/>
              <a:gd name="connsiteY39" fmla="*/ 1675191 h 3350381"/>
              <a:gd name="connsiteX40" fmla="*/ 3218461 w 3350381"/>
              <a:gd name="connsiteY40" fmla="*/ 2328515 h 3350381"/>
              <a:gd name="connsiteX41" fmla="*/ 2860388 w 3350381"/>
              <a:gd name="connsiteY41" fmla="*/ 2860388 h 3350381"/>
              <a:gd name="connsiteX42" fmla="*/ 2328515 w 3350381"/>
              <a:gd name="connsiteY42" fmla="*/ 3218461 h 3350381"/>
              <a:gd name="connsiteX43" fmla="*/ 1675191 w 3350381"/>
              <a:gd name="connsiteY43" fmla="*/ 3350382 h 3350381"/>
              <a:gd name="connsiteX44" fmla="*/ 1675191 w 3350381"/>
              <a:gd name="connsiteY44" fmla="*/ 3099103 h 3350381"/>
              <a:gd name="connsiteX45" fmla="*/ 2685289 w 3350381"/>
              <a:gd name="connsiteY45" fmla="*/ 2685289 h 3350381"/>
              <a:gd name="connsiteX46" fmla="*/ 3099103 w 3350381"/>
              <a:gd name="connsiteY46" fmla="*/ 1675191 h 3350381"/>
              <a:gd name="connsiteX47" fmla="*/ 2685289 w 3350381"/>
              <a:gd name="connsiteY47" fmla="*/ 665093 h 3350381"/>
              <a:gd name="connsiteX48" fmla="*/ 1675191 w 3350381"/>
              <a:gd name="connsiteY48" fmla="*/ 251279 h 3350381"/>
              <a:gd name="connsiteX49" fmla="*/ 665093 w 3350381"/>
              <a:gd name="connsiteY49" fmla="*/ 665093 h 3350381"/>
              <a:gd name="connsiteX50" fmla="*/ 251279 w 3350381"/>
              <a:gd name="connsiteY50" fmla="*/ 1675191 h 3350381"/>
              <a:gd name="connsiteX51" fmla="*/ 665093 w 3350381"/>
              <a:gd name="connsiteY51" fmla="*/ 2685289 h 3350381"/>
              <a:gd name="connsiteX52" fmla="*/ 1675191 w 3350381"/>
              <a:gd name="connsiteY52" fmla="*/ 3099103 h 335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50381" h="3350381">
                <a:moveTo>
                  <a:pt x="1172634" y="2261508"/>
                </a:moveTo>
                <a:lnTo>
                  <a:pt x="2177748" y="2261508"/>
                </a:lnTo>
                <a:lnTo>
                  <a:pt x="2177748" y="2010229"/>
                </a:lnTo>
                <a:lnTo>
                  <a:pt x="1172634" y="2010229"/>
                </a:lnTo>
                <a:lnTo>
                  <a:pt x="1172634" y="2261508"/>
                </a:lnTo>
                <a:close/>
                <a:moveTo>
                  <a:pt x="1088874" y="1088874"/>
                </a:moveTo>
                <a:cubicBezTo>
                  <a:pt x="999532" y="1088874"/>
                  <a:pt x="916468" y="1114002"/>
                  <a:pt x="839689" y="1164258"/>
                </a:cubicBezTo>
                <a:cubicBezTo>
                  <a:pt x="762911" y="1214513"/>
                  <a:pt x="699392" y="1278728"/>
                  <a:pt x="649136" y="1356905"/>
                </a:cubicBezTo>
                <a:lnTo>
                  <a:pt x="858535" y="1495108"/>
                </a:lnTo>
                <a:cubicBezTo>
                  <a:pt x="886457" y="1453228"/>
                  <a:pt x="919960" y="1417630"/>
                  <a:pt x="959047" y="1388314"/>
                </a:cubicBezTo>
                <a:cubicBezTo>
                  <a:pt x="998133" y="1358999"/>
                  <a:pt x="1041412" y="1344341"/>
                  <a:pt x="1088874" y="1344341"/>
                </a:cubicBezTo>
                <a:cubicBezTo>
                  <a:pt x="1136336" y="1344341"/>
                  <a:pt x="1179615" y="1358999"/>
                  <a:pt x="1218701" y="1388314"/>
                </a:cubicBezTo>
                <a:cubicBezTo>
                  <a:pt x="1257788" y="1417630"/>
                  <a:pt x="1291292" y="1451833"/>
                  <a:pt x="1319213" y="1490920"/>
                </a:cubicBezTo>
                <a:lnTo>
                  <a:pt x="1528612" y="1352717"/>
                </a:lnTo>
                <a:cubicBezTo>
                  <a:pt x="1478356" y="1277333"/>
                  <a:pt x="1414837" y="1214513"/>
                  <a:pt x="1338059" y="1164258"/>
                </a:cubicBezTo>
                <a:cubicBezTo>
                  <a:pt x="1261281" y="1114002"/>
                  <a:pt x="1178216" y="1088874"/>
                  <a:pt x="1088874" y="1088874"/>
                </a:cubicBezTo>
                <a:close/>
                <a:moveTo>
                  <a:pt x="2261508" y="1088874"/>
                </a:moveTo>
                <a:cubicBezTo>
                  <a:pt x="2172166" y="1088874"/>
                  <a:pt x="2089101" y="1114002"/>
                  <a:pt x="2012323" y="1164258"/>
                </a:cubicBezTo>
                <a:cubicBezTo>
                  <a:pt x="1935545" y="1214513"/>
                  <a:pt x="1872026" y="1278728"/>
                  <a:pt x="1821770" y="1356905"/>
                </a:cubicBezTo>
                <a:lnTo>
                  <a:pt x="2031169" y="1495108"/>
                </a:lnTo>
                <a:cubicBezTo>
                  <a:pt x="2059090" y="1456021"/>
                  <a:pt x="2092594" y="1421818"/>
                  <a:pt x="2131680" y="1392502"/>
                </a:cubicBezTo>
                <a:cubicBezTo>
                  <a:pt x="2170767" y="1363187"/>
                  <a:pt x="2214045" y="1348529"/>
                  <a:pt x="2261508" y="1348529"/>
                </a:cubicBezTo>
                <a:cubicBezTo>
                  <a:pt x="2308970" y="1348529"/>
                  <a:pt x="2352944" y="1362487"/>
                  <a:pt x="2393429" y="1390408"/>
                </a:cubicBezTo>
                <a:cubicBezTo>
                  <a:pt x="2433914" y="1418330"/>
                  <a:pt x="2466719" y="1453228"/>
                  <a:pt x="2491846" y="1495108"/>
                </a:cubicBezTo>
                <a:lnTo>
                  <a:pt x="2701245" y="1356905"/>
                </a:lnTo>
                <a:cubicBezTo>
                  <a:pt x="2650990" y="1278728"/>
                  <a:pt x="2587471" y="1214513"/>
                  <a:pt x="2510692" y="1164258"/>
                </a:cubicBezTo>
                <a:cubicBezTo>
                  <a:pt x="2433914" y="1114002"/>
                  <a:pt x="2350850" y="1088874"/>
                  <a:pt x="2261508" y="1088874"/>
                </a:cubicBezTo>
                <a:close/>
                <a:moveTo>
                  <a:pt x="1675191" y="3350382"/>
                </a:moveTo>
                <a:cubicBezTo>
                  <a:pt x="1443458" y="3350382"/>
                  <a:pt x="1225683" y="3306408"/>
                  <a:pt x="1021866" y="3218461"/>
                </a:cubicBezTo>
                <a:cubicBezTo>
                  <a:pt x="818050" y="3130513"/>
                  <a:pt x="640761" y="3011156"/>
                  <a:pt x="489993" y="2860388"/>
                </a:cubicBezTo>
                <a:cubicBezTo>
                  <a:pt x="339226" y="2709621"/>
                  <a:pt x="219869" y="2532332"/>
                  <a:pt x="131921" y="2328515"/>
                </a:cubicBezTo>
                <a:cubicBezTo>
                  <a:pt x="43974" y="2124699"/>
                  <a:pt x="0" y="1906924"/>
                  <a:pt x="0" y="1675191"/>
                </a:cubicBezTo>
                <a:cubicBezTo>
                  <a:pt x="0" y="1443458"/>
                  <a:pt x="43974" y="1225683"/>
                  <a:pt x="131921" y="1021866"/>
                </a:cubicBezTo>
                <a:cubicBezTo>
                  <a:pt x="219869" y="818050"/>
                  <a:pt x="339226" y="640761"/>
                  <a:pt x="489993" y="489993"/>
                </a:cubicBezTo>
                <a:cubicBezTo>
                  <a:pt x="640761" y="339226"/>
                  <a:pt x="818050" y="219869"/>
                  <a:pt x="1021866" y="131921"/>
                </a:cubicBezTo>
                <a:cubicBezTo>
                  <a:pt x="1225683" y="43974"/>
                  <a:pt x="1443458" y="0"/>
                  <a:pt x="1675191" y="0"/>
                </a:cubicBezTo>
                <a:cubicBezTo>
                  <a:pt x="1906924" y="0"/>
                  <a:pt x="2124699" y="43974"/>
                  <a:pt x="2328515" y="131921"/>
                </a:cubicBezTo>
                <a:cubicBezTo>
                  <a:pt x="2532332" y="219869"/>
                  <a:pt x="2709621" y="339226"/>
                  <a:pt x="2860388" y="489993"/>
                </a:cubicBezTo>
                <a:cubicBezTo>
                  <a:pt x="3011156" y="640761"/>
                  <a:pt x="3130513" y="818050"/>
                  <a:pt x="3218461" y="1021866"/>
                </a:cubicBezTo>
                <a:cubicBezTo>
                  <a:pt x="3306408" y="1225683"/>
                  <a:pt x="3350382" y="1443458"/>
                  <a:pt x="3350382" y="1675191"/>
                </a:cubicBezTo>
                <a:cubicBezTo>
                  <a:pt x="3350382" y="1906924"/>
                  <a:pt x="3306408" y="2124699"/>
                  <a:pt x="3218461" y="2328515"/>
                </a:cubicBezTo>
                <a:cubicBezTo>
                  <a:pt x="3130513" y="2532332"/>
                  <a:pt x="3011156" y="2709621"/>
                  <a:pt x="2860388" y="2860388"/>
                </a:cubicBezTo>
                <a:cubicBezTo>
                  <a:pt x="2709621" y="3011156"/>
                  <a:pt x="2532332" y="3130513"/>
                  <a:pt x="2328515" y="3218461"/>
                </a:cubicBezTo>
                <a:cubicBezTo>
                  <a:pt x="2124699" y="3306408"/>
                  <a:pt x="1906924" y="3350382"/>
                  <a:pt x="1675191" y="3350382"/>
                </a:cubicBezTo>
                <a:close/>
                <a:moveTo>
                  <a:pt x="1675191" y="3099103"/>
                </a:moveTo>
                <a:cubicBezTo>
                  <a:pt x="2072714" y="3099103"/>
                  <a:pt x="2409415" y="2961164"/>
                  <a:pt x="2685289" y="2685289"/>
                </a:cubicBezTo>
                <a:cubicBezTo>
                  <a:pt x="2961164" y="2409385"/>
                  <a:pt x="3099103" y="2072684"/>
                  <a:pt x="3099103" y="1675191"/>
                </a:cubicBezTo>
                <a:cubicBezTo>
                  <a:pt x="3099103" y="1277668"/>
                  <a:pt x="2961164" y="940967"/>
                  <a:pt x="2685289" y="665093"/>
                </a:cubicBezTo>
                <a:cubicBezTo>
                  <a:pt x="2409415" y="389218"/>
                  <a:pt x="2072714" y="251279"/>
                  <a:pt x="1675191" y="251279"/>
                </a:cubicBezTo>
                <a:cubicBezTo>
                  <a:pt x="1277697" y="251279"/>
                  <a:pt x="940997" y="389218"/>
                  <a:pt x="665093" y="665093"/>
                </a:cubicBezTo>
                <a:cubicBezTo>
                  <a:pt x="389218" y="940967"/>
                  <a:pt x="251279" y="1277668"/>
                  <a:pt x="251279" y="1675191"/>
                </a:cubicBezTo>
                <a:cubicBezTo>
                  <a:pt x="251279" y="2072684"/>
                  <a:pt x="389218" y="2409385"/>
                  <a:pt x="665093" y="2685289"/>
                </a:cubicBezTo>
                <a:cubicBezTo>
                  <a:pt x="940997" y="2961164"/>
                  <a:pt x="1277697" y="3099103"/>
                  <a:pt x="1675191" y="3099103"/>
                </a:cubicBezTo>
                <a:close/>
              </a:path>
            </a:pathLst>
          </a:custGeom>
          <a:solidFill>
            <a:srgbClr val="E3E3E3"/>
          </a:solidFill>
          <a:ln w="4187" cap="flat">
            <a:noFill/>
            <a:prstDash val="solid"/>
            <a:miter/>
          </a:ln>
        </p:spPr>
        <p:txBody>
          <a:bodyPr rtlCol="0" anchor="ctr"/>
          <a:lstStyle/>
          <a:p>
            <a:endParaRPr lang="en-SG"/>
          </a:p>
        </p:txBody>
      </p:sp>
    </p:spTree>
    <p:extLst>
      <p:ext uri="{BB962C8B-B14F-4D97-AF65-F5344CB8AC3E}">
        <p14:creationId xmlns:p14="http://schemas.microsoft.com/office/powerpoint/2010/main" val="773619561"/>
      </p:ext>
    </p:extLst>
  </p:cSld>
  <p:clrMapOvr>
    <a:masterClrMapping/>
  </p:clrMapOvr>
  <mc:AlternateContent xmlns:mc="http://schemas.openxmlformats.org/markup-compatibility/2006">
    <mc:Choice xmlns:p14="http://schemas.microsoft.com/office/powerpoint/2010/main" Requires="p14">
      <p:transition advClick="0" advTm="0">
        <p14:warp dir="in"/>
      </p:transition>
    </mc:Choice>
    <mc:Fallback>
      <p:transition advClick="0"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9931C-B919-F225-22DB-C7254A84DBEF}"/>
            </a:ext>
          </a:extLst>
        </p:cNvPr>
        <p:cNvGrpSpPr/>
        <p:nvPr/>
      </p:nvGrpSpPr>
      <p:grpSpPr>
        <a:xfrm>
          <a:off x="0" y="0"/>
          <a:ext cx="0" cy="0"/>
          <a:chOff x="0" y="0"/>
          <a:chExt cx="0" cy="0"/>
        </a:xfrm>
      </p:grpSpPr>
      <p:pic>
        <p:nvPicPr>
          <p:cNvPr id="2" name="Picture 1" descr="A nurse talking to a patient&#10;&#10;AI-generated content may be incorrect.">
            <a:extLst>
              <a:ext uri="{FF2B5EF4-FFF2-40B4-BE49-F238E27FC236}">
                <a16:creationId xmlns:a16="http://schemas.microsoft.com/office/drawing/2014/main" id="{8066842E-C0F8-14E6-05BC-D3C88EBF9A12}"/>
              </a:ext>
            </a:extLst>
          </p:cNvPr>
          <p:cNvPicPr>
            <a:picLocks noGrp="1" noRot="1" noMove="1" noResize="1" noEditPoints="1" noAdjustHandles="1" noChangeArrowheads="1" noChangeShapeType="1" noCrop="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artisticCutout trans="50000" numberOfShades="3"/>
                    </a14:imgEffect>
                    <a14:imgEffect>
                      <a14:sharpenSoften amount="-100000"/>
                    </a14:imgEffect>
                    <a14:imgEffect>
                      <a14:brightnessContrast bright="-20000" contrast="20000"/>
                    </a14:imgEffect>
                  </a14:imgLayer>
                </a14:imgProps>
              </a:ext>
              <a:ext uri="{28A0092B-C50C-407E-A947-70E740481C1C}">
                <a14:useLocalDpi xmlns:a14="http://schemas.microsoft.com/office/drawing/2010/main" val="0"/>
              </a:ext>
            </a:extLst>
          </a:blip>
          <a:srcRect t="3964" b="11678"/>
          <a:stretch/>
        </p:blipFill>
        <p:spPr>
          <a:xfrm flipH="1">
            <a:off x="0" y="-1"/>
            <a:ext cx="12192000" cy="6858002"/>
          </a:xfrm>
          <a:prstGeom prst="rect">
            <a:avLst/>
          </a:prstGeom>
        </p:spPr>
      </p:pic>
      <p:sp>
        <p:nvSpPr>
          <p:cNvPr id="5" name="!!Title">
            <a:extLst>
              <a:ext uri="{FF2B5EF4-FFF2-40B4-BE49-F238E27FC236}">
                <a16:creationId xmlns:a16="http://schemas.microsoft.com/office/drawing/2014/main" id="{0677C73D-1A0E-50CC-7BA9-0FEA2D3BF165}"/>
              </a:ext>
            </a:extLst>
          </p:cNvPr>
          <p:cNvSpPr txBox="1"/>
          <p:nvPr/>
        </p:nvSpPr>
        <p:spPr>
          <a:xfrm>
            <a:off x="-6" y="3328937"/>
            <a:ext cx="11902831" cy="2862322"/>
          </a:xfrm>
          <a:prstGeom prst="rect">
            <a:avLst/>
          </a:prstGeom>
          <a:noFill/>
        </p:spPr>
        <p:txBody>
          <a:bodyPr wrap="square" rtlCol="0">
            <a:spAutoFit/>
          </a:bodyPr>
          <a:lstStyle/>
          <a:p>
            <a:r>
              <a:rPr lang="en-SG" sz="18000" b="1" spc="-150" err="1">
                <a:latin typeface="Agency FB" panose="020B0503020202020204" pitchFamily="34" charset="0"/>
              </a:rPr>
              <a:t>CycHope</a:t>
            </a:r>
            <a:endParaRPr lang="en-SG" sz="18000" b="1" spc="-150">
              <a:latin typeface="Agency FB" panose="020B0503020202020204" pitchFamily="34" charset="0"/>
            </a:endParaRPr>
          </a:p>
        </p:txBody>
      </p:sp>
      <p:sp>
        <p:nvSpPr>
          <p:cNvPr id="4" name="TextBox 3">
            <a:extLst>
              <a:ext uri="{FF2B5EF4-FFF2-40B4-BE49-F238E27FC236}">
                <a16:creationId xmlns:a16="http://schemas.microsoft.com/office/drawing/2014/main" id="{CBCA3FEB-AA0D-1AE0-A5C1-13EFEF899E85}"/>
              </a:ext>
            </a:extLst>
          </p:cNvPr>
          <p:cNvSpPr txBox="1"/>
          <p:nvPr/>
        </p:nvSpPr>
        <p:spPr>
          <a:xfrm>
            <a:off x="191197" y="6237297"/>
            <a:ext cx="6096000" cy="461665"/>
          </a:xfrm>
          <a:prstGeom prst="rect">
            <a:avLst/>
          </a:prstGeom>
          <a:noFill/>
        </p:spPr>
        <p:txBody>
          <a:bodyPr wrap="square">
            <a:spAutoFit/>
          </a:bodyPr>
          <a:lstStyle/>
          <a:p>
            <a:r>
              <a:rPr lang="en-SG" sz="2400" i="1" spc="600">
                <a:latin typeface="Segoe Script" panose="030B0504020000000003" pitchFamily="66" charset="0"/>
              </a:rPr>
              <a:t>Support that finds you</a:t>
            </a:r>
          </a:p>
        </p:txBody>
      </p:sp>
    </p:spTree>
    <p:extLst>
      <p:ext uri="{BB962C8B-B14F-4D97-AF65-F5344CB8AC3E}">
        <p14:creationId xmlns:p14="http://schemas.microsoft.com/office/powerpoint/2010/main" val="2576016935"/>
      </p:ext>
    </p:extLst>
  </p:cSld>
  <p:clrMapOvr>
    <a:masterClrMapping/>
  </p:clrMapOvr>
  <mc:AlternateContent xmlns:mc="http://schemas.openxmlformats.org/markup-compatibility/2006">
    <mc:Choice xmlns:p14="http://schemas.microsoft.com/office/powerpoint/2010/main" Requires="p14">
      <p:transition spd="slow" p14:dur="800" advClick="0">
        <p14:flythrough/>
      </p:transition>
    </mc:Choice>
    <mc:Fallback>
      <p:transition spd="slow" advClick="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0454-9436-F72F-1ACC-D8A8567E95D5}"/>
              </a:ext>
            </a:extLst>
          </p:cNvPr>
          <p:cNvSpPr>
            <a:spLocks noGrp="1"/>
          </p:cNvSpPr>
          <p:nvPr>
            <p:ph type="title"/>
          </p:nvPr>
        </p:nvSpPr>
        <p:spPr/>
        <p:txBody>
          <a:bodyPr/>
          <a:lstStyle/>
          <a:p>
            <a:r>
              <a:rPr lang="en-US"/>
              <a:t>Citations</a:t>
            </a:r>
            <a:endParaRPr lang="en-SG"/>
          </a:p>
        </p:txBody>
      </p:sp>
      <p:sp>
        <p:nvSpPr>
          <p:cNvPr id="3" name="Vertical Text Placeholder 2">
            <a:extLst>
              <a:ext uri="{FF2B5EF4-FFF2-40B4-BE49-F238E27FC236}">
                <a16:creationId xmlns:a16="http://schemas.microsoft.com/office/drawing/2014/main" id="{B8FB3502-BE0A-9EFF-DE9B-FE9896D6C56B}"/>
              </a:ext>
            </a:extLst>
          </p:cNvPr>
          <p:cNvSpPr>
            <a:spLocks noGrp="1"/>
          </p:cNvSpPr>
          <p:nvPr>
            <p:ph type="body" orient="vert" idx="1"/>
          </p:nvPr>
        </p:nvSpPr>
        <p:spPr/>
        <p:txBody>
          <a:bodyPr vert="horz" lIns="91440" tIns="45720" rIns="91440" bIns="45720" rtlCol="0" anchor="t">
            <a:normAutofit fontScale="85000" lnSpcReduction="20000"/>
          </a:bodyPr>
          <a:lstStyle/>
          <a:p>
            <a:pPr rtl="0">
              <a:lnSpc>
                <a:spcPct val="120000"/>
              </a:lnSpc>
              <a:buNone/>
            </a:pPr>
            <a:r>
              <a:rPr lang="en-US" sz="1400" b="1" i="0" u="none" strike="noStrike">
                <a:solidFill>
                  <a:schemeClr val="tx1">
                    <a:lumMod val="95000"/>
                  </a:schemeClr>
                </a:solidFill>
                <a:effectLst/>
                <a:latin typeface="Times New Roman"/>
                <a:cs typeface="Times New Roman"/>
              </a:rPr>
              <a:t>Big Numbers</a:t>
            </a:r>
            <a:endParaRPr lang="en-US" sz="1400" b="0">
              <a:solidFill>
                <a:schemeClr val="tx1">
                  <a:lumMod val="95000"/>
                </a:schemeClr>
              </a:solidFill>
              <a:effectLst/>
              <a:latin typeface="Times New Roman"/>
              <a:cs typeface="Times New Roman"/>
            </a:endParaRPr>
          </a:p>
          <a:p>
            <a:pPr rtl="0">
              <a:lnSpc>
                <a:spcPct val="120000"/>
              </a:lnSpc>
              <a:buNone/>
            </a:pPr>
            <a:br>
              <a:rPr lang="en-US" sz="1400" b="0">
                <a:effectLst/>
                <a:latin typeface="Times New Roman"/>
              </a:rPr>
            </a:br>
            <a:r>
              <a:rPr lang="en-US" sz="1400" b="0" i="0" u="none" strike="noStrike">
                <a:solidFill>
                  <a:schemeClr val="tx1">
                    <a:lumMod val="95000"/>
                  </a:schemeClr>
                </a:solidFill>
                <a:effectLst/>
                <a:latin typeface="Times New Roman"/>
                <a:cs typeface="Times New Roman"/>
              </a:rPr>
              <a:t>*Caregiving in the U.S. 2020 - AARP Research Report</a:t>
            </a:r>
            <a:endParaRPr lang="en-US" sz="1400" b="0">
              <a:solidFill>
                <a:schemeClr val="tx1">
                  <a:lumMod val="95000"/>
                </a:schemeClr>
              </a:solidFill>
              <a:effectLst/>
              <a:latin typeface="Times New Roman"/>
              <a:cs typeface="Times New Roman"/>
            </a:endParaRPr>
          </a:p>
          <a:p>
            <a:pPr rtl="0">
              <a:lnSpc>
                <a:spcPct val="120000"/>
              </a:lnSpc>
              <a:buNone/>
            </a:pPr>
            <a:br>
              <a:rPr lang="en-US" sz="1400" b="0">
                <a:effectLst/>
                <a:latin typeface="Times New Roman"/>
              </a:rPr>
            </a:br>
            <a:r>
              <a:rPr lang="en-US" sz="1400" b="0" i="0" u="none" strike="noStrike">
                <a:solidFill>
                  <a:schemeClr val="tx1">
                    <a:lumMod val="95000"/>
                  </a:schemeClr>
                </a:solidFill>
                <a:effectLst/>
                <a:latin typeface="Times New Roman"/>
                <a:cs typeface="Times New Roman"/>
              </a:rPr>
              <a:t>Global estimates of informal care - Alzheimer’s Disease International and Karolinska </a:t>
            </a:r>
            <a:r>
              <a:rPr lang="en-US" sz="1400" b="0" i="0" u="none" strike="noStrike" err="1">
                <a:solidFill>
                  <a:schemeClr val="tx1">
                    <a:lumMod val="95000"/>
                  </a:schemeClr>
                </a:solidFill>
                <a:effectLst/>
                <a:latin typeface="Times New Roman"/>
                <a:cs typeface="Times New Roman"/>
              </a:rPr>
              <a:t>Institutet</a:t>
            </a:r>
            <a:endParaRPr lang="en-US" sz="1400" b="0">
              <a:solidFill>
                <a:schemeClr val="tx1">
                  <a:lumMod val="95000"/>
                </a:schemeClr>
              </a:solidFill>
              <a:effectLst/>
              <a:latin typeface="Times New Roman"/>
              <a:cs typeface="Times New Roman"/>
            </a:endParaRPr>
          </a:p>
          <a:p>
            <a:pPr rtl="0">
              <a:lnSpc>
                <a:spcPct val="120000"/>
              </a:lnSpc>
              <a:buNone/>
            </a:pPr>
            <a:br>
              <a:rPr lang="en-US" sz="1400" b="0">
                <a:effectLst/>
                <a:latin typeface="Times New Roman"/>
              </a:rPr>
            </a:br>
            <a:r>
              <a:rPr lang="en-US" sz="1400" b="0" i="0" u="none" strike="noStrike">
                <a:solidFill>
                  <a:schemeClr val="tx1">
                    <a:lumMod val="95000"/>
                  </a:schemeClr>
                </a:solidFill>
                <a:effectLst/>
                <a:latin typeface="Times New Roman"/>
                <a:cs typeface="Times New Roman"/>
              </a:rPr>
              <a:t>Chakraborty, R., Jana, A., &amp; </a:t>
            </a:r>
            <a:r>
              <a:rPr lang="en-US" sz="1400" b="0" i="0" u="none" strike="noStrike" err="1">
                <a:solidFill>
                  <a:schemeClr val="tx1">
                    <a:lumMod val="95000"/>
                  </a:schemeClr>
                </a:solidFill>
                <a:effectLst/>
                <a:latin typeface="Times New Roman"/>
                <a:cs typeface="Times New Roman"/>
              </a:rPr>
              <a:t>Vibhute</a:t>
            </a:r>
            <a:r>
              <a:rPr lang="en-US" sz="1400" b="0" i="0" u="none" strike="noStrike">
                <a:solidFill>
                  <a:schemeClr val="tx1">
                    <a:lumMod val="95000"/>
                  </a:schemeClr>
                </a:solidFill>
                <a:effectLst/>
                <a:latin typeface="Times New Roman"/>
                <a:cs typeface="Times New Roman"/>
              </a:rPr>
              <a:t>, V. M. (2023). Caregiving: a risk factor of poor health and depression among informal caregivers in India- A comparative analysis. BMC Public Health, 23(1). https://doi.org/10.1186/s12889-022-14880-5</a:t>
            </a:r>
            <a:endParaRPr lang="en-US" sz="1400" b="0">
              <a:solidFill>
                <a:schemeClr val="tx1">
                  <a:lumMod val="95000"/>
                </a:schemeClr>
              </a:solidFill>
              <a:effectLst/>
              <a:latin typeface="Times New Roman"/>
              <a:cs typeface="Times New Roman"/>
            </a:endParaRPr>
          </a:p>
          <a:p>
            <a:pPr rtl="0">
              <a:lnSpc>
                <a:spcPct val="120000"/>
              </a:lnSpc>
              <a:buNone/>
            </a:pPr>
            <a:br>
              <a:rPr lang="en-US" sz="1400" b="0">
                <a:effectLst/>
                <a:latin typeface="Times New Roman"/>
              </a:rPr>
            </a:br>
            <a:r>
              <a:rPr lang="en-US" sz="1400" b="0" i="0" u="none" strike="noStrike">
                <a:solidFill>
                  <a:schemeClr val="tx1">
                    <a:lumMod val="95000"/>
                  </a:schemeClr>
                </a:solidFill>
                <a:effectLst/>
                <a:latin typeface="Times New Roman"/>
                <a:cs typeface="Times New Roman"/>
              </a:rPr>
              <a:t>‌Singapore Hospice Council. (2024, September 12). Singapore Hospice Council. https://www.singaporehospice.org.sg/caregiver-burnout-understanding-managing-and-preventing/</a:t>
            </a:r>
            <a:endParaRPr lang="en-US" sz="1400" b="0">
              <a:solidFill>
                <a:schemeClr val="tx1">
                  <a:lumMod val="95000"/>
                </a:schemeClr>
              </a:solidFill>
              <a:effectLst/>
              <a:latin typeface="Times New Roman"/>
              <a:cs typeface="Times New Roman"/>
            </a:endParaRPr>
          </a:p>
          <a:p>
            <a:pPr rtl="0">
              <a:lnSpc>
                <a:spcPct val="120000"/>
              </a:lnSpc>
              <a:buNone/>
            </a:pPr>
            <a:r>
              <a:rPr lang="en-US" sz="1400" b="1" i="0" u="none" strike="noStrike">
                <a:solidFill>
                  <a:schemeClr val="tx1">
                    <a:lumMod val="95000"/>
                  </a:schemeClr>
                </a:solidFill>
                <a:effectLst/>
                <a:latin typeface="Times New Roman"/>
                <a:cs typeface="Times New Roman"/>
              </a:rPr>
              <a:t>Articles</a:t>
            </a:r>
            <a:endParaRPr lang="en-US" sz="1400" b="0">
              <a:solidFill>
                <a:schemeClr val="tx1">
                  <a:lumMod val="95000"/>
                </a:schemeClr>
              </a:solidFill>
              <a:effectLst/>
              <a:latin typeface="Times New Roman"/>
              <a:cs typeface="Times New Roman"/>
            </a:endParaRPr>
          </a:p>
          <a:p>
            <a:pPr rtl="0">
              <a:lnSpc>
                <a:spcPct val="120000"/>
              </a:lnSpc>
              <a:buNone/>
            </a:pPr>
            <a:br>
              <a:rPr lang="en-US" sz="1400" b="0">
                <a:effectLst/>
                <a:latin typeface="Times New Roman"/>
              </a:rPr>
            </a:br>
            <a:r>
              <a:rPr lang="en-US" sz="1400" b="0" i="0" u="none" strike="noStrike">
                <a:solidFill>
                  <a:schemeClr val="tx1">
                    <a:lumMod val="95000"/>
                  </a:schemeClr>
                </a:solidFill>
                <a:effectLst/>
                <a:latin typeface="Times New Roman"/>
                <a:cs typeface="Times New Roman"/>
              </a:rPr>
              <a:t>‌“I worry if he’s taken care of”: The tears and fears of millennial caregivers to siblings with special needs. (2021). CNA. </a:t>
            </a:r>
            <a:r>
              <a:rPr lang="en-US" sz="1400" b="0" i="0" u="sng" strike="noStrike">
                <a:solidFill>
                  <a:schemeClr val="tx1">
                    <a:lumMod val="95000"/>
                  </a:schemeClr>
                </a:solidFill>
                <a:effectLst/>
                <a:latin typeface="Times New Roman"/>
                <a:cs typeface="Times New Roman"/>
                <a:hlinkClick r:id="rId2">
                  <a:extLst>
                    <a:ext uri="{A12FA001-AC4F-418D-AE19-62706E023703}">
                      <ahyp:hlinkClr xmlns:ahyp="http://schemas.microsoft.com/office/drawing/2018/hyperlinkcolor" val="tx"/>
                    </a:ext>
                  </a:extLst>
                </a:hlinkClick>
              </a:rPr>
              <a:t>https://www.channelnewsasia.com/singapore/millennial-caregivers-siblings-special-needs-4900466</a:t>
            </a:r>
            <a:endParaRPr lang="en-US" sz="1400" b="0">
              <a:solidFill>
                <a:schemeClr val="tx1">
                  <a:lumMod val="95000"/>
                </a:schemeClr>
              </a:solidFill>
              <a:effectLst/>
              <a:latin typeface="Times New Roman"/>
              <a:cs typeface="Times New Roman"/>
            </a:endParaRPr>
          </a:p>
          <a:p>
            <a:pPr>
              <a:lnSpc>
                <a:spcPct val="120000"/>
              </a:lnSpc>
              <a:buNone/>
            </a:pPr>
            <a:br>
              <a:rPr lang="en-US" sz="1400" b="0">
                <a:effectLst/>
                <a:latin typeface="Times New Roman"/>
              </a:rPr>
            </a:br>
            <a:r>
              <a:rPr lang="en-US" sz="1400" b="0" i="0" u="none" strike="noStrike">
                <a:solidFill>
                  <a:schemeClr val="tx1">
                    <a:lumMod val="95000"/>
                  </a:schemeClr>
                </a:solidFill>
                <a:effectLst/>
                <a:latin typeface="Times New Roman"/>
                <a:cs typeface="Times New Roman"/>
              </a:rPr>
              <a:t>Williams, B. (2025, March 4). Unpaid carers: “I love my dad to bits - but I reached breaking point.” </a:t>
            </a:r>
            <a:r>
              <a:rPr lang="en-US" sz="1400" b="0" i="0" u="sng" strike="noStrike">
                <a:solidFill>
                  <a:schemeClr val="tx1">
                    <a:lumMod val="95000"/>
                  </a:schemeClr>
                </a:solidFill>
                <a:effectLst/>
                <a:latin typeface="Times New Roman"/>
                <a:cs typeface="Times New Roman"/>
                <a:hlinkClick r:id="rId3">
                  <a:extLst>
                    <a:ext uri="{A12FA001-AC4F-418D-AE19-62706E023703}">
                      <ahyp:hlinkClr xmlns:ahyp="http://schemas.microsoft.com/office/drawing/2018/hyperlinkcolor" val="tx"/>
                    </a:ext>
                  </a:extLst>
                </a:hlinkClick>
              </a:rPr>
              <a:t>https://www.bbc.com/news/articles/c15qn2kv3qno</a:t>
            </a:r>
            <a:endParaRPr lang="en-SG" sz="1400">
              <a:solidFill>
                <a:schemeClr val="tx1">
                  <a:lumMod val="95000"/>
                </a:schemeClr>
              </a:solidFill>
              <a:latin typeface="Times New Roman"/>
              <a:cs typeface="Times New Roman"/>
            </a:endParaRPr>
          </a:p>
        </p:txBody>
      </p:sp>
    </p:spTree>
    <p:extLst>
      <p:ext uri="{BB962C8B-B14F-4D97-AF65-F5344CB8AC3E}">
        <p14:creationId xmlns:p14="http://schemas.microsoft.com/office/powerpoint/2010/main" val="4046540300"/>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F2152-E61B-8DDC-E666-509F72394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B88E74-71C8-AD0A-88B8-7A2BD945EE00}"/>
              </a:ext>
            </a:extLst>
          </p:cNvPr>
          <p:cNvSpPr>
            <a:spLocks noGrp="1"/>
          </p:cNvSpPr>
          <p:nvPr>
            <p:ph type="title"/>
          </p:nvPr>
        </p:nvSpPr>
        <p:spPr/>
        <p:txBody>
          <a:bodyPr/>
          <a:lstStyle/>
          <a:p>
            <a:r>
              <a:rPr lang="en-US"/>
              <a:t>Citations</a:t>
            </a:r>
            <a:endParaRPr lang="en-SG"/>
          </a:p>
        </p:txBody>
      </p:sp>
      <p:sp>
        <p:nvSpPr>
          <p:cNvPr id="3" name="Vertical Text Placeholder 2">
            <a:extLst>
              <a:ext uri="{FF2B5EF4-FFF2-40B4-BE49-F238E27FC236}">
                <a16:creationId xmlns:a16="http://schemas.microsoft.com/office/drawing/2014/main" id="{0C132D9A-834F-2E61-2742-1FDFAF30AC1A}"/>
              </a:ext>
            </a:extLst>
          </p:cNvPr>
          <p:cNvSpPr>
            <a:spLocks noGrp="1"/>
          </p:cNvSpPr>
          <p:nvPr>
            <p:ph type="body" orient="vert" idx="1"/>
          </p:nvPr>
        </p:nvSpPr>
        <p:spPr/>
        <p:txBody>
          <a:bodyPr vert="horz" lIns="91440" tIns="45720" rIns="91440" bIns="45720" rtlCol="0" anchor="t">
            <a:normAutofit fontScale="40000" lnSpcReduction="20000"/>
          </a:bodyPr>
          <a:lstStyle/>
          <a:p>
            <a:pPr rtl="0">
              <a:lnSpc>
                <a:spcPct val="120000"/>
              </a:lnSpc>
              <a:buNone/>
            </a:pPr>
            <a:r>
              <a:rPr lang="en-SG" sz="1800" b="1" i="0" u="none" strike="noStrike">
                <a:solidFill>
                  <a:schemeClr val="tx1">
                    <a:lumMod val="95000"/>
                  </a:schemeClr>
                </a:solidFill>
                <a:effectLst/>
                <a:latin typeface="Times New Roman"/>
                <a:cs typeface="Times New Roman"/>
              </a:rPr>
              <a:t>‌Pictures in slides</a:t>
            </a:r>
            <a:endParaRPr lang="en-SG" sz="1400" b="0">
              <a:solidFill>
                <a:schemeClr val="tx1">
                  <a:lumMod val="95000"/>
                </a:schemeClr>
              </a:solidFill>
              <a:effectLst/>
              <a:latin typeface="Times New Roman"/>
              <a:cs typeface="Times New Roman"/>
            </a:endParaRPr>
          </a:p>
          <a:p>
            <a:pPr rtl="0">
              <a:lnSpc>
                <a:spcPct val="120000"/>
              </a:lnSpc>
              <a:buNone/>
            </a:pPr>
            <a:br>
              <a:rPr lang="en-SG" sz="1400" b="0">
                <a:effectLst/>
                <a:latin typeface="Times New Roman"/>
              </a:rPr>
            </a:br>
            <a:r>
              <a:rPr lang="en-SG" sz="1800" b="0" i="0" u="none" strike="noStrike">
                <a:solidFill>
                  <a:schemeClr val="tx1">
                    <a:lumMod val="95000"/>
                  </a:schemeClr>
                </a:solidFill>
                <a:effectLst/>
                <a:latin typeface="Times New Roman"/>
                <a:cs typeface="Times New Roman"/>
              </a:rPr>
              <a:t>(2025). Seniorslifestylemag.com. https://seniorslifestylemag.com/wp-content/uploads/2017/03/bigstock-Hospital-Nurse-With-Digital-Ta-114155408-scaled.jpg</a:t>
            </a:r>
            <a:endParaRPr lang="en-SG" sz="1400" b="0">
              <a:solidFill>
                <a:schemeClr val="tx1">
                  <a:lumMod val="95000"/>
                </a:schemeClr>
              </a:solidFill>
              <a:effectLst/>
              <a:latin typeface="Times New Roman"/>
              <a:cs typeface="Times New Roman"/>
            </a:endParaRPr>
          </a:p>
          <a:p>
            <a:pPr rtl="0">
              <a:lnSpc>
                <a:spcPct val="120000"/>
              </a:lnSpc>
              <a:buNone/>
            </a:pPr>
            <a:br>
              <a:rPr lang="en-SG" sz="1400" b="0">
                <a:effectLst/>
                <a:latin typeface="Times New Roman"/>
              </a:rPr>
            </a:br>
            <a:r>
              <a:rPr lang="en-SG" sz="1800" b="0" i="0" u="none" strike="noStrike">
                <a:solidFill>
                  <a:schemeClr val="tx1">
                    <a:lumMod val="95000"/>
                  </a:schemeClr>
                </a:solidFill>
                <a:effectLst/>
                <a:latin typeface="Times New Roman"/>
                <a:cs typeface="Times New Roman"/>
              </a:rPr>
              <a:t>‌MART PRODUCTION. (2021, March 25). A Person Standing on the Subway Platform with a Train Passing · Free Stock Photo. </a:t>
            </a:r>
            <a:r>
              <a:rPr lang="en-SG" sz="1800" b="0" i="0" u="none" strike="noStrike" err="1">
                <a:solidFill>
                  <a:schemeClr val="tx1">
                    <a:lumMod val="95000"/>
                  </a:schemeClr>
                </a:solidFill>
                <a:effectLst/>
                <a:latin typeface="Times New Roman"/>
                <a:cs typeface="Times New Roman"/>
              </a:rPr>
              <a:t>Pexels</a:t>
            </a:r>
            <a:r>
              <a:rPr lang="en-SG" sz="1800" b="0" i="0" u="none" strike="noStrike">
                <a:solidFill>
                  <a:schemeClr val="tx1">
                    <a:lumMod val="95000"/>
                  </a:schemeClr>
                </a:solidFill>
                <a:effectLst/>
                <a:latin typeface="Times New Roman"/>
                <a:cs typeface="Times New Roman"/>
              </a:rPr>
              <a:t>. </a:t>
            </a:r>
            <a:r>
              <a:rPr lang="en-SG" sz="1800" b="0" i="0" u="sng" strike="noStrike">
                <a:solidFill>
                  <a:schemeClr val="tx1">
                    <a:lumMod val="95000"/>
                  </a:schemeClr>
                </a:solidFill>
                <a:effectLst/>
                <a:latin typeface="Times New Roman"/>
                <a:cs typeface="Times New Roman"/>
                <a:hlinkClick r:id="rId2">
                  <a:extLst>
                    <a:ext uri="{A12FA001-AC4F-418D-AE19-62706E023703}">
                      <ahyp:hlinkClr xmlns:ahyp="http://schemas.microsoft.com/office/drawing/2018/hyperlinkcolor" val="tx"/>
                    </a:ext>
                  </a:extLst>
                </a:hlinkClick>
              </a:rPr>
              <a:t>https://www.pexels.com/photo/a-person-standing-on-the-subway-platform-with-a-train-passing-7252768/</a:t>
            </a:r>
            <a:endParaRPr lang="en-SG" sz="1400" b="0">
              <a:solidFill>
                <a:schemeClr val="tx1">
                  <a:lumMod val="95000"/>
                </a:schemeClr>
              </a:solidFill>
              <a:effectLst/>
              <a:latin typeface="Times New Roman"/>
              <a:cs typeface="Times New Roman"/>
            </a:endParaRPr>
          </a:p>
          <a:p>
            <a:pPr rtl="0">
              <a:lnSpc>
                <a:spcPct val="120000"/>
              </a:lnSpc>
              <a:buNone/>
            </a:pPr>
            <a:br>
              <a:rPr lang="en-SG" sz="1400" b="0">
                <a:effectLst/>
                <a:latin typeface="Times New Roman"/>
              </a:rPr>
            </a:br>
            <a:r>
              <a:rPr lang="en-SG" sz="1800" b="0" i="0" u="none" strike="noStrike" err="1">
                <a:solidFill>
                  <a:schemeClr val="tx1">
                    <a:lumMod val="95000"/>
                  </a:schemeClr>
                </a:solidFill>
                <a:effectLst/>
                <a:latin typeface="Times New Roman"/>
                <a:cs typeface="Times New Roman"/>
              </a:rPr>
              <a:t>gomes</a:t>
            </a:r>
            <a:r>
              <a:rPr lang="en-SG" sz="1800" b="0" i="0" u="none" strike="noStrike">
                <a:solidFill>
                  <a:schemeClr val="tx1">
                    <a:lumMod val="95000"/>
                  </a:schemeClr>
                </a:solidFill>
                <a:effectLst/>
                <a:latin typeface="Times New Roman"/>
                <a:cs typeface="Times New Roman"/>
              </a:rPr>
              <a:t>, </a:t>
            </a:r>
            <a:r>
              <a:rPr lang="en-SG" sz="1800" b="0" i="0" u="none" strike="noStrike" err="1">
                <a:solidFill>
                  <a:schemeClr val="tx1">
                    <a:lumMod val="95000"/>
                  </a:schemeClr>
                </a:solidFill>
                <a:effectLst/>
                <a:latin typeface="Times New Roman"/>
                <a:cs typeface="Times New Roman"/>
              </a:rPr>
              <a:t>luis</a:t>
            </a:r>
            <a:r>
              <a:rPr lang="en-SG" sz="1800" b="0" i="0" u="none" strike="noStrike">
                <a:solidFill>
                  <a:schemeClr val="tx1">
                    <a:lumMod val="95000"/>
                  </a:schemeClr>
                </a:solidFill>
                <a:effectLst/>
                <a:latin typeface="Times New Roman"/>
                <a:cs typeface="Times New Roman"/>
              </a:rPr>
              <a:t>. (2017, August 8). </a:t>
            </a:r>
            <a:r>
              <a:rPr lang="zh-CN" altLang="en-US" sz="1800" b="0" i="0" u="none" strike="noStrike">
                <a:solidFill>
                  <a:schemeClr val="tx1">
                    <a:lumMod val="95000"/>
                  </a:schemeClr>
                </a:solidFill>
                <a:effectLst/>
                <a:latin typeface="Times New Roman"/>
                <a:ea typeface="等线"/>
                <a:cs typeface="Times New Roman"/>
              </a:rPr>
              <a:t>黑色和灰色筆記本電腦 </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免費圖庫相片</a:t>
            </a:r>
            <a:r>
              <a:rPr lang="en-US" altLang="zh-CN" sz="1800" b="0" i="0" u="none" strike="noStrike">
                <a:solidFill>
                  <a:schemeClr val="tx1">
                    <a:lumMod val="95000"/>
                  </a:schemeClr>
                </a:solidFill>
                <a:effectLst/>
                <a:latin typeface="Times New Roman"/>
                <a:ea typeface="等线"/>
                <a:cs typeface="Times New Roman"/>
              </a:rPr>
              <a:t>. </a:t>
            </a:r>
            <a:r>
              <a:rPr lang="en-SG" sz="1800" b="0" i="0" u="none" strike="noStrike" err="1">
                <a:solidFill>
                  <a:schemeClr val="tx1">
                    <a:lumMod val="95000"/>
                  </a:schemeClr>
                </a:solidFill>
                <a:effectLst/>
                <a:latin typeface="Times New Roman"/>
                <a:cs typeface="Times New Roman"/>
              </a:rPr>
              <a:t>Pexels</a:t>
            </a:r>
            <a:r>
              <a:rPr lang="en-SG" sz="1800" b="0" i="0" u="none" strike="noStrike">
                <a:solidFill>
                  <a:schemeClr val="tx1">
                    <a:lumMod val="95000"/>
                  </a:schemeClr>
                </a:solidFill>
                <a:effectLst/>
                <a:latin typeface="Times New Roman"/>
                <a:cs typeface="Times New Roman"/>
              </a:rPr>
              <a:t>. </a:t>
            </a:r>
            <a:r>
              <a:rPr lang="en-SG" sz="1800" b="0" i="0" u="sng" strike="noStrike">
                <a:solidFill>
                  <a:schemeClr val="tx1">
                    <a:lumMod val="95000"/>
                  </a:schemeClr>
                </a:solidFill>
                <a:effectLst/>
                <a:latin typeface="Times New Roman"/>
                <a:cs typeface="Times New Roman"/>
                <a:hlinkClick r:id="rId3">
                  <a:extLst>
                    <a:ext uri="{A12FA001-AC4F-418D-AE19-62706E023703}">
                      <ahyp:hlinkClr xmlns:ahyp="http://schemas.microsoft.com/office/drawing/2018/hyperlinkcolor" val="tx"/>
                    </a:ext>
                  </a:extLst>
                </a:hlinkClick>
              </a:rPr>
              <a:t>https://www.pexels.com/zh-tw/photo/546819/</a:t>
            </a:r>
            <a:endParaRPr lang="en-SG" sz="1400" b="0">
              <a:solidFill>
                <a:schemeClr val="tx1">
                  <a:lumMod val="95000"/>
                </a:schemeClr>
              </a:solidFill>
              <a:effectLst/>
              <a:latin typeface="Times New Roman"/>
              <a:cs typeface="Times New Roman"/>
            </a:endParaRPr>
          </a:p>
          <a:p>
            <a:pPr rtl="0">
              <a:lnSpc>
                <a:spcPct val="120000"/>
              </a:lnSpc>
              <a:buNone/>
            </a:pPr>
            <a:br>
              <a:rPr lang="en-SG" sz="1400" b="0">
                <a:effectLst/>
                <a:latin typeface="Times New Roman"/>
              </a:rPr>
            </a:br>
            <a:r>
              <a:rPr lang="en-SG" sz="1800" b="0" i="0" u="none" strike="noStrike" err="1">
                <a:solidFill>
                  <a:schemeClr val="tx1">
                    <a:lumMod val="95000"/>
                  </a:schemeClr>
                </a:solidFill>
                <a:effectLst/>
                <a:latin typeface="Times New Roman"/>
                <a:cs typeface="Times New Roman"/>
              </a:rPr>
              <a:t>olia</a:t>
            </a:r>
            <a:r>
              <a:rPr lang="en-SG" sz="1800" b="0" i="0" u="none" strike="noStrike">
                <a:solidFill>
                  <a:schemeClr val="tx1">
                    <a:lumMod val="95000"/>
                  </a:schemeClr>
                </a:solidFill>
                <a:effectLst/>
                <a:latin typeface="Times New Roman"/>
                <a:cs typeface="Times New Roman"/>
              </a:rPr>
              <a:t> </a:t>
            </a:r>
            <a:r>
              <a:rPr lang="en-SG" sz="1800" b="0" i="0" u="none" strike="noStrike" err="1">
                <a:solidFill>
                  <a:schemeClr val="tx1">
                    <a:lumMod val="95000"/>
                  </a:schemeClr>
                </a:solidFill>
                <a:effectLst/>
                <a:latin typeface="Times New Roman"/>
                <a:cs typeface="Times New Roman"/>
              </a:rPr>
              <a:t>danilevich</a:t>
            </a:r>
            <a:r>
              <a:rPr lang="en-SG" sz="1800" b="0" i="0" u="none" strike="noStrike">
                <a:solidFill>
                  <a:schemeClr val="tx1">
                    <a:lumMod val="95000"/>
                  </a:schemeClr>
                </a:solidFill>
                <a:effectLst/>
                <a:latin typeface="Times New Roman"/>
                <a:cs typeface="Times New Roman"/>
              </a:rPr>
              <a:t>. (2020, October 18). </a:t>
            </a:r>
            <a:r>
              <a:rPr lang="en-SG" sz="1800" b="0" i="0" u="none" strike="noStrike" err="1">
                <a:solidFill>
                  <a:schemeClr val="tx1">
                    <a:lumMod val="95000"/>
                  </a:schemeClr>
                </a:solidFill>
                <a:effectLst/>
                <a:latin typeface="Times New Roman"/>
                <a:cs typeface="Times New Roman"/>
              </a:rPr>
              <a:t>flatlay</a:t>
            </a:r>
            <a:r>
              <a:rPr lang="en-SG" sz="1800" b="0" i="0" u="none" strike="noStrike">
                <a:solidFill>
                  <a:schemeClr val="tx1">
                    <a:lumMod val="95000"/>
                  </a:schemeClr>
                </a:solidFill>
                <a:effectLst/>
                <a:latin typeface="Times New Roman"/>
                <a:cs typeface="Times New Roman"/>
              </a:rPr>
              <a:t>, </a:t>
            </a:r>
            <a:r>
              <a:rPr lang="zh-CN" altLang="en-US" sz="1800" b="0" i="0" u="none" strike="noStrike">
                <a:solidFill>
                  <a:schemeClr val="tx1">
                    <a:lumMod val="95000"/>
                  </a:schemeClr>
                </a:solidFill>
                <a:effectLst/>
                <a:latin typeface="Times New Roman"/>
                <a:ea typeface="等线"/>
                <a:cs typeface="Times New Roman"/>
              </a:rPr>
              <a:t>一百美元的鈔票</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儲蓄</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利潤</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商業金融</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帳單安排</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平躺</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投資</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收入</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收益</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會計</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現金</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現金周轉</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盈利能力</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紙幣</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經濟</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經濟價值</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經濟概念</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經濟穩定</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繁榮</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美元</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美元紙幣</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背景</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豐富</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豪華</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財務上的成功</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財務增長</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財務安全</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財富</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財富累積</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貨幣</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金融</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金融主題</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金融背景</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金融計劃</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金錢模式</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金錢管理</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鈔票</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鈔票收集</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銀行業</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錢</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錢壁紙</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錢背景</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預算</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首都 的免費圖庫相片</a:t>
            </a:r>
            <a:r>
              <a:rPr lang="en-US" altLang="zh-CN" sz="1800" b="0" i="0" u="none" strike="noStrike">
                <a:solidFill>
                  <a:schemeClr val="tx1">
                    <a:lumMod val="95000"/>
                  </a:schemeClr>
                </a:solidFill>
                <a:effectLst/>
                <a:latin typeface="Times New Roman"/>
                <a:ea typeface="等线"/>
                <a:cs typeface="Times New Roman"/>
              </a:rPr>
              <a:t>. </a:t>
            </a:r>
            <a:r>
              <a:rPr lang="en-SG" sz="1800" b="0" i="0" u="none" strike="noStrike" err="1">
                <a:solidFill>
                  <a:schemeClr val="tx1">
                    <a:lumMod val="95000"/>
                  </a:schemeClr>
                </a:solidFill>
                <a:effectLst/>
                <a:latin typeface="Times New Roman"/>
                <a:cs typeface="Times New Roman"/>
              </a:rPr>
              <a:t>Pexels</a:t>
            </a:r>
            <a:r>
              <a:rPr lang="en-SG" sz="1800" b="0" i="0" u="none" strike="noStrike">
                <a:solidFill>
                  <a:schemeClr val="tx1">
                    <a:lumMod val="95000"/>
                  </a:schemeClr>
                </a:solidFill>
                <a:effectLst/>
                <a:latin typeface="Times New Roman"/>
                <a:cs typeface="Times New Roman"/>
              </a:rPr>
              <a:t>. https://www.pexels.com/zh-tw/photo/5466796/</a:t>
            </a:r>
            <a:endParaRPr lang="en-SG" sz="1400" b="0">
              <a:solidFill>
                <a:schemeClr val="tx1">
                  <a:lumMod val="95000"/>
                </a:schemeClr>
              </a:solidFill>
              <a:effectLst/>
              <a:latin typeface="Times New Roman"/>
              <a:cs typeface="Times New Roman"/>
            </a:endParaRPr>
          </a:p>
          <a:p>
            <a:pPr rtl="0">
              <a:lnSpc>
                <a:spcPct val="120000"/>
              </a:lnSpc>
              <a:buNone/>
            </a:pPr>
            <a:br>
              <a:rPr lang="en-SG" sz="1400" b="0">
                <a:effectLst/>
                <a:latin typeface="Times New Roman"/>
              </a:rPr>
            </a:br>
            <a:r>
              <a:rPr lang="en-SG" sz="1800" b="0" i="0" u="none" strike="noStrike">
                <a:solidFill>
                  <a:schemeClr val="tx1">
                    <a:lumMod val="95000"/>
                  </a:schemeClr>
                </a:solidFill>
                <a:effectLst/>
                <a:latin typeface="Times New Roman"/>
                <a:cs typeface="Times New Roman"/>
              </a:rPr>
              <a:t>Sora Shimazaki. (2020, October 26). </a:t>
            </a:r>
            <a:r>
              <a:rPr lang="zh-CN" altLang="en-US" sz="1800" b="0" i="0" u="none" strike="noStrike">
                <a:solidFill>
                  <a:schemeClr val="tx1">
                    <a:lumMod val="95000"/>
                  </a:schemeClr>
                </a:solidFill>
                <a:effectLst/>
                <a:latin typeface="Times New Roman"/>
                <a:ea typeface="等线"/>
                <a:cs typeface="Times New Roman"/>
              </a:rPr>
              <a:t>正式女企業家討論城市管理的文件 </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免費圖庫相片</a:t>
            </a:r>
            <a:r>
              <a:rPr lang="en-US" altLang="zh-CN" sz="1800" b="0" i="0" u="none" strike="noStrike">
                <a:solidFill>
                  <a:schemeClr val="tx1">
                    <a:lumMod val="95000"/>
                  </a:schemeClr>
                </a:solidFill>
                <a:effectLst/>
                <a:latin typeface="Times New Roman"/>
                <a:ea typeface="等线"/>
                <a:cs typeface="Times New Roman"/>
              </a:rPr>
              <a:t>. </a:t>
            </a:r>
            <a:r>
              <a:rPr lang="en-SG" sz="1800" b="0" i="0" u="none" strike="noStrike" err="1">
                <a:solidFill>
                  <a:schemeClr val="tx1">
                    <a:lumMod val="95000"/>
                  </a:schemeClr>
                </a:solidFill>
                <a:effectLst/>
                <a:latin typeface="Times New Roman"/>
                <a:cs typeface="Times New Roman"/>
              </a:rPr>
              <a:t>Pexels</a:t>
            </a:r>
            <a:r>
              <a:rPr lang="en-SG" sz="1800" b="0" i="0" u="none" strike="noStrike">
                <a:solidFill>
                  <a:schemeClr val="tx1">
                    <a:lumMod val="95000"/>
                  </a:schemeClr>
                </a:solidFill>
                <a:effectLst/>
                <a:latin typeface="Times New Roman"/>
                <a:cs typeface="Times New Roman"/>
              </a:rPr>
              <a:t>. </a:t>
            </a:r>
            <a:r>
              <a:rPr lang="en-SG" sz="1800" b="0" i="0" u="sng" strike="noStrike">
                <a:solidFill>
                  <a:schemeClr val="tx1">
                    <a:lumMod val="95000"/>
                  </a:schemeClr>
                </a:solidFill>
                <a:effectLst/>
                <a:latin typeface="Times New Roman"/>
                <a:cs typeface="Times New Roman"/>
                <a:hlinkClick r:id="rId4">
                  <a:extLst>
                    <a:ext uri="{A12FA001-AC4F-418D-AE19-62706E023703}">
                      <ahyp:hlinkClr xmlns:ahyp="http://schemas.microsoft.com/office/drawing/2018/hyperlinkcolor" val="tx"/>
                    </a:ext>
                  </a:extLst>
                </a:hlinkClick>
              </a:rPr>
              <a:t>https://www.pexels.com/zh-tw/photo/5668430/</a:t>
            </a:r>
            <a:endParaRPr lang="en-SG" sz="1400" b="0">
              <a:solidFill>
                <a:schemeClr val="tx1">
                  <a:lumMod val="95000"/>
                </a:schemeClr>
              </a:solidFill>
              <a:effectLst/>
              <a:latin typeface="Times New Roman"/>
              <a:cs typeface="Times New Roman"/>
            </a:endParaRPr>
          </a:p>
          <a:p>
            <a:pPr rtl="0">
              <a:lnSpc>
                <a:spcPct val="120000"/>
              </a:lnSpc>
              <a:buNone/>
            </a:pPr>
            <a:br>
              <a:rPr lang="en-SG" sz="1400" b="0">
                <a:effectLst/>
                <a:latin typeface="Times New Roman"/>
              </a:rPr>
            </a:br>
            <a:r>
              <a:rPr lang="en-SG" sz="1800" b="0" i="0" u="none" strike="noStrike">
                <a:solidFill>
                  <a:schemeClr val="tx1">
                    <a:lumMod val="95000"/>
                  </a:schemeClr>
                </a:solidFill>
                <a:effectLst/>
                <a:latin typeface="Times New Roman"/>
                <a:cs typeface="Times New Roman"/>
              </a:rPr>
              <a:t>Atlas, P. (2018, December 12). </a:t>
            </a:r>
            <a:r>
              <a:rPr lang="zh-CN" altLang="en-US" sz="1800" b="0" i="0" u="none" strike="noStrike">
                <a:solidFill>
                  <a:schemeClr val="tx1">
                    <a:lumMod val="95000"/>
                  </a:schemeClr>
                </a:solidFill>
                <a:effectLst/>
                <a:latin typeface="Times New Roman"/>
                <a:ea typeface="等线"/>
                <a:cs typeface="Times New Roman"/>
              </a:rPr>
              <a:t>三幅掛在畫廊的畫 </a:t>
            </a:r>
            <a:r>
              <a:rPr lang="en-US" altLang="zh-CN" sz="1800" b="0" i="0" u="none" strike="noStrike">
                <a:solidFill>
                  <a:schemeClr val="tx1">
                    <a:lumMod val="95000"/>
                  </a:schemeClr>
                </a:solidFill>
                <a:effectLst/>
                <a:latin typeface="Times New Roman"/>
                <a:ea typeface="等线"/>
                <a:cs typeface="Times New Roman"/>
              </a:rPr>
              <a:t>· </a:t>
            </a:r>
            <a:r>
              <a:rPr lang="zh-CN" altLang="en-US" sz="1800" b="0" i="0" u="none" strike="noStrike">
                <a:solidFill>
                  <a:schemeClr val="tx1">
                    <a:lumMod val="95000"/>
                  </a:schemeClr>
                </a:solidFill>
                <a:effectLst/>
                <a:latin typeface="Times New Roman"/>
                <a:ea typeface="等线"/>
                <a:cs typeface="Times New Roman"/>
              </a:rPr>
              <a:t>免費圖庫相片</a:t>
            </a:r>
            <a:r>
              <a:rPr lang="en-US" altLang="zh-CN" sz="1800" b="0" i="0" u="none" strike="noStrike">
                <a:solidFill>
                  <a:schemeClr val="tx1">
                    <a:lumMod val="95000"/>
                  </a:schemeClr>
                </a:solidFill>
                <a:effectLst/>
                <a:latin typeface="Times New Roman"/>
                <a:ea typeface="等线"/>
                <a:cs typeface="Times New Roman"/>
              </a:rPr>
              <a:t>. </a:t>
            </a:r>
            <a:r>
              <a:rPr lang="en-SG" sz="1800" b="0" i="0" u="none" strike="noStrike" err="1">
                <a:solidFill>
                  <a:schemeClr val="tx1">
                    <a:lumMod val="95000"/>
                  </a:schemeClr>
                </a:solidFill>
                <a:effectLst/>
                <a:latin typeface="Times New Roman"/>
                <a:cs typeface="Times New Roman"/>
              </a:rPr>
              <a:t>Pexels</a:t>
            </a:r>
            <a:r>
              <a:rPr lang="en-SG" sz="1800" b="0" i="0" u="none" strike="noStrike">
                <a:solidFill>
                  <a:schemeClr val="tx1">
                    <a:lumMod val="95000"/>
                  </a:schemeClr>
                </a:solidFill>
                <a:effectLst/>
                <a:latin typeface="Times New Roman"/>
                <a:cs typeface="Times New Roman"/>
              </a:rPr>
              <a:t>. https://www.pexels.com/zh-tw/photo/1674049/</a:t>
            </a:r>
            <a:endParaRPr lang="en-SG" sz="1400" b="0">
              <a:solidFill>
                <a:schemeClr val="tx1">
                  <a:lumMod val="95000"/>
                </a:schemeClr>
              </a:solidFill>
              <a:effectLst/>
              <a:latin typeface="Times New Roman"/>
              <a:cs typeface="Times New Roman"/>
            </a:endParaRPr>
          </a:p>
          <a:p>
            <a:pPr rtl="0">
              <a:lnSpc>
                <a:spcPct val="120000"/>
              </a:lnSpc>
              <a:buNone/>
            </a:pPr>
            <a:r>
              <a:rPr lang="en-SG" sz="1800" b="1" i="0" u="none" strike="noStrike">
                <a:solidFill>
                  <a:schemeClr val="tx1">
                    <a:lumMod val="95000"/>
                  </a:schemeClr>
                </a:solidFill>
                <a:effectLst/>
                <a:latin typeface="Times New Roman"/>
                <a:cs typeface="Times New Roman"/>
              </a:rPr>
              <a:t>‌Pictures and icons in </a:t>
            </a:r>
            <a:r>
              <a:rPr lang="en-SG" sz="1800" b="1" i="0" u="none" strike="noStrike" err="1">
                <a:solidFill>
                  <a:schemeClr val="tx1">
                    <a:lumMod val="95000"/>
                  </a:schemeClr>
                </a:solidFill>
                <a:effectLst/>
                <a:latin typeface="Times New Roman"/>
                <a:cs typeface="Times New Roman"/>
              </a:rPr>
              <a:t>figma</a:t>
            </a:r>
            <a:endParaRPr lang="en-SG" sz="1700" b="0">
              <a:solidFill>
                <a:schemeClr val="tx1">
                  <a:lumMod val="95000"/>
                </a:schemeClr>
              </a:solidFill>
              <a:effectLst/>
              <a:latin typeface="Times New Roman"/>
              <a:cs typeface="Times New Roman"/>
            </a:endParaRPr>
          </a:p>
          <a:p>
            <a:pPr rtl="0">
              <a:lnSpc>
                <a:spcPct val="120000"/>
              </a:lnSpc>
              <a:buNone/>
            </a:pPr>
            <a:br>
              <a:rPr lang="en-SG" sz="1400" b="0">
                <a:effectLst/>
                <a:latin typeface="Times New Roman"/>
              </a:rPr>
            </a:br>
            <a:r>
              <a:rPr lang="en-SG" sz="1800" b="0" i="0" u="none" strike="noStrike" err="1">
                <a:solidFill>
                  <a:schemeClr val="tx1">
                    <a:lumMod val="95000"/>
                  </a:schemeClr>
                </a:solidFill>
                <a:effectLst/>
                <a:latin typeface="Times New Roman"/>
                <a:cs typeface="Times New Roman"/>
              </a:rPr>
              <a:t>cottonbro</a:t>
            </a:r>
            <a:r>
              <a:rPr lang="en-SG" sz="1800" b="0" i="0" u="none" strike="noStrike">
                <a:solidFill>
                  <a:schemeClr val="tx1">
                    <a:lumMod val="95000"/>
                  </a:schemeClr>
                </a:solidFill>
                <a:effectLst/>
                <a:latin typeface="Times New Roman"/>
                <a:cs typeface="Times New Roman"/>
              </a:rPr>
              <a:t> studio. (2021, September 26). High-Speed Photography of </a:t>
            </a:r>
            <a:r>
              <a:rPr lang="en-SG" sz="1800" b="0" i="0" u="none" strike="noStrike" err="1">
                <a:solidFill>
                  <a:schemeClr val="tx1">
                    <a:lumMod val="95000"/>
                  </a:schemeClr>
                </a:solidFill>
                <a:effectLst/>
                <a:latin typeface="Times New Roman"/>
                <a:cs typeface="Times New Roman"/>
              </a:rPr>
              <a:t>Colorful</a:t>
            </a:r>
            <a:r>
              <a:rPr lang="en-SG" sz="1800" b="0" i="0" u="none" strike="noStrike">
                <a:solidFill>
                  <a:schemeClr val="tx1">
                    <a:lumMod val="95000"/>
                  </a:schemeClr>
                </a:solidFill>
                <a:effectLst/>
                <a:latin typeface="Times New Roman"/>
                <a:cs typeface="Times New Roman"/>
              </a:rPr>
              <a:t> Ink Diffusion in Water · Free Stock Photo. </a:t>
            </a:r>
            <a:r>
              <a:rPr lang="en-SG" sz="1800" b="0" i="0" u="none" strike="noStrike" err="1">
                <a:solidFill>
                  <a:schemeClr val="tx1">
                    <a:lumMod val="95000"/>
                  </a:schemeClr>
                </a:solidFill>
                <a:effectLst/>
                <a:latin typeface="Times New Roman"/>
                <a:cs typeface="Times New Roman"/>
              </a:rPr>
              <a:t>Pexels</a:t>
            </a:r>
            <a:r>
              <a:rPr lang="en-SG" sz="1800" b="0" i="0" u="none" strike="noStrike">
                <a:solidFill>
                  <a:schemeClr val="tx1">
                    <a:lumMod val="95000"/>
                  </a:schemeClr>
                </a:solidFill>
                <a:effectLst/>
                <a:latin typeface="Times New Roman"/>
                <a:cs typeface="Times New Roman"/>
              </a:rPr>
              <a:t>. https://www.pexels.com/photo/high-speed-photography-of-colorful-ink-diffusion-in-water-9669089/</a:t>
            </a:r>
            <a:endParaRPr lang="en-SG" sz="1400" b="0">
              <a:solidFill>
                <a:schemeClr val="tx1">
                  <a:lumMod val="95000"/>
                </a:schemeClr>
              </a:solidFill>
              <a:effectLst/>
              <a:latin typeface="Times New Roman"/>
              <a:cs typeface="Times New Roman"/>
            </a:endParaRPr>
          </a:p>
          <a:p>
            <a:pPr rtl="0">
              <a:lnSpc>
                <a:spcPct val="120000"/>
              </a:lnSpc>
              <a:buNone/>
            </a:pPr>
            <a:br>
              <a:rPr lang="en-SG" sz="1400" b="0">
                <a:effectLst/>
                <a:latin typeface="Times New Roman"/>
              </a:rPr>
            </a:br>
            <a:r>
              <a:rPr lang="en-SG" sz="1800" b="0" i="0" u="none" strike="noStrike">
                <a:solidFill>
                  <a:schemeClr val="tx1">
                    <a:lumMod val="95000"/>
                  </a:schemeClr>
                </a:solidFill>
                <a:effectLst/>
                <a:latin typeface="Times New Roman"/>
                <a:cs typeface="Times New Roman"/>
              </a:rPr>
              <a:t>Google. (n.d.). Google Fonts. Google Fonts. </a:t>
            </a:r>
            <a:r>
              <a:rPr lang="en-SG" sz="1800" b="0" i="0" u="sng" strike="noStrike">
                <a:solidFill>
                  <a:schemeClr val="tx1">
                    <a:lumMod val="95000"/>
                  </a:schemeClr>
                </a:solidFill>
                <a:effectLst/>
                <a:latin typeface="Times New Roman"/>
                <a:cs typeface="Times New Roman"/>
                <a:hlinkClick r:id="rId5">
                  <a:extLst>
                    <a:ext uri="{A12FA001-AC4F-418D-AE19-62706E023703}">
                      <ahyp:hlinkClr xmlns:ahyp="http://schemas.microsoft.com/office/drawing/2018/hyperlinkcolor" val="tx"/>
                    </a:ext>
                  </a:extLst>
                </a:hlinkClick>
              </a:rPr>
              <a:t>https://fonts.google.com/icons</a:t>
            </a:r>
            <a:endParaRPr lang="en-SG" sz="1400" b="0">
              <a:solidFill>
                <a:schemeClr val="tx1">
                  <a:lumMod val="95000"/>
                </a:schemeClr>
              </a:solidFill>
              <a:effectLst/>
              <a:latin typeface="Times New Roman"/>
              <a:cs typeface="Times New Roman"/>
            </a:endParaRPr>
          </a:p>
          <a:p>
            <a:pPr rtl="0">
              <a:lnSpc>
                <a:spcPct val="120000"/>
              </a:lnSpc>
              <a:buNone/>
            </a:pPr>
            <a:br>
              <a:rPr lang="en-SG" sz="1400" b="0">
                <a:effectLst/>
                <a:latin typeface="Times New Roman"/>
              </a:rPr>
            </a:br>
            <a:r>
              <a:rPr lang="en-SG" sz="1800" b="0" i="0" u="none" strike="noStrike">
                <a:solidFill>
                  <a:schemeClr val="tx1">
                    <a:lumMod val="95000"/>
                  </a:schemeClr>
                </a:solidFill>
                <a:effectLst/>
                <a:latin typeface="Times New Roman"/>
                <a:cs typeface="Times New Roman"/>
              </a:rPr>
              <a:t>Infinite AI-Artboard. (n.d.). Recraft. https://www.recraft.ai/</a:t>
            </a:r>
            <a:endParaRPr lang="en-SG" sz="1400" b="0">
              <a:solidFill>
                <a:schemeClr val="tx1">
                  <a:lumMod val="95000"/>
                </a:schemeClr>
              </a:solidFill>
              <a:effectLst/>
              <a:latin typeface="Times New Roman"/>
              <a:cs typeface="Times New Roman"/>
            </a:endParaRPr>
          </a:p>
          <a:p>
            <a:pPr>
              <a:lnSpc>
                <a:spcPct val="120000"/>
              </a:lnSpc>
              <a:buNone/>
            </a:pPr>
            <a:br>
              <a:rPr lang="en-SG" sz="1400"/>
            </a:br>
            <a:endParaRPr lang="en-SG" sz="1000">
              <a:solidFill>
                <a:schemeClr val="tx1">
                  <a:lumMod val="95000"/>
                </a:schemeClr>
              </a:solidFill>
              <a:latin typeface="Times New Roman"/>
              <a:cs typeface="Times New Roman"/>
            </a:endParaRPr>
          </a:p>
        </p:txBody>
      </p:sp>
    </p:spTree>
    <p:extLst>
      <p:ext uri="{BB962C8B-B14F-4D97-AF65-F5344CB8AC3E}">
        <p14:creationId xmlns:p14="http://schemas.microsoft.com/office/powerpoint/2010/main" val="3966634696"/>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0414B-321F-81EB-4E80-500E083BC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53C068-3393-1583-3E6B-182356BDFE0B}"/>
              </a:ext>
            </a:extLst>
          </p:cNvPr>
          <p:cNvSpPr>
            <a:spLocks noGrp="1"/>
          </p:cNvSpPr>
          <p:nvPr>
            <p:ph type="title"/>
          </p:nvPr>
        </p:nvSpPr>
        <p:spPr/>
        <p:txBody>
          <a:bodyPr/>
          <a:lstStyle/>
          <a:p>
            <a:r>
              <a:rPr lang="en-US"/>
              <a:t>Citations</a:t>
            </a:r>
            <a:endParaRPr lang="en-SG"/>
          </a:p>
        </p:txBody>
      </p:sp>
      <p:sp>
        <p:nvSpPr>
          <p:cNvPr id="3" name="Vertical Text Placeholder 2">
            <a:extLst>
              <a:ext uri="{FF2B5EF4-FFF2-40B4-BE49-F238E27FC236}">
                <a16:creationId xmlns:a16="http://schemas.microsoft.com/office/drawing/2014/main" id="{2DA6C007-033E-E74F-BFC1-6351241AF6BF}"/>
              </a:ext>
            </a:extLst>
          </p:cNvPr>
          <p:cNvSpPr>
            <a:spLocks noGrp="1"/>
          </p:cNvSpPr>
          <p:nvPr>
            <p:ph type="body" orient="vert" idx="1"/>
          </p:nvPr>
        </p:nvSpPr>
        <p:spPr/>
        <p:txBody>
          <a:bodyPr vert="horz">
            <a:normAutofit/>
          </a:bodyPr>
          <a:lstStyle/>
          <a:p>
            <a:pPr rtl="0">
              <a:buNone/>
            </a:pPr>
            <a:r>
              <a:rPr lang="en-US" sz="1800" b="1" i="0" u="none" strike="noStrike">
                <a:solidFill>
                  <a:schemeClr val="tx1">
                    <a:lumMod val="95000"/>
                  </a:schemeClr>
                </a:solidFill>
                <a:effectLst/>
                <a:latin typeface="Times New Roman" panose="02020603050405020304" pitchFamily="18" charset="0"/>
              </a:rPr>
              <a:t>AI usage</a:t>
            </a:r>
            <a:r>
              <a:rPr lang="en-US" sz="1800" b="0" i="0" u="none" strike="noStrike">
                <a:solidFill>
                  <a:schemeClr val="tx1">
                    <a:lumMod val="95000"/>
                  </a:schemeClr>
                </a:solidFill>
                <a:effectLst/>
                <a:latin typeface="Times New Roman" panose="02020603050405020304" pitchFamily="18" charset="0"/>
              </a:rPr>
              <a:t> </a:t>
            </a:r>
            <a:endParaRPr lang="en-US" sz="1400" b="0">
              <a:solidFill>
                <a:schemeClr val="tx1">
                  <a:lumMod val="95000"/>
                </a:schemeClr>
              </a:solidFill>
              <a:effectLst/>
            </a:endParaRPr>
          </a:p>
          <a:p>
            <a:pPr rtl="0">
              <a:buNone/>
            </a:pPr>
            <a:r>
              <a:rPr lang="en-US" sz="1800" b="0" i="0" u="none" strike="noStrike">
                <a:solidFill>
                  <a:schemeClr val="tx1">
                    <a:lumMod val="95000"/>
                  </a:schemeClr>
                </a:solidFill>
                <a:effectLst/>
                <a:latin typeface="Times New Roman" panose="02020603050405020304" pitchFamily="18" charset="0"/>
              </a:rPr>
              <a:t>[DeepSeek &amp; Monica was used in the process of research. However, these AIs do not allow exportation of chat history]</a:t>
            </a:r>
            <a:endParaRPr lang="en-US" sz="1400" b="0">
              <a:solidFill>
                <a:schemeClr val="tx1">
                  <a:lumMod val="95000"/>
                </a:schemeClr>
              </a:solidFill>
              <a:effectLst/>
            </a:endParaRPr>
          </a:p>
          <a:p>
            <a:pPr rtl="0">
              <a:buNone/>
            </a:pPr>
            <a:r>
              <a:rPr lang="en-US" sz="1800" b="0" i="0" u="none" strike="noStrike">
                <a:solidFill>
                  <a:schemeClr val="tx1">
                    <a:lumMod val="95000"/>
                  </a:schemeClr>
                </a:solidFill>
                <a:effectLst/>
                <a:latin typeface="Times New Roman" panose="02020603050405020304" pitchFamily="18" charset="0"/>
              </a:rPr>
              <a:t>‌</a:t>
            </a:r>
            <a:endParaRPr lang="en-US" sz="1400" b="0">
              <a:solidFill>
                <a:schemeClr val="tx1">
                  <a:lumMod val="95000"/>
                </a:schemeClr>
              </a:solidFill>
              <a:effectLst/>
            </a:endParaRPr>
          </a:p>
          <a:p>
            <a:pPr rtl="0">
              <a:buNone/>
            </a:pPr>
            <a:r>
              <a:rPr lang="en-US" sz="1800" b="0" i="0" u="none" strike="noStrike">
                <a:solidFill>
                  <a:schemeClr val="tx1">
                    <a:lumMod val="95000"/>
                  </a:schemeClr>
                </a:solidFill>
                <a:effectLst/>
                <a:latin typeface="Times New Roman" panose="02020603050405020304" pitchFamily="18" charset="0"/>
              </a:rPr>
              <a:t>Chat GPT: https://chatgpt.com/share/67f14544-ebb0-8006-bd31-f59cc8408cf9</a:t>
            </a:r>
            <a:endParaRPr lang="en-US" sz="1400" b="0">
              <a:solidFill>
                <a:schemeClr val="tx1">
                  <a:lumMod val="95000"/>
                </a:schemeClr>
              </a:solidFill>
              <a:effectLst/>
            </a:endParaRPr>
          </a:p>
          <a:p>
            <a:pPr>
              <a:buNone/>
            </a:pPr>
            <a:br>
              <a:rPr lang="en-US" sz="1400">
                <a:solidFill>
                  <a:schemeClr val="tx1">
                    <a:lumMod val="95000"/>
                  </a:schemeClr>
                </a:solidFill>
              </a:rPr>
            </a:br>
            <a:br>
              <a:rPr lang="en-SG" sz="1400">
                <a:solidFill>
                  <a:schemeClr val="tx1">
                    <a:lumMod val="95000"/>
                  </a:schemeClr>
                </a:solidFill>
              </a:rPr>
            </a:br>
            <a:endParaRPr lang="en-SG" sz="1000">
              <a:solidFill>
                <a:schemeClr val="tx1">
                  <a:lumMod val="95000"/>
                </a:schemeClr>
              </a:solidFill>
            </a:endParaRPr>
          </a:p>
        </p:txBody>
      </p:sp>
    </p:spTree>
    <p:extLst>
      <p:ext uri="{BB962C8B-B14F-4D97-AF65-F5344CB8AC3E}">
        <p14:creationId xmlns:p14="http://schemas.microsoft.com/office/powerpoint/2010/main" val="3811300865"/>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A406D-E985-80BE-6205-BEE6B4BD5E96}"/>
            </a:ext>
          </a:extLst>
        </p:cNvPr>
        <p:cNvGrpSpPr/>
        <p:nvPr/>
      </p:nvGrpSpPr>
      <p:grpSpPr>
        <a:xfrm>
          <a:off x="0" y="0"/>
          <a:ext cx="0" cy="0"/>
          <a:chOff x="0" y="0"/>
          <a:chExt cx="0" cy="0"/>
        </a:xfrm>
      </p:grpSpPr>
      <p:pic>
        <p:nvPicPr>
          <p:cNvPr id="5" name="!!Others">
            <a:extLst>
              <a:ext uri="{FF2B5EF4-FFF2-40B4-BE49-F238E27FC236}">
                <a16:creationId xmlns:a16="http://schemas.microsoft.com/office/drawing/2014/main" id="{E491BEB4-CDE2-F249-AD62-940455D21B6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462803" y="976558"/>
            <a:ext cx="4909152" cy="4904884"/>
          </a:xfrm>
          <a:prstGeom prst="rect">
            <a:avLst/>
          </a:prstGeom>
        </p:spPr>
      </p:pic>
      <p:sp>
        <p:nvSpPr>
          <p:cNvPr id="21" name="TextBox 20">
            <a:extLst>
              <a:ext uri="{FF2B5EF4-FFF2-40B4-BE49-F238E27FC236}">
                <a16:creationId xmlns:a16="http://schemas.microsoft.com/office/drawing/2014/main" id="{C929A7F7-44C1-2088-BC15-05EA614640A9}"/>
              </a:ext>
            </a:extLst>
          </p:cNvPr>
          <p:cNvSpPr txBox="1"/>
          <p:nvPr/>
        </p:nvSpPr>
        <p:spPr>
          <a:xfrm>
            <a:off x="7833757" y="1377829"/>
            <a:ext cx="6335484" cy="240065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SG" sz="15000" b="1" i="1" u="none" strike="noStrike" kern="1200" cap="none" spc="0" normalizeH="0" baseline="0" noProof="0">
                <a:ln>
                  <a:noFill/>
                </a:ln>
                <a:solidFill>
                  <a:srgbClr val="9F1919"/>
                </a:solidFill>
                <a:effectLst/>
                <a:uLnTx/>
                <a:uFillTx/>
                <a:latin typeface="Cascadia Code" panose="020B0609020000020004" pitchFamily="49" charset="0"/>
                <a:ea typeface="Cascadia Code" panose="020B0609020000020004" pitchFamily="49" charset="0"/>
                <a:cs typeface="Cascadia Code" panose="020B0609020000020004" pitchFamily="49" charset="0"/>
              </a:rPr>
              <a:t>40%</a:t>
            </a:r>
          </a:p>
        </p:txBody>
      </p:sp>
      <p:sp>
        <p:nvSpPr>
          <p:cNvPr id="2" name="TextBox 1">
            <a:extLst>
              <a:ext uri="{FF2B5EF4-FFF2-40B4-BE49-F238E27FC236}">
                <a16:creationId xmlns:a16="http://schemas.microsoft.com/office/drawing/2014/main" id="{29077B0E-1E38-3F24-7C72-42BCEAE66B5E}"/>
              </a:ext>
            </a:extLst>
          </p:cNvPr>
          <p:cNvSpPr txBox="1"/>
          <p:nvPr/>
        </p:nvSpPr>
        <p:spPr>
          <a:xfrm>
            <a:off x="7833955" y="1377721"/>
            <a:ext cx="4358046" cy="3016210"/>
          </a:xfrm>
          <a:prstGeom prst="rect">
            <a:avLst/>
          </a:prstGeom>
          <a:noFill/>
        </p:spPr>
        <p:txBody>
          <a:bodyPr wrap="square" rtlCol="0">
            <a:spAutoFit/>
          </a:bodyPr>
          <a:lstStyle/>
          <a:p>
            <a:r>
              <a:rPr lang="en-SG" sz="15000" b="1" i="1">
                <a:solidFill>
                  <a:srgbClr val="F8EEDF"/>
                </a:solidFill>
                <a:latin typeface="Cascadia Code" panose="020B0609020000020004" pitchFamily="49" charset="0"/>
                <a:ea typeface="Cascadia Code" panose="020B0609020000020004" pitchFamily="49" charset="0"/>
                <a:cs typeface="Cascadia Code" panose="020B0609020000020004" pitchFamily="49" charset="0"/>
              </a:rPr>
              <a:t>40%</a:t>
            </a:r>
          </a:p>
          <a:p>
            <a:pPr>
              <a:spcAft>
                <a:spcPts val="1200"/>
              </a:spcAft>
            </a:pPr>
            <a:r>
              <a:rPr lang="en-SG" sz="2000" spc="300">
                <a:solidFill>
                  <a:srgbClr val="F8EEDF"/>
                </a:solidFill>
                <a:latin typeface="Agency FB" panose="020B0503020202020204" pitchFamily="34" charset="0"/>
                <a:ea typeface="Cascadia Code" panose="020B0609020000020004" pitchFamily="49" charset="0"/>
                <a:cs typeface="Cascadia Code" panose="020B0609020000020004" pitchFamily="49" charset="0"/>
              </a:rPr>
              <a:t>Of family </a:t>
            </a:r>
            <a:r>
              <a:rPr lang="en-SG" sz="2000" b="1" spc="300">
                <a:solidFill>
                  <a:srgbClr val="F8EEDF"/>
                </a:solidFill>
                <a:latin typeface="Agency FB" panose="020B0503020202020204" pitchFamily="34" charset="0"/>
                <a:ea typeface="Cascadia Code" panose="020B0609020000020004" pitchFamily="49" charset="0"/>
                <a:cs typeface="Cascadia Code" panose="020B0609020000020004" pitchFamily="49" charset="0"/>
              </a:rPr>
              <a:t>caregiver</a:t>
            </a:r>
            <a:r>
              <a:rPr lang="en-SG" sz="2000" spc="300">
                <a:solidFill>
                  <a:srgbClr val="F8EEDF"/>
                </a:solidFill>
                <a:latin typeface="Agency FB" panose="020B0503020202020204" pitchFamily="34" charset="0"/>
                <a:ea typeface="Cascadia Code" panose="020B0609020000020004" pitchFamily="49" charset="0"/>
                <a:cs typeface="Cascadia Code" panose="020B0609020000020004" pitchFamily="49" charset="0"/>
              </a:rPr>
              <a:t> are at risk of </a:t>
            </a:r>
            <a:r>
              <a:rPr lang="en-SG" sz="2000" b="1" spc="300">
                <a:solidFill>
                  <a:srgbClr val="F8EEDF"/>
                </a:solidFill>
                <a:latin typeface="Agency FB" panose="020B0503020202020204" pitchFamily="34" charset="0"/>
                <a:ea typeface="Cascadia Code" panose="020B0609020000020004" pitchFamily="49" charset="0"/>
                <a:cs typeface="Cascadia Code" panose="020B0609020000020004" pitchFamily="49" charset="0"/>
              </a:rPr>
              <a:t>depression</a:t>
            </a:r>
          </a:p>
        </p:txBody>
      </p:sp>
      <p:grpSp>
        <p:nvGrpSpPr>
          <p:cNvPr id="24" name="!!40%">
            <a:extLst>
              <a:ext uri="{FF2B5EF4-FFF2-40B4-BE49-F238E27FC236}">
                <a16:creationId xmlns:a16="http://schemas.microsoft.com/office/drawing/2014/main" id="{4100A532-21A4-586C-CC82-EFD96E8868FE}"/>
              </a:ext>
            </a:extLst>
          </p:cNvPr>
          <p:cNvGrpSpPr/>
          <p:nvPr/>
        </p:nvGrpSpPr>
        <p:grpSpPr>
          <a:xfrm>
            <a:off x="-1752456" y="-1242714"/>
            <a:ext cx="9343428" cy="9343428"/>
            <a:chOff x="2591378" y="-75622"/>
            <a:chExt cx="7009244" cy="7009244"/>
          </a:xfrm>
        </p:grpSpPr>
        <p:sp>
          <p:nvSpPr>
            <p:cNvPr id="8" name="Partial Circle 7">
              <a:extLst>
                <a:ext uri="{FF2B5EF4-FFF2-40B4-BE49-F238E27FC236}">
                  <a16:creationId xmlns:a16="http://schemas.microsoft.com/office/drawing/2014/main" id="{2DEDD4BA-F46C-7021-7234-80B605C587B1}"/>
                </a:ext>
              </a:extLst>
            </p:cNvPr>
            <p:cNvSpPr>
              <a:spLocks noChangeAspect="1"/>
            </p:cNvSpPr>
            <p:nvPr/>
          </p:nvSpPr>
          <p:spPr>
            <a:xfrm flipH="1">
              <a:off x="2591378" y="-75622"/>
              <a:ext cx="7009244" cy="7009244"/>
            </a:xfrm>
            <a:prstGeom prst="pie">
              <a:avLst>
                <a:gd name="adj1" fmla="val 7456162"/>
                <a:gd name="adj2" fmla="val 16200000"/>
              </a:avLst>
            </a:prstGeom>
            <a:solidFill>
              <a:srgbClr val="9F1919"/>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rgbClr val="E97132"/>
                </a:solidFill>
              </a:endParaRPr>
            </a:p>
          </p:txBody>
        </p:sp>
        <p:pic>
          <p:nvPicPr>
            <p:cNvPr id="23" name="Picture 22">
              <a:extLst>
                <a:ext uri="{FF2B5EF4-FFF2-40B4-BE49-F238E27FC236}">
                  <a16:creationId xmlns:a16="http://schemas.microsoft.com/office/drawing/2014/main" id="{CE42ED6D-8AA6-726B-C820-2B015D218CD2}"/>
                </a:ext>
              </a:extLst>
            </p:cNvPr>
            <p:cNvPicPr>
              <a:picLocks noChangeAspect="1"/>
            </p:cNvPicPr>
            <p:nvPr/>
          </p:nvPicPr>
          <p:blipFill>
            <a:blip r:embed="rId4"/>
            <a:srcRect l="50000"/>
            <a:stretch>
              <a:fillRect/>
            </a:stretch>
          </p:blipFill>
          <p:spPr>
            <a:xfrm>
              <a:off x="6091989" y="932471"/>
              <a:ext cx="2493480" cy="4993057"/>
            </a:xfrm>
            <a:custGeom>
              <a:avLst/>
              <a:gdLst>
                <a:gd name="connsiteX0" fmla="*/ 0 w 2493480"/>
                <a:gd name="connsiteY0" fmla="*/ 0 h 4993057"/>
                <a:gd name="connsiteX1" fmla="*/ 2493480 w 2493480"/>
                <a:gd name="connsiteY1" fmla="*/ 0 h 4993057"/>
                <a:gd name="connsiteX2" fmla="*/ 2493480 w 2493480"/>
                <a:gd name="connsiteY2" fmla="*/ 4993057 h 4993057"/>
                <a:gd name="connsiteX3" fmla="*/ 1701061 w 2493480"/>
                <a:gd name="connsiteY3" fmla="*/ 4993057 h 4993057"/>
                <a:gd name="connsiteX4" fmla="*/ 0 w 2493480"/>
                <a:gd name="connsiteY4" fmla="*/ 2496529 h 499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480" h="4993057">
                  <a:moveTo>
                    <a:pt x="0" y="0"/>
                  </a:moveTo>
                  <a:lnTo>
                    <a:pt x="2493480" y="0"/>
                  </a:lnTo>
                  <a:lnTo>
                    <a:pt x="2493480" y="4993057"/>
                  </a:lnTo>
                  <a:lnTo>
                    <a:pt x="1701061" y="4993057"/>
                  </a:lnTo>
                  <a:lnTo>
                    <a:pt x="0" y="2496529"/>
                  </a:lnTo>
                  <a:close/>
                </a:path>
              </a:pathLst>
            </a:custGeom>
          </p:spPr>
        </p:pic>
      </p:grpSp>
      <p:sp>
        <p:nvSpPr>
          <p:cNvPr id="4" name="!!Emoji">
            <a:extLst>
              <a:ext uri="{FF2B5EF4-FFF2-40B4-BE49-F238E27FC236}">
                <a16:creationId xmlns:a16="http://schemas.microsoft.com/office/drawing/2014/main" id="{D4E3C305-4C4F-4524-17FD-55264CE3165A}"/>
              </a:ext>
            </a:extLst>
          </p:cNvPr>
          <p:cNvSpPr/>
          <p:nvPr/>
        </p:nvSpPr>
        <p:spPr>
          <a:xfrm>
            <a:off x="1765411" y="2277032"/>
            <a:ext cx="2303936" cy="2303934"/>
          </a:xfrm>
          <a:custGeom>
            <a:avLst/>
            <a:gdLst>
              <a:gd name="connsiteX0" fmla="*/ 632820 w 2322273"/>
              <a:gd name="connsiteY0" fmla="*/ 1230805 h 2322273"/>
              <a:gd name="connsiteX1" fmla="*/ 1047926 w 2322273"/>
              <a:gd name="connsiteY1" fmla="*/ 928909 h 2322273"/>
              <a:gd name="connsiteX2" fmla="*/ 632820 w 2322273"/>
              <a:gd name="connsiteY2" fmla="*/ 627014 h 2322273"/>
              <a:gd name="connsiteX3" fmla="*/ 528317 w 2322273"/>
              <a:gd name="connsiteY3" fmla="*/ 766350 h 2322273"/>
              <a:gd name="connsiteX4" fmla="*/ 751836 w 2322273"/>
              <a:gd name="connsiteY4" fmla="*/ 928909 h 2322273"/>
              <a:gd name="connsiteX5" fmla="*/ 528317 w 2322273"/>
              <a:gd name="connsiteY5" fmla="*/ 1091469 h 2322273"/>
              <a:gd name="connsiteX6" fmla="*/ 632820 w 2322273"/>
              <a:gd name="connsiteY6" fmla="*/ 1230805 h 2322273"/>
              <a:gd name="connsiteX7" fmla="*/ 1689454 w 2322273"/>
              <a:gd name="connsiteY7" fmla="*/ 1230805 h 2322273"/>
              <a:gd name="connsiteX8" fmla="*/ 1793956 w 2322273"/>
              <a:gd name="connsiteY8" fmla="*/ 1091469 h 2322273"/>
              <a:gd name="connsiteX9" fmla="*/ 1570437 w 2322273"/>
              <a:gd name="connsiteY9" fmla="*/ 928909 h 2322273"/>
              <a:gd name="connsiteX10" fmla="*/ 1793956 w 2322273"/>
              <a:gd name="connsiteY10" fmla="*/ 766350 h 2322273"/>
              <a:gd name="connsiteX11" fmla="*/ 1689454 w 2322273"/>
              <a:gd name="connsiteY11" fmla="*/ 627014 h 2322273"/>
              <a:gd name="connsiteX12" fmla="*/ 1274348 w 2322273"/>
              <a:gd name="connsiteY12" fmla="*/ 928909 h 2322273"/>
              <a:gd name="connsiteX13" fmla="*/ 1689454 w 2322273"/>
              <a:gd name="connsiteY13" fmla="*/ 1230805 h 2322273"/>
              <a:gd name="connsiteX14" fmla="*/ 986966 w 2322273"/>
              <a:gd name="connsiteY14" fmla="*/ 1747511 h 2322273"/>
              <a:gd name="connsiteX15" fmla="*/ 1161137 w 2322273"/>
              <a:gd name="connsiteY15" fmla="*/ 1573340 h 2322273"/>
              <a:gd name="connsiteX16" fmla="*/ 1335307 w 2322273"/>
              <a:gd name="connsiteY16" fmla="*/ 1747511 h 2322273"/>
              <a:gd name="connsiteX17" fmla="*/ 1509478 w 2322273"/>
              <a:gd name="connsiteY17" fmla="*/ 1573340 h 2322273"/>
              <a:gd name="connsiteX18" fmla="*/ 1622689 w 2322273"/>
              <a:gd name="connsiteY18" fmla="*/ 1686551 h 2322273"/>
              <a:gd name="connsiteX19" fmla="*/ 1744608 w 2322273"/>
              <a:gd name="connsiteY19" fmla="*/ 1564632 h 2322273"/>
              <a:gd name="connsiteX20" fmla="*/ 1509478 w 2322273"/>
              <a:gd name="connsiteY20" fmla="*/ 1329502 h 2322273"/>
              <a:gd name="connsiteX21" fmla="*/ 1335307 w 2322273"/>
              <a:gd name="connsiteY21" fmla="*/ 1503672 h 2322273"/>
              <a:gd name="connsiteX22" fmla="*/ 1161137 w 2322273"/>
              <a:gd name="connsiteY22" fmla="*/ 1329502 h 2322273"/>
              <a:gd name="connsiteX23" fmla="*/ 986966 w 2322273"/>
              <a:gd name="connsiteY23" fmla="*/ 1503672 h 2322273"/>
              <a:gd name="connsiteX24" fmla="*/ 812796 w 2322273"/>
              <a:gd name="connsiteY24" fmla="*/ 1329502 h 2322273"/>
              <a:gd name="connsiteX25" fmla="*/ 577666 w 2322273"/>
              <a:gd name="connsiteY25" fmla="*/ 1564632 h 2322273"/>
              <a:gd name="connsiteX26" fmla="*/ 699585 w 2322273"/>
              <a:gd name="connsiteY26" fmla="*/ 1686551 h 2322273"/>
              <a:gd name="connsiteX27" fmla="*/ 812796 w 2322273"/>
              <a:gd name="connsiteY27" fmla="*/ 1573340 h 2322273"/>
              <a:gd name="connsiteX28" fmla="*/ 986966 w 2322273"/>
              <a:gd name="connsiteY28" fmla="*/ 1747511 h 2322273"/>
              <a:gd name="connsiteX29" fmla="*/ 1161137 w 2322273"/>
              <a:gd name="connsiteY29" fmla="*/ 2322273 h 2322273"/>
              <a:gd name="connsiteX30" fmla="*/ 708293 w 2322273"/>
              <a:gd name="connsiteY30" fmla="*/ 2230834 h 2322273"/>
              <a:gd name="connsiteX31" fmla="*/ 339632 w 2322273"/>
              <a:gd name="connsiteY31" fmla="*/ 1982641 h 2322273"/>
              <a:gd name="connsiteX32" fmla="*/ 91440 w 2322273"/>
              <a:gd name="connsiteY32" fmla="*/ 1613980 h 2322273"/>
              <a:gd name="connsiteX33" fmla="*/ 0 w 2322273"/>
              <a:gd name="connsiteY33" fmla="*/ 1161137 h 2322273"/>
              <a:gd name="connsiteX34" fmla="*/ 91440 w 2322273"/>
              <a:gd name="connsiteY34" fmla="*/ 708293 h 2322273"/>
              <a:gd name="connsiteX35" fmla="*/ 339632 w 2322273"/>
              <a:gd name="connsiteY35" fmla="*/ 339632 h 2322273"/>
              <a:gd name="connsiteX36" fmla="*/ 708293 w 2322273"/>
              <a:gd name="connsiteY36" fmla="*/ 91440 h 2322273"/>
              <a:gd name="connsiteX37" fmla="*/ 1161137 w 2322273"/>
              <a:gd name="connsiteY37" fmla="*/ 0 h 2322273"/>
              <a:gd name="connsiteX38" fmla="*/ 1613980 w 2322273"/>
              <a:gd name="connsiteY38" fmla="*/ 91440 h 2322273"/>
              <a:gd name="connsiteX39" fmla="*/ 1982641 w 2322273"/>
              <a:gd name="connsiteY39" fmla="*/ 339632 h 2322273"/>
              <a:gd name="connsiteX40" fmla="*/ 2230834 w 2322273"/>
              <a:gd name="connsiteY40" fmla="*/ 708293 h 2322273"/>
              <a:gd name="connsiteX41" fmla="*/ 2322273 w 2322273"/>
              <a:gd name="connsiteY41" fmla="*/ 1161137 h 2322273"/>
              <a:gd name="connsiteX42" fmla="*/ 2230834 w 2322273"/>
              <a:gd name="connsiteY42" fmla="*/ 1613980 h 2322273"/>
              <a:gd name="connsiteX43" fmla="*/ 1982641 w 2322273"/>
              <a:gd name="connsiteY43" fmla="*/ 1982641 h 2322273"/>
              <a:gd name="connsiteX44" fmla="*/ 1613980 w 2322273"/>
              <a:gd name="connsiteY44" fmla="*/ 2230834 h 2322273"/>
              <a:gd name="connsiteX45" fmla="*/ 1161137 w 2322273"/>
              <a:gd name="connsiteY45" fmla="*/ 2322273 h 2322273"/>
              <a:gd name="connsiteX46" fmla="*/ 1161137 w 2322273"/>
              <a:gd name="connsiteY46" fmla="*/ 2148103 h 2322273"/>
              <a:gd name="connsiteX47" fmla="*/ 1861273 w 2322273"/>
              <a:gd name="connsiteY47" fmla="*/ 1861273 h 2322273"/>
              <a:gd name="connsiteX48" fmla="*/ 2148103 w 2322273"/>
              <a:gd name="connsiteY48" fmla="*/ 1161137 h 2322273"/>
              <a:gd name="connsiteX49" fmla="*/ 1861273 w 2322273"/>
              <a:gd name="connsiteY49" fmla="*/ 461000 h 2322273"/>
              <a:gd name="connsiteX50" fmla="*/ 1161137 w 2322273"/>
              <a:gd name="connsiteY50" fmla="*/ 174171 h 2322273"/>
              <a:gd name="connsiteX51" fmla="*/ 461000 w 2322273"/>
              <a:gd name="connsiteY51" fmla="*/ 461000 h 2322273"/>
              <a:gd name="connsiteX52" fmla="*/ 174171 w 2322273"/>
              <a:gd name="connsiteY52" fmla="*/ 1161137 h 2322273"/>
              <a:gd name="connsiteX53" fmla="*/ 461000 w 2322273"/>
              <a:gd name="connsiteY53" fmla="*/ 1861273 h 2322273"/>
              <a:gd name="connsiteX54" fmla="*/ 1161137 w 2322273"/>
              <a:gd name="connsiteY54" fmla="*/ 2148103 h 232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322273" h="2322273">
                <a:moveTo>
                  <a:pt x="632820" y="1230805"/>
                </a:moveTo>
                <a:lnTo>
                  <a:pt x="1047926" y="928909"/>
                </a:lnTo>
                <a:lnTo>
                  <a:pt x="632820" y="627014"/>
                </a:lnTo>
                <a:lnTo>
                  <a:pt x="528317" y="766350"/>
                </a:lnTo>
                <a:lnTo>
                  <a:pt x="751836" y="928909"/>
                </a:lnTo>
                <a:lnTo>
                  <a:pt x="528317" y="1091469"/>
                </a:lnTo>
                <a:lnTo>
                  <a:pt x="632820" y="1230805"/>
                </a:lnTo>
                <a:close/>
                <a:moveTo>
                  <a:pt x="1689454" y="1230805"/>
                </a:moveTo>
                <a:lnTo>
                  <a:pt x="1793956" y="1091469"/>
                </a:lnTo>
                <a:lnTo>
                  <a:pt x="1570437" y="928909"/>
                </a:lnTo>
                <a:lnTo>
                  <a:pt x="1793956" y="766350"/>
                </a:lnTo>
                <a:lnTo>
                  <a:pt x="1689454" y="627014"/>
                </a:lnTo>
                <a:lnTo>
                  <a:pt x="1274348" y="928909"/>
                </a:lnTo>
                <a:lnTo>
                  <a:pt x="1689454" y="1230805"/>
                </a:lnTo>
                <a:close/>
                <a:moveTo>
                  <a:pt x="986966" y="1747511"/>
                </a:moveTo>
                <a:lnTo>
                  <a:pt x="1161137" y="1573340"/>
                </a:lnTo>
                <a:lnTo>
                  <a:pt x="1335307" y="1747511"/>
                </a:lnTo>
                <a:lnTo>
                  <a:pt x="1509478" y="1573340"/>
                </a:lnTo>
                <a:lnTo>
                  <a:pt x="1622689" y="1686551"/>
                </a:lnTo>
                <a:lnTo>
                  <a:pt x="1744608" y="1564632"/>
                </a:lnTo>
                <a:lnTo>
                  <a:pt x="1509478" y="1329502"/>
                </a:lnTo>
                <a:lnTo>
                  <a:pt x="1335307" y="1503672"/>
                </a:lnTo>
                <a:lnTo>
                  <a:pt x="1161137" y="1329502"/>
                </a:lnTo>
                <a:lnTo>
                  <a:pt x="986966" y="1503672"/>
                </a:lnTo>
                <a:lnTo>
                  <a:pt x="812796" y="1329502"/>
                </a:lnTo>
                <a:lnTo>
                  <a:pt x="577666" y="1564632"/>
                </a:lnTo>
                <a:lnTo>
                  <a:pt x="699585" y="1686551"/>
                </a:lnTo>
                <a:lnTo>
                  <a:pt x="812796" y="1573340"/>
                </a:lnTo>
                <a:lnTo>
                  <a:pt x="986966" y="1747511"/>
                </a:lnTo>
                <a:close/>
                <a:moveTo>
                  <a:pt x="1161137" y="2322273"/>
                </a:moveTo>
                <a:cubicBezTo>
                  <a:pt x="1000514" y="2322273"/>
                  <a:pt x="849566" y="2291794"/>
                  <a:pt x="708293" y="2230834"/>
                </a:cubicBezTo>
                <a:cubicBezTo>
                  <a:pt x="567021" y="2169874"/>
                  <a:pt x="444135" y="2087143"/>
                  <a:pt x="339632" y="1982641"/>
                </a:cubicBezTo>
                <a:cubicBezTo>
                  <a:pt x="235130" y="1878139"/>
                  <a:pt x="152399" y="1755253"/>
                  <a:pt x="91440" y="1613980"/>
                </a:cubicBezTo>
                <a:cubicBezTo>
                  <a:pt x="30480" y="1472707"/>
                  <a:pt x="0" y="1321760"/>
                  <a:pt x="0" y="1161137"/>
                </a:cubicBezTo>
                <a:cubicBezTo>
                  <a:pt x="0" y="1000514"/>
                  <a:pt x="30480" y="849566"/>
                  <a:pt x="91440" y="708293"/>
                </a:cubicBezTo>
                <a:cubicBezTo>
                  <a:pt x="152399" y="567021"/>
                  <a:pt x="235130" y="444135"/>
                  <a:pt x="339632" y="339632"/>
                </a:cubicBezTo>
                <a:cubicBezTo>
                  <a:pt x="444135" y="235130"/>
                  <a:pt x="567021" y="152399"/>
                  <a:pt x="708293" y="91440"/>
                </a:cubicBezTo>
                <a:cubicBezTo>
                  <a:pt x="849566" y="30480"/>
                  <a:pt x="1000514" y="0"/>
                  <a:pt x="1161137" y="0"/>
                </a:cubicBezTo>
                <a:cubicBezTo>
                  <a:pt x="1321760" y="0"/>
                  <a:pt x="1472707" y="30480"/>
                  <a:pt x="1613980" y="91440"/>
                </a:cubicBezTo>
                <a:cubicBezTo>
                  <a:pt x="1755253" y="152399"/>
                  <a:pt x="1878139" y="235130"/>
                  <a:pt x="1982641" y="339632"/>
                </a:cubicBezTo>
                <a:cubicBezTo>
                  <a:pt x="2087143" y="444135"/>
                  <a:pt x="2169874" y="567021"/>
                  <a:pt x="2230834" y="708293"/>
                </a:cubicBezTo>
                <a:cubicBezTo>
                  <a:pt x="2291794" y="849566"/>
                  <a:pt x="2322273" y="1000514"/>
                  <a:pt x="2322273" y="1161137"/>
                </a:cubicBezTo>
                <a:cubicBezTo>
                  <a:pt x="2322273" y="1321760"/>
                  <a:pt x="2291794" y="1472707"/>
                  <a:pt x="2230834" y="1613980"/>
                </a:cubicBezTo>
                <a:cubicBezTo>
                  <a:pt x="2169874" y="1755253"/>
                  <a:pt x="2087143" y="1878139"/>
                  <a:pt x="1982641" y="1982641"/>
                </a:cubicBezTo>
                <a:cubicBezTo>
                  <a:pt x="1878139" y="2087143"/>
                  <a:pt x="1755253" y="2169874"/>
                  <a:pt x="1613980" y="2230834"/>
                </a:cubicBezTo>
                <a:cubicBezTo>
                  <a:pt x="1472707" y="2291794"/>
                  <a:pt x="1321760" y="2322273"/>
                  <a:pt x="1161137" y="2322273"/>
                </a:cubicBezTo>
                <a:close/>
                <a:moveTo>
                  <a:pt x="1161137" y="2148103"/>
                </a:moveTo>
                <a:cubicBezTo>
                  <a:pt x="1436674" y="2148103"/>
                  <a:pt x="1670054" y="2052492"/>
                  <a:pt x="1861273" y="1861273"/>
                </a:cubicBezTo>
                <a:cubicBezTo>
                  <a:pt x="2052492" y="1670034"/>
                  <a:pt x="2148103" y="1436654"/>
                  <a:pt x="2148103" y="1161137"/>
                </a:cubicBezTo>
                <a:cubicBezTo>
                  <a:pt x="2148103" y="885599"/>
                  <a:pt x="2052492" y="652219"/>
                  <a:pt x="1861273" y="461000"/>
                </a:cubicBezTo>
                <a:cubicBezTo>
                  <a:pt x="1670054" y="269781"/>
                  <a:pt x="1436674" y="174171"/>
                  <a:pt x="1161137" y="174171"/>
                </a:cubicBezTo>
                <a:cubicBezTo>
                  <a:pt x="885619" y="174171"/>
                  <a:pt x="652240" y="269781"/>
                  <a:pt x="461000" y="461000"/>
                </a:cubicBezTo>
                <a:cubicBezTo>
                  <a:pt x="269781" y="652219"/>
                  <a:pt x="174171" y="885599"/>
                  <a:pt x="174171" y="1161137"/>
                </a:cubicBezTo>
                <a:cubicBezTo>
                  <a:pt x="174171" y="1436654"/>
                  <a:pt x="269781" y="1670034"/>
                  <a:pt x="461000" y="1861273"/>
                </a:cubicBezTo>
                <a:cubicBezTo>
                  <a:pt x="652240" y="2052492"/>
                  <a:pt x="885619" y="2148103"/>
                  <a:pt x="1161137" y="2148103"/>
                </a:cubicBezTo>
                <a:close/>
              </a:path>
            </a:pathLst>
          </a:custGeom>
          <a:solidFill>
            <a:srgbClr val="B41C1C"/>
          </a:solidFill>
          <a:ln w="2897" cap="flat">
            <a:noFill/>
            <a:prstDash val="solid"/>
            <a:miter/>
          </a:ln>
        </p:spPr>
        <p:txBody>
          <a:bodyPr rtlCol="0" anchor="ctr"/>
          <a:lstStyle/>
          <a:p>
            <a:endParaRPr lang="en-SG">
              <a:solidFill>
                <a:srgbClr val="E97132"/>
              </a:solidFill>
            </a:endParaRPr>
          </a:p>
        </p:txBody>
      </p:sp>
      <p:grpSp>
        <p:nvGrpSpPr>
          <p:cNvPr id="11" name="Group 10">
            <a:extLst>
              <a:ext uri="{FF2B5EF4-FFF2-40B4-BE49-F238E27FC236}">
                <a16:creationId xmlns:a16="http://schemas.microsoft.com/office/drawing/2014/main" id="{A1C8DE82-F798-58C7-74ED-333BFE85EA29}"/>
              </a:ext>
            </a:extLst>
          </p:cNvPr>
          <p:cNvGrpSpPr/>
          <p:nvPr/>
        </p:nvGrpSpPr>
        <p:grpSpPr>
          <a:xfrm>
            <a:off x="7921746" y="4605027"/>
            <a:ext cx="1818016" cy="939308"/>
            <a:chOff x="7953828" y="4405066"/>
            <a:chExt cx="2857500" cy="1476376"/>
          </a:xfrm>
        </p:grpSpPr>
        <p:pic>
          <p:nvPicPr>
            <p:cNvPr id="23554" name="Picture 2">
              <a:extLst>
                <a:ext uri="{FF2B5EF4-FFF2-40B4-BE49-F238E27FC236}">
                  <a16:creationId xmlns:a16="http://schemas.microsoft.com/office/drawing/2014/main" id="{FAB85FF3-35FF-B8FF-A70C-4B4826B092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828" y="4405067"/>
              <a:ext cx="2857500" cy="14763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8DE7F4B-A390-DE30-5737-3EC15E698EE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953828" y="4405066"/>
              <a:ext cx="2857500" cy="1476375"/>
            </a:xfrm>
            <a:custGeom>
              <a:avLst/>
              <a:gdLst>
                <a:gd name="connsiteX0" fmla="*/ 985034 w 2857500"/>
                <a:gd name="connsiteY0" fmla="*/ 0 h 1476375"/>
                <a:gd name="connsiteX1" fmla="*/ 2857500 w 2857500"/>
                <a:gd name="connsiteY1" fmla="*/ 0 h 1476375"/>
                <a:gd name="connsiteX2" fmla="*/ 2857500 w 2857500"/>
                <a:gd name="connsiteY2" fmla="*/ 1476375 h 1476375"/>
                <a:gd name="connsiteX3" fmla="*/ 0 w 2857500"/>
                <a:gd name="connsiteY3" fmla="*/ 1476375 h 1476375"/>
                <a:gd name="connsiteX4" fmla="*/ 0 w 2857500"/>
                <a:gd name="connsiteY4" fmla="*/ 1026683 h 1476375"/>
                <a:gd name="connsiteX5" fmla="*/ 985034 w 2857500"/>
                <a:gd name="connsiteY5" fmla="*/ 1026683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0" h="1476375">
                  <a:moveTo>
                    <a:pt x="985034" y="0"/>
                  </a:moveTo>
                  <a:lnTo>
                    <a:pt x="2857500" y="0"/>
                  </a:lnTo>
                  <a:lnTo>
                    <a:pt x="2857500" y="1476375"/>
                  </a:lnTo>
                  <a:lnTo>
                    <a:pt x="0" y="1476375"/>
                  </a:lnTo>
                  <a:lnTo>
                    <a:pt x="0" y="1026683"/>
                  </a:lnTo>
                  <a:lnTo>
                    <a:pt x="985034" y="1026683"/>
                  </a:lnTo>
                  <a:close/>
                </a:path>
              </a:pathLst>
            </a:cu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27438220"/>
      </p:ext>
    </p:extLst>
  </p:cSld>
  <p:clrMapOvr>
    <a:masterClrMapping/>
  </p:clrMapOvr>
  <mc:AlternateContent xmlns:mc="http://schemas.openxmlformats.org/markup-compatibility/2006">
    <mc:Choice xmlns:p159="http://schemas.microsoft.com/office/powerpoint/2015/09/main" Requires="p159">
      <p:transition spd="slow"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childTnLst>
                                </p:cTn>
                              </p:par>
                            </p:childTnLst>
                          </p:cTn>
                        </p:par>
                        <p:par>
                          <p:cTn id="8" fill="hold">
                            <p:stCondLst>
                              <p:cond delay="275"/>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250"/>
                                        <p:tgtEl>
                                          <p:spTgt spid="2">
                                            <p:txEl>
                                              <p:pRg st="1" end="1"/>
                                            </p:txEl>
                                          </p:spTgt>
                                        </p:tgtEl>
                                      </p:cBhvr>
                                    </p:animEffect>
                                  </p:childTnLst>
                                </p:cTn>
                              </p:par>
                            </p:childTnLst>
                          </p:cTn>
                        </p:par>
                        <p:par>
                          <p:cTn id="12" fill="hold">
                            <p:stCondLst>
                              <p:cond delay="700"/>
                            </p:stCondLst>
                            <p:childTnLst>
                              <p:par>
                                <p:cTn id="13" presetID="10" presetClass="entr" presetSubtype="0" fill="hold" nodeType="afterEffect">
                                  <p:stCondLst>
                                    <p:cond delay="0"/>
                                  </p:stCondLst>
                                  <p:iterate type="wd">
                                    <p:tmPct val="10000"/>
                                  </p:iterate>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par>
                          <p:cTn id="16" fill="hold">
                            <p:stCondLst>
                              <p:cond delay="950"/>
                            </p:stCondLst>
                            <p:childTnLst>
                              <p:par>
                                <p:cTn id="17" presetID="1" presetClass="entr" presetSubtype="0" fill="hold" grpId="1"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par>
                                <p:cTn id="19" presetID="63" presetClass="path" presetSubtype="0" accel="50000" decel="50000" fill="hold" grpId="0" nodeType="withEffect">
                                  <p:stCondLst>
                                    <p:cond delay="0"/>
                                  </p:stCondLst>
                                  <p:childTnLst>
                                    <p:animMotion origin="layout" path="M -3.125E-6 4.44444E-6 L 0.00951 0.01527 " pathEditMode="relative" rAng="0" ptsTypes="AA">
                                      <p:cBhvr>
                                        <p:cTn id="20" dur="1000" fill="hold"/>
                                        <p:tgtEl>
                                          <p:spTgt spid="21">
                                            <p:txEl>
                                              <p:pRg st="0" end="0"/>
                                            </p:txEl>
                                          </p:spTgt>
                                        </p:tgtEl>
                                        <p:attrNameLst>
                                          <p:attrName>ppt_x</p:attrName>
                                          <p:attrName>ppt_y</p:attrName>
                                        </p:attrNameLst>
                                      </p:cBhvr>
                                      <p:rCtr x="46900" y="764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1"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ticle">
            <a:extLst>
              <a:ext uri="{FF2B5EF4-FFF2-40B4-BE49-F238E27FC236}">
                <a16:creationId xmlns:a16="http://schemas.microsoft.com/office/drawing/2014/main" id="{BF41E68B-4BBD-D6CC-203B-626E2806B044}"/>
              </a:ext>
            </a:extLst>
          </p:cNvPr>
          <p:cNvSpPr txBox="1"/>
          <p:nvPr/>
        </p:nvSpPr>
        <p:spPr>
          <a:xfrm>
            <a:off x="658586" y="7137674"/>
            <a:ext cx="10874829" cy="28530887"/>
          </a:xfrm>
          <a:prstGeom prst="rect">
            <a:avLst/>
          </a:prstGeom>
          <a:noFill/>
        </p:spPr>
        <p:txBody>
          <a:bodyPr wrap="square">
            <a:spAutoFit/>
          </a:bodyPr>
          <a:lstStyle/>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CNA meets two young individuals figuring out how to live life while ensuring their siblings with special needs have a</a:t>
            </a:r>
          </a:p>
          <a:p>
            <a:pPr algn="just"/>
            <a:endPar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 COULDN'T I HAVE A REGULAR OLDER BROTHER?“</a:t>
            </a:r>
          </a:p>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It wasn’t always smooth sailing for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especially when she was a teenager trying to carve out her own path. “I was always rambling on about why this was happening to me and why I couldn't have a regular older brother,” she said, adding that she was even bullied by others who thought she was lying about her brother to get attention. While going through puberty, her brother had more aggressive meltdowns, and would leave his sister with bite marks on her arms. Today the siblings are closer than ever. “Bala starts every day as a reboot. Even when we’re frustrated at each other, we’ll be back to square one the next day like nothing happened. I’m thankful that I don’t have to deal with grudges, like other siblings might have to,” said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Her brother's friendly nature, bright smile and 1.81m stature have also earned him the moniker of “calm giant” in the family.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Vaduvkarasi</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often feels mentally drained from taking care of Balamurugan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but seeing a smile on her brother's face makes it all worth it . (Photo: CNA/</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Raydza</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Rahman)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still worries whether her brother will ever be independent in his daily living, and she hopes she'll be able to take care of him for the rest of his life. To get some respite from the stresses of caregiving, she turns to good food as a "pick-me-up" as well as running and going to the gym. “Taking care of Bala means taking care of myself, because I need to be healthy and strong enough to be able to care for him,” she said. Financial concerns are also at play, ever since she made the switch from full-time to part-time work to better manage the caregiving needs of her mother and brother. But the load isn't entirely on her shoulders. Her husband of two years has made an effort to learn more about her brother and to accompany them for medical appointments. “He moved in and started helping out in the house, and understood the levels of caregiving he can afford to do," she said. "So if I’m giving my 80 per cent, he’ll give his 20 per cent and we try to interchange depending on our schedules.” As for what the couple want for themselves, that painful memory from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dating past still lingers - though she revealed she would consider having a child in five years. “If I’m going to have a child, how would I go through the pregnancy while dealing with Bala? Will he understand the pregnancy? Will he be calm when the baby is here?” she asked. “These are the fears that I have.“</a:t>
            </a:r>
          </a:p>
          <a:p>
            <a:pPr algn="just"/>
            <a:b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b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CAREGIVING OBLIGATIONS</a:t>
            </a:r>
          </a:p>
          <a:p>
            <a:pPr algn="just"/>
            <a:b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b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Not all siblings would take on a caregiving role as willingly as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has, said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Amber Lim, clinical psychologist at Reconnect Psychology &amp; Family Therapy. She said that while families with a close relationship do it out of love, many millennials might feel forced into it instead. “While most of our parents will ask us to focus on education and jobs, these siblings need to balance their ageing parents, the care needs of siblings with special needs, and worry if their siblings are being well taken care of.” “</a:t>
            </a:r>
            <a:r>
              <a:rPr lang="en-US" sz="2400" spc="300">
                <a:solidFill>
                  <a:srgbClr val="F8EEDF"/>
                </a:solidFill>
                <a:latin typeface="Sans Serif Collection" panose="020B0502040504020204" pitchFamily="34" charset="0"/>
                <a:ea typeface="Sans Serif Collection" panose="020B0502040504020204" pitchFamily="34" charset="0"/>
                <a:cs typeface="Sans Serif Collection" panose="020B0502040504020204" pitchFamily="34" charset="0"/>
              </a:rPr>
              <a:t>Those that feel obligated can often feel a sense of loneliness and helplessness, compared to someone who is well-supported,”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Lim said.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Shireen Yeo, founder of sibling support group Sibs Unite, said it was important for caregivers to share their struggles with other members of the household if possible, as well as people outside the family. “For some of us, it’s the </a:t>
            </a:r>
            <a:r>
              <a:rPr lang="en-US" sz="2400" spc="300">
                <a:solidFill>
                  <a:srgbClr val="F8EEDF"/>
                </a:solidFill>
                <a:latin typeface="Sans Serif Collection" panose="020B0502040504020204" pitchFamily="34" charset="0"/>
                <a:ea typeface="Sans Serif Collection" panose="020B0502040504020204" pitchFamily="34" charset="0"/>
                <a:cs typeface="Sans Serif Collection" panose="020B0502040504020204" pitchFamily="34" charset="0"/>
              </a:rPr>
              <a:t>only safe space </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where we </a:t>
            </a:r>
            <a:r>
              <a:rPr lang="en-US" sz="2400" spc="300">
                <a:solidFill>
                  <a:srgbClr val="F8EEDF"/>
                </a:solidFill>
                <a:latin typeface="Sans Serif Collection" panose="020B0502040504020204" pitchFamily="34" charset="0"/>
                <a:ea typeface="Sans Serif Collection" panose="020B0502040504020204" pitchFamily="34" charset="0"/>
                <a:cs typeface="Sans Serif Collection" panose="020B0502040504020204" pitchFamily="34" charset="0"/>
              </a:rPr>
              <a:t>can talk about experiences that other people might not understand,</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she said. “There is an internal desire to meet people that can resonate with their struggles.” Sisters Rebecca and Rachel Boey singing together at the piano on Jan 27, 2025. (Photo: CNA/</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Raydza</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Rahman)</a:t>
            </a:r>
          </a:p>
          <a:p>
            <a:pPr algn="just"/>
            <a:endPar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 CLOSE BUT CHALLENGING RELATIONSHIP</a:t>
            </a:r>
          </a:p>
          <a:p>
            <a:pPr algn="just"/>
            <a:endPar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For 29-year-old caregiver Rachel Boey, a source of support, </a:t>
            </a:r>
          </a:p>
        </p:txBody>
      </p:sp>
      <p:sp>
        <p:nvSpPr>
          <p:cNvPr id="18" name="Rectangle 17">
            <a:extLst>
              <a:ext uri="{FF2B5EF4-FFF2-40B4-BE49-F238E27FC236}">
                <a16:creationId xmlns:a16="http://schemas.microsoft.com/office/drawing/2014/main" id="{B689A813-D01D-5151-8206-51A0CFD3ECC1}"/>
              </a:ext>
            </a:extLst>
          </p:cNvPr>
          <p:cNvSpPr>
            <a:spLocks noGrp="1" noRot="1" noMove="1" noResize="1" noEditPoints="1" noAdjustHandles="1" noChangeArrowheads="1" noChangeShapeType="1"/>
          </p:cNvSpPr>
          <p:nvPr/>
        </p:nvSpPr>
        <p:spPr>
          <a:xfrm>
            <a:off x="0" y="-38100"/>
            <a:ext cx="12192000" cy="4378088"/>
          </a:xfrm>
          <a:prstGeom prst="rect">
            <a:avLst/>
          </a:prstGeom>
          <a:gradFill>
            <a:gsLst>
              <a:gs pos="46000">
                <a:srgbClr val="000000"/>
              </a:gs>
              <a:gs pos="75000">
                <a:srgbClr val="000000">
                  <a:alpha val="0"/>
                </a:srgbClr>
              </a:gs>
              <a:gs pos="0">
                <a:schemeClr val="bg1"/>
              </a:gs>
              <a:gs pos="0">
                <a:srgbClr val="000000"/>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B">
            <a:extLst>
              <a:ext uri="{FF2B5EF4-FFF2-40B4-BE49-F238E27FC236}">
                <a16:creationId xmlns:a16="http://schemas.microsoft.com/office/drawing/2014/main" id="{71FA3135-74C9-C269-190B-112C96126DE9}"/>
              </a:ext>
            </a:extLst>
          </p:cNvPr>
          <p:cNvSpPr txBox="1"/>
          <p:nvPr/>
        </p:nvSpPr>
        <p:spPr>
          <a:xfrm>
            <a:off x="1994243" y="2759586"/>
            <a:ext cx="9589975" cy="1338828"/>
          </a:xfrm>
          <a:prstGeom prst="rect">
            <a:avLst/>
          </a:prstGeom>
          <a:noFill/>
        </p:spPr>
        <p:txBody>
          <a:bodyPr wrap="square">
            <a:spAutoFit/>
          </a:bodyPr>
          <a:lstStyle/>
          <a:p>
            <a:pPr lvl="1">
              <a:spcAft>
                <a:spcPts val="600"/>
              </a:spcAft>
            </a:pPr>
            <a:r>
              <a:rPr lang="en-US" sz="2800" b="1" i="0">
                <a:solidFill>
                  <a:srgbClr val="F8EEDF"/>
                </a:solidFill>
                <a:effectLst/>
                <a:latin typeface="Gill Sans Nova" panose="020B0602020104020203" pitchFamily="34" charset="0"/>
                <a:cs typeface="Times New Roman" panose="02020603050405020304" pitchFamily="18" charset="0"/>
              </a:rPr>
              <a:t>'I worry if he’s taken care of’:  The tears and fears of millennial caregivers to siblings with special needs</a:t>
            </a:r>
            <a:endParaRPr lang="en-US" sz="2000" i="0">
              <a:solidFill>
                <a:srgbClr val="BF3131"/>
              </a:solidFill>
              <a:effectLst/>
              <a:latin typeface="Gill Sans Nova" panose="020B0602020104020203" pitchFamily="34" charset="0"/>
              <a:cs typeface="Times New Roman" panose="02020603050405020304" pitchFamily="18" charset="0"/>
            </a:endParaRPr>
          </a:p>
          <a:p>
            <a:pPr lvl="1"/>
            <a:r>
              <a:rPr lang="en-US" sz="2000" i="0">
                <a:solidFill>
                  <a:schemeClr val="tx2">
                    <a:lumMod val="50000"/>
                  </a:schemeClr>
                </a:solidFill>
                <a:effectLst/>
                <a:latin typeface="Gill Sans Nova" panose="020B0602020104020203" pitchFamily="34" charset="0"/>
                <a:cs typeface="Times New Roman" panose="02020603050405020304" pitchFamily="18" charset="0"/>
              </a:rPr>
              <a:t>By Charmaine Jacob | 31 Jan 2025</a:t>
            </a:r>
          </a:p>
        </p:txBody>
      </p:sp>
      <p:grpSp>
        <p:nvGrpSpPr>
          <p:cNvPr id="11" name="!!Logo">
            <a:extLst>
              <a:ext uri="{FF2B5EF4-FFF2-40B4-BE49-F238E27FC236}">
                <a16:creationId xmlns:a16="http://schemas.microsoft.com/office/drawing/2014/main" id="{4A209A30-342E-2F57-6E88-7C4F30E3886D}"/>
              </a:ext>
            </a:extLst>
          </p:cNvPr>
          <p:cNvGrpSpPr/>
          <p:nvPr/>
        </p:nvGrpSpPr>
        <p:grpSpPr>
          <a:xfrm>
            <a:off x="607782" y="2549225"/>
            <a:ext cx="1386461" cy="1759551"/>
            <a:chOff x="-585334" y="1480210"/>
            <a:chExt cx="1170668" cy="1485689"/>
          </a:xfrm>
        </p:grpSpPr>
        <p:pic>
          <p:nvPicPr>
            <p:cNvPr id="1032" name="Picture 8" descr="CNA (TV network) - Wikipedia">
              <a:extLst>
                <a:ext uri="{FF2B5EF4-FFF2-40B4-BE49-F238E27FC236}">
                  <a16:creationId xmlns:a16="http://schemas.microsoft.com/office/drawing/2014/main" id="{32C00BBD-503A-9BAF-BFB8-993EC333C4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34" y="1480210"/>
              <a:ext cx="1170668" cy="14856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CNA (TV network) - Wikipedia">
              <a:extLst>
                <a:ext uri="{FF2B5EF4-FFF2-40B4-BE49-F238E27FC236}">
                  <a16:creationId xmlns:a16="http://schemas.microsoft.com/office/drawing/2014/main" id="{F2059D3C-0360-0BA8-9827-70C73C5BC90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t="70590"/>
            <a:stretch/>
          </p:blipFill>
          <p:spPr bwMode="auto">
            <a:xfrm>
              <a:off x="-585334" y="2510971"/>
              <a:ext cx="1170668" cy="436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79149908"/>
      </p:ext>
    </p:extLst>
  </p:cSld>
  <p:clrMapOvr>
    <a:masterClrMapping/>
  </p:clrMapOvr>
  <mc:AlternateContent xmlns:mc="http://schemas.openxmlformats.org/markup-compatibility/2006">
    <mc:Choice xmlns:p159="http://schemas.microsoft.com/office/powerpoint/2015/09/main" Requires="p159">
      <p:transition advClick="0">
        <p159:morph option="byObject"/>
      </p:transition>
    </mc:Choice>
    <mc:Fallback>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57DCC-F6A2-5261-56FC-DBC9447A4EEE}"/>
            </a:ext>
          </a:extLst>
        </p:cNvPr>
        <p:cNvGrpSpPr/>
        <p:nvPr/>
      </p:nvGrpSpPr>
      <p:grpSpPr>
        <a:xfrm>
          <a:off x="0" y="0"/>
          <a:ext cx="0" cy="0"/>
          <a:chOff x="0" y="0"/>
          <a:chExt cx="0" cy="0"/>
        </a:xfrm>
      </p:grpSpPr>
      <p:sp>
        <p:nvSpPr>
          <p:cNvPr id="19" name="!!Article">
            <a:extLst>
              <a:ext uri="{FF2B5EF4-FFF2-40B4-BE49-F238E27FC236}">
                <a16:creationId xmlns:a16="http://schemas.microsoft.com/office/drawing/2014/main" id="{6C940E43-B992-F353-432B-B1B75705F230}"/>
              </a:ext>
            </a:extLst>
          </p:cNvPr>
          <p:cNvSpPr txBox="1"/>
          <p:nvPr/>
        </p:nvSpPr>
        <p:spPr>
          <a:xfrm>
            <a:off x="607782" y="-19027562"/>
            <a:ext cx="10874829" cy="28530887"/>
          </a:xfrm>
          <a:prstGeom prst="rect">
            <a:avLst/>
          </a:prstGeom>
          <a:noFill/>
        </p:spPr>
        <p:txBody>
          <a:bodyPr wrap="square">
            <a:spAutoFit/>
          </a:bodyPr>
          <a:lstStyle/>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CNA meets two young individuals figuring out how to live life while ensuring their siblings with special needs have a</a:t>
            </a:r>
          </a:p>
          <a:p>
            <a:pPr algn="just"/>
            <a:endPar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"WHY COULDN'T I HAVE A REGULAR OLDER BROTHER?“</a:t>
            </a:r>
          </a:p>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It wasn’t always smooth sailing for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especially when she was a teenager trying to carve out her own path. “I was always rambling on about why this was happening to me and why I couldn't have a regular older brother,” she said, adding that she was even bullied by others who thought she was lying about her brother to get attention. While going through puberty, her brother had more aggressive meltdowns, and would leave his sister with bite marks on her arms. Today the siblings are closer than ever. “Bala starts every day as a reboot. Even when we’re frustrated at each other, we’ll be back to square one the next day like nothing happened. I’m thankful that I don’t have to deal with grudges, like other siblings might have to,” said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Her brother's friendly nature, bright smile and 1.81m stature have also earned him the moniker of “calm giant” in the family.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Vaduvkarasi</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often feels mentally drained from taking care of Balamurugan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but seeing a smile on her brother's face makes it all worth it . (Photo: CNA/</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Raydza</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Rahman)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still worries whether her brother will ever be independent in his daily living, and she hopes she'll be able to take care of him for the rest of his life. To get some respite from the stresses of caregiving, she turns to good food as a "pick-me-up" as well as running and going to the gym. “Taking care of Bala means taking care of myself, because I need to be healthy and strong enough to be able to care for him,” she said. Financial concerns are also at play, ever since she made the switch from full-time to part-time work to better manage the caregiving needs of her mother and brother. But the load isn't entirely on her shoulders. Her husband of two years has made an effort to learn more about her brother and to accompany them for medical appointments. “He moved in and started helping out in the house, and understood the levels of caregiving he can afford to do," she said. "So if I’m giving my 80 per cent, he’ll give his 20 per cent and we try to interchange depending on our schedules.” As for what the couple want for themselves, that painful memory from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dating past still lingers - though she revealed she would consider having a child in five years. “If I’m going to have a child, how would I go through the pregnancy while dealing with Bala? Will he understand the pregnancy? Will he be calm when the baby is here?” she asked. “These are the fears that I have.“</a:t>
            </a:r>
          </a:p>
          <a:p>
            <a:pPr algn="just"/>
            <a:b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b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CAREGIVING OBLIGATIONS</a:t>
            </a:r>
          </a:p>
          <a:p>
            <a:pPr algn="just"/>
            <a:b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b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Not all siblings would take on a caregiving role as willingly as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Chandramogan</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has, said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Amber Lim, clinical psychologist at Reconnect Psychology &amp; Family Therapy. She said that while families with a close relationship do it out of love, many millennials might feel forced into it instead. “While most of our parents will ask us to focus on education and jobs, these siblings need to balance their ageing parents, the care needs of siblings with special needs, and worry if their siblings are being well taken care of.” “Those that feel obligated can</a:t>
            </a:r>
            <a:r>
              <a:rPr lang="en-US" sz="2400" spc="300">
                <a:solidFill>
                  <a:srgbClr val="F8EEDF"/>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b="1" spc="300">
                <a:solidFill>
                  <a:srgbClr val="F8EEDF"/>
                </a:solidFill>
                <a:latin typeface="Sans Serif Collection" panose="020B0502040504020204" pitchFamily="34" charset="0"/>
                <a:ea typeface="Sans Serif Collection" panose="020B0502040504020204" pitchFamily="34" charset="0"/>
                <a:cs typeface="Sans Serif Collection" panose="020B0502040504020204" pitchFamily="34" charset="0"/>
              </a:rPr>
              <a:t>often feel a sense of loneliness and helplessness, </a:t>
            </a:r>
            <a:r>
              <a:rPr lang="en-US" sz="2400" spc="300">
                <a:solidFill>
                  <a:srgbClr val="F8EEDF"/>
                </a:solidFill>
                <a:latin typeface="Sans Serif Collection" panose="020B0502040504020204" pitchFamily="34" charset="0"/>
                <a:ea typeface="Sans Serif Collection" panose="020B0502040504020204" pitchFamily="34" charset="0"/>
                <a:cs typeface="Sans Serif Collection" panose="020B0502040504020204" pitchFamily="34" charset="0"/>
              </a:rPr>
              <a:t>compared to someone who is well-supported,”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Lim said. </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Ms</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Shireen Yeo, founder of sibling support group Sibs Unite, said it was important for caregivers to share their struggles with other members of the household if possible, as well as people outside the family. “For some of us, it’s the </a:t>
            </a:r>
            <a:r>
              <a:rPr lang="en-US" sz="2400" spc="300">
                <a:solidFill>
                  <a:srgbClr val="F8EEDF"/>
                </a:solidFill>
                <a:latin typeface="Sans Serif Collection" panose="020B0502040504020204" pitchFamily="34" charset="0"/>
                <a:ea typeface="Sans Serif Collection" panose="020B0502040504020204" pitchFamily="34" charset="0"/>
                <a:cs typeface="Sans Serif Collection" panose="020B0502040504020204" pitchFamily="34" charset="0"/>
              </a:rPr>
              <a:t>only safe space </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where we can talk about experiences that </a:t>
            </a:r>
            <a:r>
              <a:rPr lang="en-US" sz="2400" b="1" spc="300">
                <a:solidFill>
                  <a:srgbClr val="F8EEDF"/>
                </a:solidFill>
                <a:latin typeface="Sans Serif Collection" panose="020B0502040504020204" pitchFamily="34" charset="0"/>
                <a:ea typeface="Sans Serif Collection" panose="020B0502040504020204" pitchFamily="34" charset="0"/>
                <a:cs typeface="Sans Serif Collection" panose="020B0502040504020204" pitchFamily="34" charset="0"/>
              </a:rPr>
              <a:t>other people might not understand,</a:t>
            </a:r>
            <a:r>
              <a:rPr lang="en-US" sz="2400" b="1"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she said. “There is an internal desire to meet people that can resonate with their struggles.” Sisters Rebecca and Rachel Boey singing together at the piano on Jan 27, 2025. (Photo: CNA/</a:t>
            </a:r>
            <a:r>
              <a:rPr lang="en-US" sz="2400" spc="300" err="1">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Raydza</a:t>
            </a:r>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 Rahman)</a:t>
            </a:r>
          </a:p>
          <a:p>
            <a:pPr algn="just"/>
            <a:endPar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A CLOSE BUT CHALLENGING RELATIONSHIP</a:t>
            </a:r>
          </a:p>
          <a:p>
            <a:pPr algn="just"/>
            <a:endPar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endParaRPr>
          </a:p>
          <a:p>
            <a:pPr algn="just"/>
            <a:r>
              <a:rPr lang="en-US" sz="2400" spc="300">
                <a:solidFill>
                  <a:schemeClr val="tx2">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For 29-year-old caregiver Rachel Boey, a source of support, </a:t>
            </a:r>
          </a:p>
        </p:txBody>
      </p:sp>
      <p:sp>
        <p:nvSpPr>
          <p:cNvPr id="18" name="Rectangle 17">
            <a:extLst>
              <a:ext uri="{FF2B5EF4-FFF2-40B4-BE49-F238E27FC236}">
                <a16:creationId xmlns:a16="http://schemas.microsoft.com/office/drawing/2014/main" id="{C9E0F178-01DE-F474-8A69-9DF3FAEEDD3E}"/>
              </a:ext>
            </a:extLst>
          </p:cNvPr>
          <p:cNvSpPr>
            <a:spLocks noGrp="1" noRot="1" noMove="1" noResize="1" noEditPoints="1" noAdjustHandles="1" noChangeArrowheads="1" noChangeShapeType="1"/>
          </p:cNvSpPr>
          <p:nvPr/>
        </p:nvSpPr>
        <p:spPr>
          <a:xfrm>
            <a:off x="0" y="-38100"/>
            <a:ext cx="12192000" cy="4378088"/>
          </a:xfrm>
          <a:prstGeom prst="rect">
            <a:avLst/>
          </a:prstGeom>
          <a:gradFill>
            <a:gsLst>
              <a:gs pos="46000">
                <a:srgbClr val="000000"/>
              </a:gs>
              <a:gs pos="75000">
                <a:srgbClr val="000000">
                  <a:alpha val="0"/>
                </a:srgbClr>
              </a:gs>
              <a:gs pos="0">
                <a:schemeClr val="bg1"/>
              </a:gs>
              <a:gs pos="0">
                <a:srgbClr val="000000"/>
              </a:gs>
              <a:gs pos="100000">
                <a:schemeClr val="bg1">
                  <a:alpha val="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B">
            <a:extLst>
              <a:ext uri="{FF2B5EF4-FFF2-40B4-BE49-F238E27FC236}">
                <a16:creationId xmlns:a16="http://schemas.microsoft.com/office/drawing/2014/main" id="{397E35BA-C765-44C4-9C5B-CD2DA5BFC397}"/>
              </a:ext>
            </a:extLst>
          </p:cNvPr>
          <p:cNvSpPr txBox="1"/>
          <p:nvPr/>
        </p:nvSpPr>
        <p:spPr>
          <a:xfrm>
            <a:off x="1994243" y="657248"/>
            <a:ext cx="9589975" cy="1338828"/>
          </a:xfrm>
          <a:prstGeom prst="rect">
            <a:avLst/>
          </a:prstGeom>
          <a:noFill/>
        </p:spPr>
        <p:txBody>
          <a:bodyPr wrap="square">
            <a:spAutoFit/>
          </a:bodyPr>
          <a:lstStyle/>
          <a:p>
            <a:pPr lvl="1">
              <a:spcAft>
                <a:spcPts val="600"/>
              </a:spcAft>
            </a:pPr>
            <a:r>
              <a:rPr lang="en-US" sz="2800" b="1" i="0">
                <a:solidFill>
                  <a:srgbClr val="F8EEDF"/>
                </a:solidFill>
                <a:effectLst/>
                <a:latin typeface="Gill Sans Nova" panose="020B0602020104020203" pitchFamily="34" charset="0"/>
                <a:cs typeface="Times New Roman" panose="02020603050405020304" pitchFamily="18" charset="0"/>
              </a:rPr>
              <a:t>'I worry if he’s taken care of’:  The tears and fears of millennial caregivers to siblings with special needs</a:t>
            </a:r>
            <a:endParaRPr lang="en-US" sz="2000" i="0">
              <a:solidFill>
                <a:srgbClr val="BF3131"/>
              </a:solidFill>
              <a:effectLst/>
              <a:latin typeface="Gill Sans Nova" panose="020B0602020104020203" pitchFamily="34" charset="0"/>
              <a:cs typeface="Times New Roman" panose="02020603050405020304" pitchFamily="18" charset="0"/>
            </a:endParaRPr>
          </a:p>
          <a:p>
            <a:pPr lvl="1"/>
            <a:r>
              <a:rPr lang="en-US" sz="2000" i="0">
                <a:solidFill>
                  <a:schemeClr val="tx2">
                    <a:lumMod val="50000"/>
                  </a:schemeClr>
                </a:solidFill>
                <a:effectLst/>
                <a:latin typeface="Gill Sans Nova" panose="020B0602020104020203" pitchFamily="34" charset="0"/>
                <a:cs typeface="Times New Roman" panose="02020603050405020304" pitchFamily="18" charset="0"/>
              </a:rPr>
              <a:t>By Charmaine Jacob | 31 Jan 2025</a:t>
            </a:r>
          </a:p>
        </p:txBody>
      </p:sp>
      <p:grpSp>
        <p:nvGrpSpPr>
          <p:cNvPr id="4" name="!!Logo">
            <a:extLst>
              <a:ext uri="{FF2B5EF4-FFF2-40B4-BE49-F238E27FC236}">
                <a16:creationId xmlns:a16="http://schemas.microsoft.com/office/drawing/2014/main" id="{F80F1D5C-C6E1-F283-27C6-6B044B50B6F3}"/>
              </a:ext>
            </a:extLst>
          </p:cNvPr>
          <p:cNvGrpSpPr/>
          <p:nvPr/>
        </p:nvGrpSpPr>
        <p:grpSpPr>
          <a:xfrm>
            <a:off x="607782" y="446887"/>
            <a:ext cx="1386461" cy="1759551"/>
            <a:chOff x="-585334" y="1480210"/>
            <a:chExt cx="1170668" cy="1485689"/>
          </a:xfrm>
        </p:grpSpPr>
        <p:pic>
          <p:nvPicPr>
            <p:cNvPr id="5" name="Picture 8" descr="CNA (TV network) - Wikipedia">
              <a:extLst>
                <a:ext uri="{FF2B5EF4-FFF2-40B4-BE49-F238E27FC236}">
                  <a16:creationId xmlns:a16="http://schemas.microsoft.com/office/drawing/2014/main" id="{C934CC77-97DD-260D-1DCF-8C180F8CA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334" y="1480210"/>
              <a:ext cx="1170668" cy="14856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CNA (TV network) - Wikipedia">
              <a:extLst>
                <a:ext uri="{FF2B5EF4-FFF2-40B4-BE49-F238E27FC236}">
                  <a16:creationId xmlns:a16="http://schemas.microsoft.com/office/drawing/2014/main" id="{9F022BBC-B393-2B67-8897-13A74399034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t="70590"/>
            <a:stretch/>
          </p:blipFill>
          <p:spPr bwMode="auto">
            <a:xfrm>
              <a:off x="-585334" y="2510971"/>
              <a:ext cx="1170668" cy="4369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716548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
</p:tagLst>
</file>

<file path=ppt/tags/tag2.xml><?xml version="1.0" encoding="utf-8"?>
<p:tagLst xmlns:a="http://schemas.openxmlformats.org/drawingml/2006/main" xmlns:r="http://schemas.openxmlformats.org/officeDocument/2006/relationships" xmlns:p="http://schemas.openxmlformats.org/presentationml/2006/main">
  <p:tag name="TIMING" val="|0.4"/>
</p:tagLst>
</file>

<file path=ppt/theme/theme1.xml><?xml version="1.0" encoding="utf-8"?>
<a:theme xmlns:a="http://schemas.openxmlformats.org/drawingml/2006/main" name="Office Theme">
  <a:themeElements>
    <a:clrScheme name="Humanity challenge">
      <a:dk1>
        <a:sysClr val="windowText" lastClr="000000"/>
      </a:dk1>
      <a:lt1>
        <a:sysClr val="window" lastClr="FFFFFF"/>
      </a:lt1>
      <a:dk2>
        <a:srgbClr val="0E2841"/>
      </a:dk2>
      <a:lt2>
        <a:srgbClr val="E8E8E8"/>
      </a:lt2>
      <a:accent1>
        <a:srgbClr val="8E1616"/>
      </a:accent1>
      <a:accent2>
        <a:srgbClr val="7D0A0A"/>
      </a:accent2>
      <a:accent3>
        <a:srgbClr val="F8EEDF"/>
      </a:accent3>
      <a:accent4>
        <a:srgbClr val="EAD196"/>
      </a:accent4>
      <a:accent5>
        <a:srgbClr val="E97132"/>
      </a:accent5>
      <a:accent6>
        <a:srgbClr val="0070C0"/>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7d49343-c0da-4859-bdab-f13f33abef8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EA00843564D849AF0F7D681C132532" ma:contentTypeVersion="11" ma:contentTypeDescription="Create a new document." ma:contentTypeScope="" ma:versionID="8c90afc7a0135f428d80db8cc24ce443">
  <xsd:schema xmlns:xsd="http://www.w3.org/2001/XMLSchema" xmlns:xs="http://www.w3.org/2001/XMLSchema" xmlns:p="http://schemas.microsoft.com/office/2006/metadata/properties" xmlns:ns3="97d49343-c0da-4859-bdab-f13f33abef84" targetNamespace="http://schemas.microsoft.com/office/2006/metadata/properties" ma:root="true" ma:fieldsID="6fb479d64cb0b3b9b9d76409cd0eef36" ns3:_="">
    <xsd:import namespace="97d49343-c0da-4859-bdab-f13f33abef84"/>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d49343-c0da-4859-bdab-f13f33abef84"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17E67E-725A-47FE-AD08-577A11BE7823}">
  <ds:schemaRefs>
    <ds:schemaRef ds:uri="http://schemas.microsoft.com/sharepoint/v3/contenttype/forms"/>
  </ds:schemaRefs>
</ds:datastoreItem>
</file>

<file path=customXml/itemProps2.xml><?xml version="1.0" encoding="utf-8"?>
<ds:datastoreItem xmlns:ds="http://schemas.openxmlformats.org/officeDocument/2006/customXml" ds:itemID="{07AF8D18-B2FA-41B9-91AE-F550807994A1}">
  <ds:schemaRefs>
    <ds:schemaRef ds:uri="http://schemas.microsoft.com/office/2006/metadata/properties"/>
    <ds:schemaRef ds:uri="http://purl.org/dc/dcmitype/"/>
    <ds:schemaRef ds:uri="97d49343-c0da-4859-bdab-f13f33abef84"/>
    <ds:schemaRef ds:uri="http://schemas.microsoft.com/office/infopath/2007/PartnerControls"/>
    <ds:schemaRef ds:uri="http://purl.org/dc/elements/1.1/"/>
    <ds:schemaRef ds:uri="http://www.w3.org/XML/1998/namespace"/>
    <ds:schemaRef ds:uri="http://schemas.openxmlformats.org/package/2006/metadata/core-properties"/>
    <ds:schemaRef ds:uri="http://schemas.microsoft.com/office/2006/documentManagement/types"/>
    <ds:schemaRef ds:uri="http://purl.org/dc/terms/"/>
  </ds:schemaRefs>
</ds:datastoreItem>
</file>

<file path=customXml/itemProps3.xml><?xml version="1.0" encoding="utf-8"?>
<ds:datastoreItem xmlns:ds="http://schemas.openxmlformats.org/officeDocument/2006/customXml" ds:itemID="{708B08B6-319D-45CF-AD77-064E4BBE9882}">
  <ds:schemaRefs>
    <ds:schemaRef ds:uri="97d49343-c0da-4859-bdab-f13f33abef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TotalTime>
  <Words>8487</Words>
  <Application>Microsoft Office PowerPoint</Application>
  <PresentationFormat>Widescreen</PresentationFormat>
  <Paragraphs>883</Paragraphs>
  <Slides>63</Slides>
  <Notes>24</Notes>
  <HiddenSlides>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63</vt:i4>
      </vt:variant>
    </vt:vector>
  </HeadingPairs>
  <TitlesOfParts>
    <vt:vector size="82" baseType="lpstr">
      <vt:lpstr>Adobe Heiti Std R</vt:lpstr>
      <vt:lpstr>DeepSeek-CJK-patch</vt:lpstr>
      <vt:lpstr>Agency FB</vt:lpstr>
      <vt:lpstr>Aptos</vt:lpstr>
      <vt:lpstr>Arial</vt:lpstr>
      <vt:lpstr>Arial Rounded MT Bold</vt:lpstr>
      <vt:lpstr>Bradley Hand ITC</vt:lpstr>
      <vt:lpstr>Broadway</vt:lpstr>
      <vt:lpstr>Cascadia Code</vt:lpstr>
      <vt:lpstr>Franklin Gothic Book</vt:lpstr>
      <vt:lpstr>Gill Sans Nova</vt:lpstr>
      <vt:lpstr>Merriweather Sans</vt:lpstr>
      <vt:lpstr>OCR A Extended</vt:lpstr>
      <vt:lpstr>Permanent Marker</vt:lpstr>
      <vt:lpstr>Sans Serif Collection</vt:lpstr>
      <vt:lpstr>Segoe Script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Demo</vt:lpstr>
      <vt:lpstr>PowerPoint Presentation</vt:lpstr>
      <vt:lpstr>Privacy Framework Our Top Concern</vt:lpstr>
      <vt:lpstr>Transparency &amp; Consent</vt:lpstr>
      <vt:lpstr>Filtering Infomation</vt:lpstr>
      <vt:lpstr>Federated Learning Train models on directly devices</vt:lpstr>
      <vt:lpstr>Technological Protection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Citations</vt:lpstr>
      <vt:lpstr>Citations</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QIN YUE HAO</dc:creator>
  <cp:lastModifiedBy>QIN YUE HAO</cp:lastModifiedBy>
  <cp:revision>2</cp:revision>
  <dcterms:created xsi:type="dcterms:W3CDTF">2025-04-17T15:00:29Z</dcterms:created>
  <dcterms:modified xsi:type="dcterms:W3CDTF">2025-05-08T14:56:13Z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0x01010028EA00843564D849AF0F7D681C132532</vt:lpwstr>
  </property>
</Properties>
</file>